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684" r:id="rId2"/>
    <p:sldMasterId id="2147483672" r:id="rId3"/>
    <p:sldMasterId id="2147483708" r:id="rId4"/>
    <p:sldMasterId id="2147483720" r:id="rId5"/>
  </p:sldMasterIdLst>
  <p:notesMasterIdLst>
    <p:notesMasterId r:id="rId158"/>
  </p:notesMasterIdLst>
  <p:sldIdLst>
    <p:sldId id="263" r:id="rId6"/>
    <p:sldId id="266" r:id="rId7"/>
    <p:sldId id="262" r:id="rId8"/>
    <p:sldId id="564" r:id="rId9"/>
    <p:sldId id="565" r:id="rId10"/>
    <p:sldId id="265" r:id="rId11"/>
    <p:sldId id="264" r:id="rId12"/>
    <p:sldId id="267" r:id="rId13"/>
    <p:sldId id="566" r:id="rId14"/>
    <p:sldId id="257" r:id="rId15"/>
    <p:sldId id="259" r:id="rId16"/>
    <p:sldId id="494" r:id="rId17"/>
    <p:sldId id="495" r:id="rId18"/>
    <p:sldId id="496" r:id="rId19"/>
    <p:sldId id="503" r:id="rId20"/>
    <p:sldId id="501" r:id="rId21"/>
    <p:sldId id="504" r:id="rId22"/>
    <p:sldId id="505" r:id="rId23"/>
    <p:sldId id="506" r:id="rId24"/>
    <p:sldId id="507" r:id="rId25"/>
    <p:sldId id="502" r:id="rId26"/>
    <p:sldId id="497" r:id="rId27"/>
    <p:sldId id="498" r:id="rId28"/>
    <p:sldId id="508" r:id="rId29"/>
    <p:sldId id="499" r:id="rId30"/>
    <p:sldId id="510" r:id="rId31"/>
    <p:sldId id="509" r:id="rId32"/>
    <p:sldId id="511" r:id="rId33"/>
    <p:sldId id="500" r:id="rId34"/>
    <p:sldId id="512" r:id="rId35"/>
    <p:sldId id="513" r:id="rId36"/>
    <p:sldId id="515" r:id="rId37"/>
    <p:sldId id="516" r:id="rId38"/>
    <p:sldId id="517" r:id="rId39"/>
    <p:sldId id="518" r:id="rId40"/>
    <p:sldId id="514" r:id="rId41"/>
    <p:sldId id="519" r:id="rId42"/>
    <p:sldId id="520" r:id="rId43"/>
    <p:sldId id="521" r:id="rId44"/>
    <p:sldId id="522" r:id="rId45"/>
    <p:sldId id="523" r:id="rId46"/>
    <p:sldId id="524" r:id="rId47"/>
    <p:sldId id="525" r:id="rId48"/>
    <p:sldId id="526" r:id="rId49"/>
    <p:sldId id="528" r:id="rId50"/>
    <p:sldId id="527" r:id="rId51"/>
    <p:sldId id="529" r:id="rId52"/>
    <p:sldId id="530" r:id="rId53"/>
    <p:sldId id="531" r:id="rId54"/>
    <p:sldId id="532" r:id="rId55"/>
    <p:sldId id="533" r:id="rId56"/>
    <p:sldId id="534" r:id="rId57"/>
    <p:sldId id="535" r:id="rId58"/>
    <p:sldId id="536" r:id="rId59"/>
    <p:sldId id="537" r:id="rId60"/>
    <p:sldId id="538" r:id="rId61"/>
    <p:sldId id="539" r:id="rId62"/>
    <p:sldId id="540" r:id="rId63"/>
    <p:sldId id="572" r:id="rId64"/>
    <p:sldId id="567" r:id="rId65"/>
    <p:sldId id="573" r:id="rId66"/>
    <p:sldId id="574" r:id="rId67"/>
    <p:sldId id="575" r:id="rId68"/>
    <p:sldId id="576" r:id="rId69"/>
    <p:sldId id="568" r:id="rId70"/>
    <p:sldId id="577" r:id="rId71"/>
    <p:sldId id="578" r:id="rId72"/>
    <p:sldId id="569" r:id="rId73"/>
    <p:sldId id="585" r:id="rId74"/>
    <p:sldId id="586" r:id="rId75"/>
    <p:sldId id="579" r:id="rId76"/>
    <p:sldId id="580" r:id="rId77"/>
    <p:sldId id="581" r:id="rId78"/>
    <p:sldId id="582" r:id="rId79"/>
    <p:sldId id="583" r:id="rId80"/>
    <p:sldId id="587" r:id="rId81"/>
    <p:sldId id="588" r:id="rId82"/>
    <p:sldId id="589" r:id="rId83"/>
    <p:sldId id="590" r:id="rId84"/>
    <p:sldId id="591" r:id="rId85"/>
    <p:sldId id="592" r:id="rId86"/>
    <p:sldId id="584" r:id="rId87"/>
    <p:sldId id="593" r:id="rId88"/>
    <p:sldId id="594" r:id="rId89"/>
    <p:sldId id="596" r:id="rId90"/>
    <p:sldId id="595" r:id="rId91"/>
    <p:sldId id="597" r:id="rId92"/>
    <p:sldId id="598" r:id="rId93"/>
    <p:sldId id="599" r:id="rId94"/>
    <p:sldId id="600" r:id="rId95"/>
    <p:sldId id="602" r:id="rId96"/>
    <p:sldId id="618" r:id="rId97"/>
    <p:sldId id="619" r:id="rId98"/>
    <p:sldId id="620" r:id="rId99"/>
    <p:sldId id="625" r:id="rId100"/>
    <p:sldId id="621" r:id="rId101"/>
    <p:sldId id="622" r:id="rId102"/>
    <p:sldId id="626" r:id="rId103"/>
    <p:sldId id="623" r:id="rId104"/>
    <p:sldId id="627" r:id="rId105"/>
    <p:sldId id="624" r:id="rId106"/>
    <p:sldId id="628" r:id="rId107"/>
    <p:sldId id="638" r:id="rId108"/>
    <p:sldId id="639" r:id="rId109"/>
    <p:sldId id="640" r:id="rId110"/>
    <p:sldId id="646" r:id="rId111"/>
    <p:sldId id="642" r:id="rId112"/>
    <p:sldId id="643" r:id="rId113"/>
    <p:sldId id="644" r:id="rId114"/>
    <p:sldId id="645" r:id="rId115"/>
    <p:sldId id="632" r:id="rId116"/>
    <p:sldId id="629" r:id="rId117"/>
    <p:sldId id="633" r:id="rId118"/>
    <p:sldId id="631" r:id="rId119"/>
    <p:sldId id="630" r:id="rId120"/>
    <p:sldId id="634" r:id="rId121"/>
    <p:sldId id="637" r:id="rId122"/>
    <p:sldId id="635" r:id="rId123"/>
    <p:sldId id="636" r:id="rId124"/>
    <p:sldId id="570" r:id="rId125"/>
    <p:sldId id="543" r:id="rId126"/>
    <p:sldId id="544" r:id="rId127"/>
    <p:sldId id="571" r:id="rId128"/>
    <p:sldId id="607" r:id="rId129"/>
    <p:sldId id="608" r:id="rId130"/>
    <p:sldId id="605" r:id="rId131"/>
    <p:sldId id="609" r:id="rId132"/>
    <p:sldId id="606" r:id="rId133"/>
    <p:sldId id="614" r:id="rId134"/>
    <p:sldId id="615" r:id="rId135"/>
    <p:sldId id="616" r:id="rId136"/>
    <p:sldId id="617" r:id="rId137"/>
    <p:sldId id="603" r:id="rId138"/>
    <p:sldId id="604" r:id="rId139"/>
    <p:sldId id="541" r:id="rId140"/>
    <p:sldId id="542" r:id="rId141"/>
    <p:sldId id="545" r:id="rId142"/>
    <p:sldId id="546" r:id="rId143"/>
    <p:sldId id="547" r:id="rId144"/>
    <p:sldId id="550" r:id="rId145"/>
    <p:sldId id="548" r:id="rId146"/>
    <p:sldId id="549" r:id="rId147"/>
    <p:sldId id="551" r:id="rId148"/>
    <p:sldId id="555" r:id="rId149"/>
    <p:sldId id="552" r:id="rId150"/>
    <p:sldId id="553" r:id="rId151"/>
    <p:sldId id="556" r:id="rId152"/>
    <p:sldId id="559" r:id="rId153"/>
    <p:sldId id="560" r:id="rId154"/>
    <p:sldId id="561" r:id="rId155"/>
    <p:sldId id="562" r:id="rId156"/>
    <p:sldId id="563" r:id="rId157"/>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AE5D"/>
    <a:srgbClr val="28B056"/>
    <a:srgbClr val="FCCD66"/>
    <a:srgbClr val="E9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09" autoAdjust="0"/>
    <p:restoredTop sz="94061" autoAdjust="0"/>
  </p:normalViewPr>
  <p:slideViewPr>
    <p:cSldViewPr snapToGrid="0">
      <p:cViewPr>
        <p:scale>
          <a:sx n="60" d="100"/>
          <a:sy n="60" d="100"/>
        </p:scale>
        <p:origin x="912"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presProps" Target="presProps.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viewProps" Target="viewProps.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4" Type="http://schemas.openxmlformats.org/officeDocument/2006/relationships/slideMaster" Target="slideMasters/slideMaster4.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6" Type="http://schemas.openxmlformats.org/officeDocument/2006/relationships/slide" Target="slides/slide11.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CEBD309-892A-4A21-BCD1-44BB1FDD4983}" type="datetimeFigureOut">
              <a:rPr lang="ar-EG" smtClean="0"/>
              <a:t>06/01/1448</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725FB465-AFEA-409B-9C2D-1B8402051634}" type="slidenum">
              <a:rPr lang="ar-EG" smtClean="0"/>
              <a:t>‹#›</a:t>
            </a:fld>
            <a:endParaRPr lang="ar-EG"/>
          </a:p>
        </p:txBody>
      </p:sp>
    </p:spTree>
    <p:extLst>
      <p:ext uri="{BB962C8B-B14F-4D97-AF65-F5344CB8AC3E}">
        <p14:creationId xmlns:p14="http://schemas.microsoft.com/office/powerpoint/2010/main" val="137042831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1</a:t>
            </a:fld>
            <a:endParaRPr lang="ar-EG"/>
          </a:p>
        </p:txBody>
      </p:sp>
    </p:spTree>
    <p:extLst>
      <p:ext uri="{BB962C8B-B14F-4D97-AF65-F5344CB8AC3E}">
        <p14:creationId xmlns:p14="http://schemas.microsoft.com/office/powerpoint/2010/main" val="705301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a:t>
            </a:fld>
            <a:endParaRPr lang="ar-EG"/>
          </a:p>
        </p:txBody>
      </p:sp>
    </p:spTree>
    <p:extLst>
      <p:ext uri="{BB962C8B-B14F-4D97-AF65-F5344CB8AC3E}">
        <p14:creationId xmlns:p14="http://schemas.microsoft.com/office/powerpoint/2010/main" val="20476978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107</a:t>
            </a:fld>
            <a:endParaRPr lang="ar-EG"/>
          </a:p>
        </p:txBody>
      </p:sp>
    </p:spTree>
    <p:extLst>
      <p:ext uri="{BB962C8B-B14F-4D97-AF65-F5344CB8AC3E}">
        <p14:creationId xmlns:p14="http://schemas.microsoft.com/office/powerpoint/2010/main" val="27820297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108</a:t>
            </a:fld>
            <a:endParaRPr lang="ar-EG"/>
          </a:p>
        </p:txBody>
      </p:sp>
    </p:spTree>
    <p:extLst>
      <p:ext uri="{BB962C8B-B14F-4D97-AF65-F5344CB8AC3E}">
        <p14:creationId xmlns:p14="http://schemas.microsoft.com/office/powerpoint/2010/main" val="372505677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109</a:t>
            </a:fld>
            <a:endParaRPr lang="ar-EG"/>
          </a:p>
        </p:txBody>
      </p:sp>
    </p:spTree>
    <p:extLst>
      <p:ext uri="{BB962C8B-B14F-4D97-AF65-F5344CB8AC3E}">
        <p14:creationId xmlns:p14="http://schemas.microsoft.com/office/powerpoint/2010/main" val="7407166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110</a:t>
            </a:fld>
            <a:endParaRPr lang="ar-EG"/>
          </a:p>
        </p:txBody>
      </p:sp>
    </p:spTree>
    <p:extLst>
      <p:ext uri="{BB962C8B-B14F-4D97-AF65-F5344CB8AC3E}">
        <p14:creationId xmlns:p14="http://schemas.microsoft.com/office/powerpoint/2010/main" val="57140198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111</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0235706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112</a:t>
            </a:fld>
            <a:endParaRPr lang="ar-EG"/>
          </a:p>
        </p:txBody>
      </p:sp>
    </p:spTree>
    <p:extLst>
      <p:ext uri="{BB962C8B-B14F-4D97-AF65-F5344CB8AC3E}">
        <p14:creationId xmlns:p14="http://schemas.microsoft.com/office/powerpoint/2010/main" val="54648079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3877509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114</a:t>
            </a:fld>
            <a:endParaRPr lang="ar-EG"/>
          </a:p>
        </p:txBody>
      </p:sp>
    </p:spTree>
    <p:extLst>
      <p:ext uri="{BB962C8B-B14F-4D97-AF65-F5344CB8AC3E}">
        <p14:creationId xmlns:p14="http://schemas.microsoft.com/office/powerpoint/2010/main" val="72756690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115</a:t>
            </a:fld>
            <a:endParaRPr lang="ar-EG"/>
          </a:p>
        </p:txBody>
      </p:sp>
    </p:spTree>
    <p:extLst>
      <p:ext uri="{BB962C8B-B14F-4D97-AF65-F5344CB8AC3E}">
        <p14:creationId xmlns:p14="http://schemas.microsoft.com/office/powerpoint/2010/main" val="173821923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116</a:t>
            </a:fld>
            <a:endParaRPr lang="ar-EG"/>
          </a:p>
        </p:txBody>
      </p:sp>
    </p:spTree>
    <p:extLst>
      <p:ext uri="{BB962C8B-B14F-4D97-AF65-F5344CB8AC3E}">
        <p14:creationId xmlns:p14="http://schemas.microsoft.com/office/powerpoint/2010/main" val="628405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a:t>
            </a:fld>
            <a:endParaRPr lang="ar-EG"/>
          </a:p>
        </p:txBody>
      </p:sp>
    </p:spTree>
    <p:extLst>
      <p:ext uri="{BB962C8B-B14F-4D97-AF65-F5344CB8AC3E}">
        <p14:creationId xmlns:p14="http://schemas.microsoft.com/office/powerpoint/2010/main" val="188440487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73553113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118</a:t>
            </a:fld>
            <a:endParaRPr lang="ar-EG"/>
          </a:p>
        </p:txBody>
      </p:sp>
    </p:spTree>
    <p:extLst>
      <p:ext uri="{BB962C8B-B14F-4D97-AF65-F5344CB8AC3E}">
        <p14:creationId xmlns:p14="http://schemas.microsoft.com/office/powerpoint/2010/main" val="18648393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119</a:t>
            </a:fld>
            <a:endParaRPr lang="ar-EG"/>
          </a:p>
        </p:txBody>
      </p:sp>
    </p:spTree>
    <p:extLst>
      <p:ext uri="{BB962C8B-B14F-4D97-AF65-F5344CB8AC3E}">
        <p14:creationId xmlns:p14="http://schemas.microsoft.com/office/powerpoint/2010/main" val="57316529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121</a:t>
            </a:fld>
            <a:endParaRPr lang="ar-EG"/>
          </a:p>
        </p:txBody>
      </p:sp>
    </p:spTree>
    <p:extLst>
      <p:ext uri="{BB962C8B-B14F-4D97-AF65-F5344CB8AC3E}">
        <p14:creationId xmlns:p14="http://schemas.microsoft.com/office/powerpoint/2010/main" val="71860700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122</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5683699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123</a:t>
            </a:fld>
            <a:endParaRPr lang="ar-EG"/>
          </a:p>
        </p:txBody>
      </p:sp>
    </p:spTree>
    <p:extLst>
      <p:ext uri="{BB962C8B-B14F-4D97-AF65-F5344CB8AC3E}">
        <p14:creationId xmlns:p14="http://schemas.microsoft.com/office/powerpoint/2010/main" val="110780939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124</a:t>
            </a:fld>
            <a:endParaRPr lang="ar-EG"/>
          </a:p>
        </p:txBody>
      </p:sp>
    </p:spTree>
    <p:extLst>
      <p:ext uri="{BB962C8B-B14F-4D97-AF65-F5344CB8AC3E}">
        <p14:creationId xmlns:p14="http://schemas.microsoft.com/office/powerpoint/2010/main" val="251254157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125</a:t>
            </a:fld>
            <a:endParaRPr lang="ar-EG"/>
          </a:p>
        </p:txBody>
      </p:sp>
    </p:spTree>
    <p:extLst>
      <p:ext uri="{BB962C8B-B14F-4D97-AF65-F5344CB8AC3E}">
        <p14:creationId xmlns:p14="http://schemas.microsoft.com/office/powerpoint/2010/main" val="55923182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126</a:t>
            </a:fld>
            <a:endParaRPr lang="ar-EG"/>
          </a:p>
        </p:txBody>
      </p:sp>
    </p:spTree>
    <p:extLst>
      <p:ext uri="{BB962C8B-B14F-4D97-AF65-F5344CB8AC3E}">
        <p14:creationId xmlns:p14="http://schemas.microsoft.com/office/powerpoint/2010/main" val="76278811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127</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152536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16</a:t>
            </a:fld>
            <a:endParaRPr lang="ar-EG"/>
          </a:p>
        </p:txBody>
      </p:sp>
    </p:spTree>
    <p:extLst>
      <p:ext uri="{BB962C8B-B14F-4D97-AF65-F5344CB8AC3E}">
        <p14:creationId xmlns:p14="http://schemas.microsoft.com/office/powerpoint/2010/main" val="339841445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128</a:t>
            </a:fld>
            <a:endParaRPr lang="ar-EG"/>
          </a:p>
        </p:txBody>
      </p:sp>
    </p:spTree>
    <p:extLst>
      <p:ext uri="{BB962C8B-B14F-4D97-AF65-F5344CB8AC3E}">
        <p14:creationId xmlns:p14="http://schemas.microsoft.com/office/powerpoint/2010/main" val="225703736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129</a:t>
            </a:fld>
            <a:endParaRPr lang="ar-EG"/>
          </a:p>
        </p:txBody>
      </p:sp>
    </p:spTree>
    <p:extLst>
      <p:ext uri="{BB962C8B-B14F-4D97-AF65-F5344CB8AC3E}">
        <p14:creationId xmlns:p14="http://schemas.microsoft.com/office/powerpoint/2010/main" val="395940846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130</a:t>
            </a:fld>
            <a:endParaRPr lang="ar-EG"/>
          </a:p>
        </p:txBody>
      </p:sp>
    </p:spTree>
    <p:extLst>
      <p:ext uri="{BB962C8B-B14F-4D97-AF65-F5344CB8AC3E}">
        <p14:creationId xmlns:p14="http://schemas.microsoft.com/office/powerpoint/2010/main" val="225000359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131</a:t>
            </a:fld>
            <a:endParaRPr lang="ar-EG"/>
          </a:p>
        </p:txBody>
      </p:sp>
    </p:spTree>
    <p:extLst>
      <p:ext uri="{BB962C8B-B14F-4D97-AF65-F5344CB8AC3E}">
        <p14:creationId xmlns:p14="http://schemas.microsoft.com/office/powerpoint/2010/main" val="310508480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132</a:t>
            </a:fld>
            <a:endParaRPr lang="ar-EG"/>
          </a:p>
        </p:txBody>
      </p:sp>
    </p:spTree>
    <p:extLst>
      <p:ext uri="{BB962C8B-B14F-4D97-AF65-F5344CB8AC3E}">
        <p14:creationId xmlns:p14="http://schemas.microsoft.com/office/powerpoint/2010/main" val="423976865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133</a:t>
            </a:fld>
            <a:endParaRPr lang="ar-EG"/>
          </a:p>
        </p:txBody>
      </p:sp>
    </p:spTree>
    <p:extLst>
      <p:ext uri="{BB962C8B-B14F-4D97-AF65-F5344CB8AC3E}">
        <p14:creationId xmlns:p14="http://schemas.microsoft.com/office/powerpoint/2010/main" val="23126125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0677497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135</a:t>
            </a:fld>
            <a:endParaRPr lang="ar-EG"/>
          </a:p>
        </p:txBody>
      </p:sp>
    </p:spTree>
    <p:extLst>
      <p:ext uri="{BB962C8B-B14F-4D97-AF65-F5344CB8AC3E}">
        <p14:creationId xmlns:p14="http://schemas.microsoft.com/office/powerpoint/2010/main" val="3666912881"/>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136</a:t>
            </a:fld>
            <a:endParaRPr lang="ar-EG"/>
          </a:p>
        </p:txBody>
      </p:sp>
    </p:spTree>
    <p:extLst>
      <p:ext uri="{BB962C8B-B14F-4D97-AF65-F5344CB8AC3E}">
        <p14:creationId xmlns:p14="http://schemas.microsoft.com/office/powerpoint/2010/main" val="316483957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137</a:t>
            </a:fld>
            <a:endParaRPr lang="ar-EG"/>
          </a:p>
        </p:txBody>
      </p:sp>
    </p:spTree>
    <p:extLst>
      <p:ext uri="{BB962C8B-B14F-4D97-AF65-F5344CB8AC3E}">
        <p14:creationId xmlns:p14="http://schemas.microsoft.com/office/powerpoint/2010/main" val="726511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17</a:t>
            </a:fld>
            <a:endParaRPr lang="ar-EG"/>
          </a:p>
        </p:txBody>
      </p:sp>
    </p:spTree>
    <p:extLst>
      <p:ext uri="{BB962C8B-B14F-4D97-AF65-F5344CB8AC3E}">
        <p14:creationId xmlns:p14="http://schemas.microsoft.com/office/powerpoint/2010/main" val="123537896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138</a:t>
            </a:fld>
            <a:endParaRPr lang="ar-EG"/>
          </a:p>
        </p:txBody>
      </p:sp>
    </p:spTree>
    <p:extLst>
      <p:ext uri="{BB962C8B-B14F-4D97-AF65-F5344CB8AC3E}">
        <p14:creationId xmlns:p14="http://schemas.microsoft.com/office/powerpoint/2010/main" val="379792624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139</a:t>
            </a:fld>
            <a:endParaRPr lang="ar-EG"/>
          </a:p>
        </p:txBody>
      </p:sp>
    </p:spTree>
    <p:extLst>
      <p:ext uri="{BB962C8B-B14F-4D97-AF65-F5344CB8AC3E}">
        <p14:creationId xmlns:p14="http://schemas.microsoft.com/office/powerpoint/2010/main" val="72260074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140</a:t>
            </a:fld>
            <a:endParaRPr lang="ar-EG"/>
          </a:p>
        </p:txBody>
      </p:sp>
    </p:spTree>
    <p:extLst>
      <p:ext uri="{BB962C8B-B14F-4D97-AF65-F5344CB8AC3E}">
        <p14:creationId xmlns:p14="http://schemas.microsoft.com/office/powerpoint/2010/main" val="304805690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141</a:t>
            </a:fld>
            <a:endParaRPr lang="ar-EG"/>
          </a:p>
        </p:txBody>
      </p:sp>
    </p:spTree>
    <p:extLst>
      <p:ext uri="{BB962C8B-B14F-4D97-AF65-F5344CB8AC3E}">
        <p14:creationId xmlns:p14="http://schemas.microsoft.com/office/powerpoint/2010/main" val="270775342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142</a:t>
            </a:fld>
            <a:endParaRPr lang="ar-EG"/>
          </a:p>
        </p:txBody>
      </p:sp>
    </p:spTree>
    <p:extLst>
      <p:ext uri="{BB962C8B-B14F-4D97-AF65-F5344CB8AC3E}">
        <p14:creationId xmlns:p14="http://schemas.microsoft.com/office/powerpoint/2010/main" val="176570653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143</a:t>
            </a:fld>
            <a:endParaRPr lang="ar-EG"/>
          </a:p>
        </p:txBody>
      </p:sp>
    </p:spTree>
    <p:extLst>
      <p:ext uri="{BB962C8B-B14F-4D97-AF65-F5344CB8AC3E}">
        <p14:creationId xmlns:p14="http://schemas.microsoft.com/office/powerpoint/2010/main" val="154787645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144</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3929118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145</a:t>
            </a:fld>
            <a:endParaRPr lang="ar-EG"/>
          </a:p>
        </p:txBody>
      </p:sp>
    </p:spTree>
    <p:extLst>
      <p:ext uri="{BB962C8B-B14F-4D97-AF65-F5344CB8AC3E}">
        <p14:creationId xmlns:p14="http://schemas.microsoft.com/office/powerpoint/2010/main" val="237310810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146</a:t>
            </a:fld>
            <a:endParaRPr lang="ar-EG"/>
          </a:p>
        </p:txBody>
      </p:sp>
    </p:spTree>
    <p:extLst>
      <p:ext uri="{BB962C8B-B14F-4D97-AF65-F5344CB8AC3E}">
        <p14:creationId xmlns:p14="http://schemas.microsoft.com/office/powerpoint/2010/main" val="150096216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147</a:t>
            </a:fld>
            <a:endParaRPr lang="ar-EG"/>
          </a:p>
        </p:txBody>
      </p:sp>
    </p:spTree>
    <p:extLst>
      <p:ext uri="{BB962C8B-B14F-4D97-AF65-F5344CB8AC3E}">
        <p14:creationId xmlns:p14="http://schemas.microsoft.com/office/powerpoint/2010/main" val="2701538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18</a:t>
            </a:fld>
            <a:endParaRPr lang="ar-EG"/>
          </a:p>
        </p:txBody>
      </p:sp>
    </p:spTree>
    <p:extLst>
      <p:ext uri="{BB962C8B-B14F-4D97-AF65-F5344CB8AC3E}">
        <p14:creationId xmlns:p14="http://schemas.microsoft.com/office/powerpoint/2010/main" val="316422080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148</a:t>
            </a:fld>
            <a:endParaRPr lang="ar-EG"/>
          </a:p>
        </p:txBody>
      </p:sp>
    </p:spTree>
    <p:extLst>
      <p:ext uri="{BB962C8B-B14F-4D97-AF65-F5344CB8AC3E}">
        <p14:creationId xmlns:p14="http://schemas.microsoft.com/office/powerpoint/2010/main" val="94585655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149</a:t>
            </a:fld>
            <a:endParaRPr lang="ar-EG"/>
          </a:p>
        </p:txBody>
      </p:sp>
    </p:spTree>
    <p:extLst>
      <p:ext uri="{BB962C8B-B14F-4D97-AF65-F5344CB8AC3E}">
        <p14:creationId xmlns:p14="http://schemas.microsoft.com/office/powerpoint/2010/main" val="290922217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150</a:t>
            </a:fld>
            <a:endParaRPr lang="ar-EG"/>
          </a:p>
        </p:txBody>
      </p:sp>
    </p:spTree>
    <p:extLst>
      <p:ext uri="{BB962C8B-B14F-4D97-AF65-F5344CB8AC3E}">
        <p14:creationId xmlns:p14="http://schemas.microsoft.com/office/powerpoint/2010/main" val="261435667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151</a:t>
            </a:fld>
            <a:endParaRPr lang="ar-EG"/>
          </a:p>
        </p:txBody>
      </p:sp>
    </p:spTree>
    <p:extLst>
      <p:ext uri="{BB962C8B-B14F-4D97-AF65-F5344CB8AC3E}">
        <p14:creationId xmlns:p14="http://schemas.microsoft.com/office/powerpoint/2010/main" val="33854680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152</a:t>
            </a:fld>
            <a:endParaRPr lang="ar-EG"/>
          </a:p>
        </p:txBody>
      </p:sp>
    </p:spTree>
    <p:extLst>
      <p:ext uri="{BB962C8B-B14F-4D97-AF65-F5344CB8AC3E}">
        <p14:creationId xmlns:p14="http://schemas.microsoft.com/office/powerpoint/2010/main" val="2506436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19</a:t>
            </a:fld>
            <a:endParaRPr lang="ar-EG"/>
          </a:p>
        </p:txBody>
      </p:sp>
    </p:spTree>
    <p:extLst>
      <p:ext uri="{BB962C8B-B14F-4D97-AF65-F5344CB8AC3E}">
        <p14:creationId xmlns:p14="http://schemas.microsoft.com/office/powerpoint/2010/main" val="2949920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20</a:t>
            </a:fld>
            <a:endParaRPr lang="ar-EG"/>
          </a:p>
        </p:txBody>
      </p:sp>
    </p:spTree>
    <p:extLst>
      <p:ext uri="{BB962C8B-B14F-4D97-AF65-F5344CB8AC3E}">
        <p14:creationId xmlns:p14="http://schemas.microsoft.com/office/powerpoint/2010/main" val="16083368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21</a:t>
            </a:fld>
            <a:endParaRPr lang="ar-EG"/>
          </a:p>
        </p:txBody>
      </p:sp>
    </p:spTree>
    <p:extLst>
      <p:ext uri="{BB962C8B-B14F-4D97-AF65-F5344CB8AC3E}">
        <p14:creationId xmlns:p14="http://schemas.microsoft.com/office/powerpoint/2010/main" val="827871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22</a:t>
            </a:fld>
            <a:endParaRPr lang="ar-EG"/>
          </a:p>
        </p:txBody>
      </p:sp>
    </p:spTree>
    <p:extLst>
      <p:ext uri="{BB962C8B-B14F-4D97-AF65-F5344CB8AC3E}">
        <p14:creationId xmlns:p14="http://schemas.microsoft.com/office/powerpoint/2010/main" val="2451650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23</a:t>
            </a:fld>
            <a:endParaRPr lang="ar-EG"/>
          </a:p>
        </p:txBody>
      </p:sp>
    </p:spTree>
    <p:extLst>
      <p:ext uri="{BB962C8B-B14F-4D97-AF65-F5344CB8AC3E}">
        <p14:creationId xmlns:p14="http://schemas.microsoft.com/office/powerpoint/2010/main" val="931917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3</a:t>
            </a:fld>
            <a:endParaRPr lang="ar-EG"/>
          </a:p>
        </p:txBody>
      </p:sp>
    </p:spTree>
    <p:extLst>
      <p:ext uri="{BB962C8B-B14F-4D97-AF65-F5344CB8AC3E}">
        <p14:creationId xmlns:p14="http://schemas.microsoft.com/office/powerpoint/2010/main" val="186385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24</a:t>
            </a:fld>
            <a:endParaRPr lang="ar-EG"/>
          </a:p>
        </p:txBody>
      </p:sp>
    </p:spTree>
    <p:extLst>
      <p:ext uri="{BB962C8B-B14F-4D97-AF65-F5344CB8AC3E}">
        <p14:creationId xmlns:p14="http://schemas.microsoft.com/office/powerpoint/2010/main" val="4630737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25</a:t>
            </a:fld>
            <a:endParaRPr lang="ar-EG"/>
          </a:p>
        </p:txBody>
      </p:sp>
    </p:spTree>
    <p:extLst>
      <p:ext uri="{BB962C8B-B14F-4D97-AF65-F5344CB8AC3E}">
        <p14:creationId xmlns:p14="http://schemas.microsoft.com/office/powerpoint/2010/main" val="3479863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26</a:t>
            </a:fld>
            <a:endParaRPr lang="ar-EG"/>
          </a:p>
        </p:txBody>
      </p:sp>
    </p:spTree>
    <p:extLst>
      <p:ext uri="{BB962C8B-B14F-4D97-AF65-F5344CB8AC3E}">
        <p14:creationId xmlns:p14="http://schemas.microsoft.com/office/powerpoint/2010/main" val="2306429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27</a:t>
            </a:fld>
            <a:endParaRPr lang="ar-EG"/>
          </a:p>
        </p:txBody>
      </p:sp>
    </p:spTree>
    <p:extLst>
      <p:ext uri="{BB962C8B-B14F-4D97-AF65-F5344CB8AC3E}">
        <p14:creationId xmlns:p14="http://schemas.microsoft.com/office/powerpoint/2010/main" val="3424487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28</a:t>
            </a:fld>
            <a:endParaRPr lang="ar-EG"/>
          </a:p>
        </p:txBody>
      </p:sp>
    </p:spTree>
    <p:extLst>
      <p:ext uri="{BB962C8B-B14F-4D97-AF65-F5344CB8AC3E}">
        <p14:creationId xmlns:p14="http://schemas.microsoft.com/office/powerpoint/2010/main" val="2226174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29</a:t>
            </a:fld>
            <a:endParaRPr lang="ar-EG"/>
          </a:p>
        </p:txBody>
      </p:sp>
    </p:spTree>
    <p:extLst>
      <p:ext uri="{BB962C8B-B14F-4D97-AF65-F5344CB8AC3E}">
        <p14:creationId xmlns:p14="http://schemas.microsoft.com/office/powerpoint/2010/main" val="1269479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30</a:t>
            </a:fld>
            <a:endParaRPr lang="ar-EG"/>
          </a:p>
        </p:txBody>
      </p:sp>
    </p:spTree>
    <p:extLst>
      <p:ext uri="{BB962C8B-B14F-4D97-AF65-F5344CB8AC3E}">
        <p14:creationId xmlns:p14="http://schemas.microsoft.com/office/powerpoint/2010/main" val="38056004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31</a:t>
            </a:fld>
            <a:endParaRPr lang="ar-EG"/>
          </a:p>
        </p:txBody>
      </p:sp>
    </p:spTree>
    <p:extLst>
      <p:ext uri="{BB962C8B-B14F-4D97-AF65-F5344CB8AC3E}">
        <p14:creationId xmlns:p14="http://schemas.microsoft.com/office/powerpoint/2010/main" val="1548794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32</a:t>
            </a:fld>
            <a:endParaRPr lang="ar-EG"/>
          </a:p>
        </p:txBody>
      </p:sp>
    </p:spTree>
    <p:extLst>
      <p:ext uri="{BB962C8B-B14F-4D97-AF65-F5344CB8AC3E}">
        <p14:creationId xmlns:p14="http://schemas.microsoft.com/office/powerpoint/2010/main" val="11218067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33</a:t>
            </a:fld>
            <a:endParaRPr lang="ar-EG"/>
          </a:p>
        </p:txBody>
      </p:sp>
    </p:spTree>
    <p:extLst>
      <p:ext uri="{BB962C8B-B14F-4D97-AF65-F5344CB8AC3E}">
        <p14:creationId xmlns:p14="http://schemas.microsoft.com/office/powerpoint/2010/main" val="27721328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5</a:t>
            </a:fld>
            <a:endParaRPr lang="ar-EG"/>
          </a:p>
        </p:txBody>
      </p:sp>
    </p:spTree>
    <p:extLst>
      <p:ext uri="{BB962C8B-B14F-4D97-AF65-F5344CB8AC3E}">
        <p14:creationId xmlns:p14="http://schemas.microsoft.com/office/powerpoint/2010/main" val="10085795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458442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36</a:t>
            </a:fld>
            <a:endParaRPr lang="ar-EG"/>
          </a:p>
        </p:txBody>
      </p:sp>
    </p:spTree>
    <p:extLst>
      <p:ext uri="{BB962C8B-B14F-4D97-AF65-F5344CB8AC3E}">
        <p14:creationId xmlns:p14="http://schemas.microsoft.com/office/powerpoint/2010/main" val="29960733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37</a:t>
            </a:fld>
            <a:endParaRPr lang="ar-EG"/>
          </a:p>
        </p:txBody>
      </p:sp>
    </p:spTree>
    <p:extLst>
      <p:ext uri="{BB962C8B-B14F-4D97-AF65-F5344CB8AC3E}">
        <p14:creationId xmlns:p14="http://schemas.microsoft.com/office/powerpoint/2010/main" val="10211832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38</a:t>
            </a:fld>
            <a:endParaRPr lang="ar-EG"/>
          </a:p>
        </p:txBody>
      </p:sp>
    </p:spTree>
    <p:extLst>
      <p:ext uri="{BB962C8B-B14F-4D97-AF65-F5344CB8AC3E}">
        <p14:creationId xmlns:p14="http://schemas.microsoft.com/office/powerpoint/2010/main" val="38381816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39</a:t>
            </a:fld>
            <a:endParaRPr lang="ar-EG"/>
          </a:p>
        </p:txBody>
      </p:sp>
    </p:spTree>
    <p:extLst>
      <p:ext uri="{BB962C8B-B14F-4D97-AF65-F5344CB8AC3E}">
        <p14:creationId xmlns:p14="http://schemas.microsoft.com/office/powerpoint/2010/main" val="5028300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40</a:t>
            </a:fld>
            <a:endParaRPr lang="ar-EG"/>
          </a:p>
        </p:txBody>
      </p:sp>
    </p:spTree>
    <p:extLst>
      <p:ext uri="{BB962C8B-B14F-4D97-AF65-F5344CB8AC3E}">
        <p14:creationId xmlns:p14="http://schemas.microsoft.com/office/powerpoint/2010/main" val="3989238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41</a:t>
            </a:fld>
            <a:endParaRPr lang="ar-EG"/>
          </a:p>
        </p:txBody>
      </p:sp>
    </p:spTree>
    <p:extLst>
      <p:ext uri="{BB962C8B-B14F-4D97-AF65-F5344CB8AC3E}">
        <p14:creationId xmlns:p14="http://schemas.microsoft.com/office/powerpoint/2010/main" val="9702471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42</a:t>
            </a:fld>
            <a:endParaRPr lang="ar-EG"/>
          </a:p>
        </p:txBody>
      </p:sp>
    </p:spTree>
    <p:extLst>
      <p:ext uri="{BB962C8B-B14F-4D97-AF65-F5344CB8AC3E}">
        <p14:creationId xmlns:p14="http://schemas.microsoft.com/office/powerpoint/2010/main" val="1431106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43</a:t>
            </a:fld>
            <a:endParaRPr lang="ar-EG"/>
          </a:p>
        </p:txBody>
      </p:sp>
    </p:spTree>
    <p:extLst>
      <p:ext uri="{BB962C8B-B14F-4D97-AF65-F5344CB8AC3E}">
        <p14:creationId xmlns:p14="http://schemas.microsoft.com/office/powerpoint/2010/main" val="34781202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44</a:t>
            </a:fld>
            <a:endParaRPr lang="ar-EG"/>
          </a:p>
        </p:txBody>
      </p:sp>
    </p:spTree>
    <p:extLst>
      <p:ext uri="{BB962C8B-B14F-4D97-AF65-F5344CB8AC3E}">
        <p14:creationId xmlns:p14="http://schemas.microsoft.com/office/powerpoint/2010/main" val="874541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7</a:t>
            </a:fld>
            <a:endParaRPr lang="ar-EG"/>
          </a:p>
        </p:txBody>
      </p:sp>
    </p:spTree>
    <p:extLst>
      <p:ext uri="{BB962C8B-B14F-4D97-AF65-F5344CB8AC3E}">
        <p14:creationId xmlns:p14="http://schemas.microsoft.com/office/powerpoint/2010/main" val="38242328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45</a:t>
            </a:fld>
            <a:endParaRPr lang="ar-EG"/>
          </a:p>
        </p:txBody>
      </p:sp>
    </p:spTree>
    <p:extLst>
      <p:ext uri="{BB962C8B-B14F-4D97-AF65-F5344CB8AC3E}">
        <p14:creationId xmlns:p14="http://schemas.microsoft.com/office/powerpoint/2010/main" val="24859348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46</a:t>
            </a:fld>
            <a:endParaRPr lang="ar-EG"/>
          </a:p>
        </p:txBody>
      </p:sp>
    </p:spTree>
    <p:extLst>
      <p:ext uri="{BB962C8B-B14F-4D97-AF65-F5344CB8AC3E}">
        <p14:creationId xmlns:p14="http://schemas.microsoft.com/office/powerpoint/2010/main" val="12107602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47</a:t>
            </a:fld>
            <a:endParaRPr lang="ar-EG"/>
          </a:p>
        </p:txBody>
      </p:sp>
    </p:spTree>
    <p:extLst>
      <p:ext uri="{BB962C8B-B14F-4D97-AF65-F5344CB8AC3E}">
        <p14:creationId xmlns:p14="http://schemas.microsoft.com/office/powerpoint/2010/main" val="23337890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48</a:t>
            </a:fld>
            <a:endParaRPr lang="ar-EG"/>
          </a:p>
        </p:txBody>
      </p:sp>
    </p:spTree>
    <p:extLst>
      <p:ext uri="{BB962C8B-B14F-4D97-AF65-F5344CB8AC3E}">
        <p14:creationId xmlns:p14="http://schemas.microsoft.com/office/powerpoint/2010/main" val="39367788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49</a:t>
            </a:fld>
            <a:endParaRPr lang="ar-EG"/>
          </a:p>
        </p:txBody>
      </p:sp>
    </p:spTree>
    <p:extLst>
      <p:ext uri="{BB962C8B-B14F-4D97-AF65-F5344CB8AC3E}">
        <p14:creationId xmlns:p14="http://schemas.microsoft.com/office/powerpoint/2010/main" val="18218185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50</a:t>
            </a:fld>
            <a:endParaRPr lang="ar-EG"/>
          </a:p>
        </p:txBody>
      </p:sp>
    </p:spTree>
    <p:extLst>
      <p:ext uri="{BB962C8B-B14F-4D97-AF65-F5344CB8AC3E}">
        <p14:creationId xmlns:p14="http://schemas.microsoft.com/office/powerpoint/2010/main" val="7164658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51</a:t>
            </a:fld>
            <a:endParaRPr lang="ar-EG"/>
          </a:p>
        </p:txBody>
      </p:sp>
    </p:spTree>
    <p:extLst>
      <p:ext uri="{BB962C8B-B14F-4D97-AF65-F5344CB8AC3E}">
        <p14:creationId xmlns:p14="http://schemas.microsoft.com/office/powerpoint/2010/main" val="30296851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52</a:t>
            </a:fld>
            <a:endParaRPr lang="ar-EG"/>
          </a:p>
        </p:txBody>
      </p:sp>
    </p:spTree>
    <p:extLst>
      <p:ext uri="{BB962C8B-B14F-4D97-AF65-F5344CB8AC3E}">
        <p14:creationId xmlns:p14="http://schemas.microsoft.com/office/powerpoint/2010/main" val="7527080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53</a:t>
            </a:fld>
            <a:endParaRPr lang="ar-EG"/>
          </a:p>
        </p:txBody>
      </p:sp>
    </p:spTree>
    <p:extLst>
      <p:ext uri="{BB962C8B-B14F-4D97-AF65-F5344CB8AC3E}">
        <p14:creationId xmlns:p14="http://schemas.microsoft.com/office/powerpoint/2010/main" val="1405769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54</a:t>
            </a:fld>
            <a:endParaRPr lang="ar-EG"/>
          </a:p>
        </p:txBody>
      </p:sp>
    </p:spTree>
    <p:extLst>
      <p:ext uri="{BB962C8B-B14F-4D97-AF65-F5344CB8AC3E}">
        <p14:creationId xmlns:p14="http://schemas.microsoft.com/office/powerpoint/2010/main" val="3817509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a:t>
            </a:fld>
            <a:endParaRPr lang="ar-EG"/>
          </a:p>
        </p:txBody>
      </p:sp>
    </p:spTree>
    <p:extLst>
      <p:ext uri="{BB962C8B-B14F-4D97-AF65-F5344CB8AC3E}">
        <p14:creationId xmlns:p14="http://schemas.microsoft.com/office/powerpoint/2010/main" val="42615046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55</a:t>
            </a:fld>
            <a:endParaRPr lang="ar-EG"/>
          </a:p>
        </p:txBody>
      </p:sp>
    </p:spTree>
    <p:extLst>
      <p:ext uri="{BB962C8B-B14F-4D97-AF65-F5344CB8AC3E}">
        <p14:creationId xmlns:p14="http://schemas.microsoft.com/office/powerpoint/2010/main" val="19675297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56</a:t>
            </a:fld>
            <a:endParaRPr lang="ar-EG"/>
          </a:p>
        </p:txBody>
      </p:sp>
    </p:spTree>
    <p:extLst>
      <p:ext uri="{BB962C8B-B14F-4D97-AF65-F5344CB8AC3E}">
        <p14:creationId xmlns:p14="http://schemas.microsoft.com/office/powerpoint/2010/main" val="148021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57</a:t>
            </a:fld>
            <a:endParaRPr lang="ar-EG"/>
          </a:p>
        </p:txBody>
      </p:sp>
    </p:spTree>
    <p:extLst>
      <p:ext uri="{BB962C8B-B14F-4D97-AF65-F5344CB8AC3E}">
        <p14:creationId xmlns:p14="http://schemas.microsoft.com/office/powerpoint/2010/main" val="14367309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58</a:t>
            </a:fld>
            <a:endParaRPr lang="ar-EG"/>
          </a:p>
        </p:txBody>
      </p:sp>
    </p:spTree>
    <p:extLst>
      <p:ext uri="{BB962C8B-B14F-4D97-AF65-F5344CB8AC3E}">
        <p14:creationId xmlns:p14="http://schemas.microsoft.com/office/powerpoint/2010/main" val="19883963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6401402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60</a:t>
            </a:fld>
            <a:endParaRPr lang="ar-EG"/>
          </a:p>
        </p:txBody>
      </p:sp>
    </p:spTree>
    <p:extLst>
      <p:ext uri="{BB962C8B-B14F-4D97-AF65-F5344CB8AC3E}">
        <p14:creationId xmlns:p14="http://schemas.microsoft.com/office/powerpoint/2010/main" val="10173292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61</a:t>
            </a:fld>
            <a:endParaRPr lang="ar-EG"/>
          </a:p>
        </p:txBody>
      </p:sp>
    </p:spTree>
    <p:extLst>
      <p:ext uri="{BB962C8B-B14F-4D97-AF65-F5344CB8AC3E}">
        <p14:creationId xmlns:p14="http://schemas.microsoft.com/office/powerpoint/2010/main" val="10945823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62</a:t>
            </a:fld>
            <a:endParaRPr lang="ar-EG"/>
          </a:p>
        </p:txBody>
      </p:sp>
    </p:spTree>
    <p:extLst>
      <p:ext uri="{BB962C8B-B14F-4D97-AF65-F5344CB8AC3E}">
        <p14:creationId xmlns:p14="http://schemas.microsoft.com/office/powerpoint/2010/main" val="225878651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63</a:t>
            </a:fld>
            <a:endParaRPr lang="ar-EG"/>
          </a:p>
        </p:txBody>
      </p:sp>
    </p:spTree>
    <p:extLst>
      <p:ext uri="{BB962C8B-B14F-4D97-AF65-F5344CB8AC3E}">
        <p14:creationId xmlns:p14="http://schemas.microsoft.com/office/powerpoint/2010/main" val="14577701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64</a:t>
            </a:fld>
            <a:endParaRPr lang="ar-EG"/>
          </a:p>
        </p:txBody>
      </p:sp>
    </p:spTree>
    <p:extLst>
      <p:ext uri="{BB962C8B-B14F-4D97-AF65-F5344CB8AC3E}">
        <p14:creationId xmlns:p14="http://schemas.microsoft.com/office/powerpoint/2010/main" val="3523015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9</a:t>
            </a:fld>
            <a:endParaRPr lang="ar-EG"/>
          </a:p>
        </p:txBody>
      </p:sp>
    </p:spTree>
    <p:extLst>
      <p:ext uri="{BB962C8B-B14F-4D97-AF65-F5344CB8AC3E}">
        <p14:creationId xmlns:p14="http://schemas.microsoft.com/office/powerpoint/2010/main" val="17714736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65</a:t>
            </a:fld>
            <a:endParaRPr lang="ar-EG"/>
          </a:p>
        </p:txBody>
      </p:sp>
    </p:spTree>
    <p:extLst>
      <p:ext uri="{BB962C8B-B14F-4D97-AF65-F5344CB8AC3E}">
        <p14:creationId xmlns:p14="http://schemas.microsoft.com/office/powerpoint/2010/main" val="33466583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66</a:t>
            </a:fld>
            <a:endParaRPr lang="ar-EG"/>
          </a:p>
        </p:txBody>
      </p:sp>
    </p:spTree>
    <p:extLst>
      <p:ext uri="{BB962C8B-B14F-4D97-AF65-F5344CB8AC3E}">
        <p14:creationId xmlns:p14="http://schemas.microsoft.com/office/powerpoint/2010/main" val="8575944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67</a:t>
            </a:fld>
            <a:endParaRPr lang="ar-EG"/>
          </a:p>
        </p:txBody>
      </p:sp>
    </p:spTree>
    <p:extLst>
      <p:ext uri="{BB962C8B-B14F-4D97-AF65-F5344CB8AC3E}">
        <p14:creationId xmlns:p14="http://schemas.microsoft.com/office/powerpoint/2010/main" val="676897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725FB465-AFEA-409B-9C2D-1B8402051634}" type="slidenum">
              <a:rPr lang="ar-EG" smtClean="0"/>
              <a:t>69</a:t>
            </a:fld>
            <a:endParaRPr lang="ar-EG"/>
          </a:p>
        </p:txBody>
      </p:sp>
    </p:spTree>
    <p:extLst>
      <p:ext uri="{BB962C8B-B14F-4D97-AF65-F5344CB8AC3E}">
        <p14:creationId xmlns:p14="http://schemas.microsoft.com/office/powerpoint/2010/main" val="209207336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4989284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71</a:t>
            </a:fld>
            <a:endParaRPr lang="ar-EG"/>
          </a:p>
        </p:txBody>
      </p:sp>
    </p:spTree>
    <p:extLst>
      <p:ext uri="{BB962C8B-B14F-4D97-AF65-F5344CB8AC3E}">
        <p14:creationId xmlns:p14="http://schemas.microsoft.com/office/powerpoint/2010/main" val="888079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72</a:t>
            </a:fld>
            <a:endParaRPr lang="ar-EG"/>
          </a:p>
        </p:txBody>
      </p:sp>
    </p:spTree>
    <p:extLst>
      <p:ext uri="{BB962C8B-B14F-4D97-AF65-F5344CB8AC3E}">
        <p14:creationId xmlns:p14="http://schemas.microsoft.com/office/powerpoint/2010/main" val="24969386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73</a:t>
            </a:fld>
            <a:endParaRPr lang="ar-EG"/>
          </a:p>
        </p:txBody>
      </p:sp>
    </p:spTree>
    <p:extLst>
      <p:ext uri="{BB962C8B-B14F-4D97-AF65-F5344CB8AC3E}">
        <p14:creationId xmlns:p14="http://schemas.microsoft.com/office/powerpoint/2010/main" val="75888359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74</a:t>
            </a:fld>
            <a:endParaRPr lang="ar-EG"/>
          </a:p>
        </p:txBody>
      </p:sp>
    </p:spTree>
    <p:extLst>
      <p:ext uri="{BB962C8B-B14F-4D97-AF65-F5344CB8AC3E}">
        <p14:creationId xmlns:p14="http://schemas.microsoft.com/office/powerpoint/2010/main" val="20175717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75</a:t>
            </a:fld>
            <a:endParaRPr lang="ar-EG"/>
          </a:p>
        </p:txBody>
      </p:sp>
    </p:spTree>
    <p:extLst>
      <p:ext uri="{BB962C8B-B14F-4D97-AF65-F5344CB8AC3E}">
        <p14:creationId xmlns:p14="http://schemas.microsoft.com/office/powerpoint/2010/main" val="830414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11</a:t>
            </a:fld>
            <a:endParaRPr lang="ar-EG"/>
          </a:p>
        </p:txBody>
      </p:sp>
    </p:spTree>
    <p:extLst>
      <p:ext uri="{BB962C8B-B14F-4D97-AF65-F5344CB8AC3E}">
        <p14:creationId xmlns:p14="http://schemas.microsoft.com/office/powerpoint/2010/main" val="24083135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76</a:t>
            </a:fld>
            <a:endParaRPr lang="ar-EG"/>
          </a:p>
        </p:txBody>
      </p:sp>
    </p:spTree>
    <p:extLst>
      <p:ext uri="{BB962C8B-B14F-4D97-AF65-F5344CB8AC3E}">
        <p14:creationId xmlns:p14="http://schemas.microsoft.com/office/powerpoint/2010/main" val="25208151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77</a:t>
            </a:fld>
            <a:endParaRPr lang="ar-EG"/>
          </a:p>
        </p:txBody>
      </p:sp>
    </p:spTree>
    <p:extLst>
      <p:ext uri="{BB962C8B-B14F-4D97-AF65-F5344CB8AC3E}">
        <p14:creationId xmlns:p14="http://schemas.microsoft.com/office/powerpoint/2010/main" val="424855935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78</a:t>
            </a:fld>
            <a:endParaRPr lang="ar-EG"/>
          </a:p>
        </p:txBody>
      </p:sp>
    </p:spTree>
    <p:extLst>
      <p:ext uri="{BB962C8B-B14F-4D97-AF65-F5344CB8AC3E}">
        <p14:creationId xmlns:p14="http://schemas.microsoft.com/office/powerpoint/2010/main" val="170483545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79</a:t>
            </a:fld>
            <a:endParaRPr lang="ar-EG"/>
          </a:p>
        </p:txBody>
      </p:sp>
    </p:spTree>
    <p:extLst>
      <p:ext uri="{BB962C8B-B14F-4D97-AF65-F5344CB8AC3E}">
        <p14:creationId xmlns:p14="http://schemas.microsoft.com/office/powerpoint/2010/main" val="42624857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80</a:t>
            </a:fld>
            <a:endParaRPr lang="ar-EG"/>
          </a:p>
        </p:txBody>
      </p:sp>
    </p:spTree>
    <p:extLst>
      <p:ext uri="{BB962C8B-B14F-4D97-AF65-F5344CB8AC3E}">
        <p14:creationId xmlns:p14="http://schemas.microsoft.com/office/powerpoint/2010/main" val="12602608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81</a:t>
            </a:fld>
            <a:endParaRPr lang="ar-EG"/>
          </a:p>
        </p:txBody>
      </p:sp>
    </p:spTree>
    <p:extLst>
      <p:ext uri="{BB962C8B-B14F-4D97-AF65-F5344CB8AC3E}">
        <p14:creationId xmlns:p14="http://schemas.microsoft.com/office/powerpoint/2010/main" val="4443474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82</a:t>
            </a:fld>
            <a:endParaRPr lang="ar-EG"/>
          </a:p>
        </p:txBody>
      </p:sp>
    </p:spTree>
    <p:extLst>
      <p:ext uri="{BB962C8B-B14F-4D97-AF65-F5344CB8AC3E}">
        <p14:creationId xmlns:p14="http://schemas.microsoft.com/office/powerpoint/2010/main" val="253361962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83</a:t>
            </a:fld>
            <a:endParaRPr lang="ar-EG"/>
          </a:p>
        </p:txBody>
      </p:sp>
    </p:spTree>
    <p:extLst>
      <p:ext uri="{BB962C8B-B14F-4D97-AF65-F5344CB8AC3E}">
        <p14:creationId xmlns:p14="http://schemas.microsoft.com/office/powerpoint/2010/main" val="225720845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84</a:t>
            </a:fld>
            <a:endParaRPr lang="ar-EG"/>
          </a:p>
        </p:txBody>
      </p:sp>
    </p:spTree>
    <p:extLst>
      <p:ext uri="{BB962C8B-B14F-4D97-AF65-F5344CB8AC3E}">
        <p14:creationId xmlns:p14="http://schemas.microsoft.com/office/powerpoint/2010/main" val="27375499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85</a:t>
            </a:fld>
            <a:endParaRPr lang="ar-EG"/>
          </a:p>
        </p:txBody>
      </p:sp>
    </p:spTree>
    <p:extLst>
      <p:ext uri="{BB962C8B-B14F-4D97-AF65-F5344CB8AC3E}">
        <p14:creationId xmlns:p14="http://schemas.microsoft.com/office/powerpoint/2010/main" val="32810509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12</a:t>
            </a:fld>
            <a:endParaRPr lang="ar-EG"/>
          </a:p>
        </p:txBody>
      </p:sp>
    </p:spTree>
    <p:extLst>
      <p:ext uri="{BB962C8B-B14F-4D97-AF65-F5344CB8AC3E}">
        <p14:creationId xmlns:p14="http://schemas.microsoft.com/office/powerpoint/2010/main" val="351568620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86</a:t>
            </a:fld>
            <a:endParaRPr lang="ar-EG"/>
          </a:p>
        </p:txBody>
      </p:sp>
    </p:spTree>
    <p:extLst>
      <p:ext uri="{BB962C8B-B14F-4D97-AF65-F5344CB8AC3E}">
        <p14:creationId xmlns:p14="http://schemas.microsoft.com/office/powerpoint/2010/main" val="347109783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87</a:t>
            </a:fld>
            <a:endParaRPr lang="ar-EG"/>
          </a:p>
        </p:txBody>
      </p:sp>
    </p:spTree>
    <p:extLst>
      <p:ext uri="{BB962C8B-B14F-4D97-AF65-F5344CB8AC3E}">
        <p14:creationId xmlns:p14="http://schemas.microsoft.com/office/powerpoint/2010/main" val="384799788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88</a:t>
            </a:fld>
            <a:endParaRPr lang="ar-EG"/>
          </a:p>
        </p:txBody>
      </p:sp>
    </p:spTree>
    <p:extLst>
      <p:ext uri="{BB962C8B-B14F-4D97-AF65-F5344CB8AC3E}">
        <p14:creationId xmlns:p14="http://schemas.microsoft.com/office/powerpoint/2010/main" val="19543899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89</a:t>
            </a:fld>
            <a:endParaRPr lang="ar-EG"/>
          </a:p>
        </p:txBody>
      </p:sp>
    </p:spTree>
    <p:extLst>
      <p:ext uri="{BB962C8B-B14F-4D97-AF65-F5344CB8AC3E}">
        <p14:creationId xmlns:p14="http://schemas.microsoft.com/office/powerpoint/2010/main" val="1743643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90</a:t>
            </a:fld>
            <a:endParaRPr lang="ar-EG"/>
          </a:p>
        </p:txBody>
      </p:sp>
    </p:spTree>
    <p:extLst>
      <p:ext uri="{BB962C8B-B14F-4D97-AF65-F5344CB8AC3E}">
        <p14:creationId xmlns:p14="http://schemas.microsoft.com/office/powerpoint/2010/main" val="18285856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91</a:t>
            </a:fld>
            <a:endParaRPr lang="ar-EG"/>
          </a:p>
        </p:txBody>
      </p:sp>
    </p:spTree>
    <p:extLst>
      <p:ext uri="{BB962C8B-B14F-4D97-AF65-F5344CB8AC3E}">
        <p14:creationId xmlns:p14="http://schemas.microsoft.com/office/powerpoint/2010/main" val="27703160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93</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3583054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94</a:t>
            </a:fld>
            <a:endParaRPr lang="ar-EG"/>
          </a:p>
        </p:txBody>
      </p:sp>
    </p:spTree>
    <p:extLst>
      <p:ext uri="{BB962C8B-B14F-4D97-AF65-F5344CB8AC3E}">
        <p14:creationId xmlns:p14="http://schemas.microsoft.com/office/powerpoint/2010/main" val="324499976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95</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6670916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96</a:t>
            </a:fld>
            <a:endParaRPr lang="ar-EG"/>
          </a:p>
        </p:txBody>
      </p:sp>
    </p:spTree>
    <p:extLst>
      <p:ext uri="{BB962C8B-B14F-4D97-AF65-F5344CB8AC3E}">
        <p14:creationId xmlns:p14="http://schemas.microsoft.com/office/powerpoint/2010/main" val="3892493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13</a:t>
            </a:fld>
            <a:endParaRPr lang="ar-EG"/>
          </a:p>
        </p:txBody>
      </p:sp>
    </p:spTree>
    <p:extLst>
      <p:ext uri="{BB962C8B-B14F-4D97-AF65-F5344CB8AC3E}">
        <p14:creationId xmlns:p14="http://schemas.microsoft.com/office/powerpoint/2010/main" val="3636097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97</a:t>
            </a:fld>
            <a:endParaRPr lang="ar-EG"/>
          </a:p>
        </p:txBody>
      </p:sp>
    </p:spTree>
    <p:extLst>
      <p:ext uri="{BB962C8B-B14F-4D97-AF65-F5344CB8AC3E}">
        <p14:creationId xmlns:p14="http://schemas.microsoft.com/office/powerpoint/2010/main" val="320797596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0212821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99</a:t>
            </a:fld>
            <a:endParaRPr lang="ar-EG"/>
          </a:p>
        </p:txBody>
      </p:sp>
    </p:spTree>
    <p:extLst>
      <p:ext uri="{BB962C8B-B14F-4D97-AF65-F5344CB8AC3E}">
        <p14:creationId xmlns:p14="http://schemas.microsoft.com/office/powerpoint/2010/main" val="384840144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25FB465-AFEA-409B-9C2D-1B8402051634}" type="slidenum">
              <a:rPr kumimoji="0" lang="ar-EG" sz="1200" b="0" i="0" u="none" strike="noStrike" kern="1200" cap="none" spc="0" normalizeH="0" baseline="0" noProof="0" smtClean="0">
                <a:ln>
                  <a:noFill/>
                </a:ln>
                <a:solidFill>
                  <a:prstClr val="black"/>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100</a:t>
            </a:fld>
            <a:endParaRPr kumimoji="0" lang="ar-EG" sz="120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8493007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101</a:t>
            </a:fld>
            <a:endParaRPr lang="ar-EG"/>
          </a:p>
        </p:txBody>
      </p:sp>
    </p:spTree>
    <p:extLst>
      <p:ext uri="{BB962C8B-B14F-4D97-AF65-F5344CB8AC3E}">
        <p14:creationId xmlns:p14="http://schemas.microsoft.com/office/powerpoint/2010/main" val="6182866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102</a:t>
            </a:fld>
            <a:endParaRPr lang="ar-EG"/>
          </a:p>
        </p:txBody>
      </p:sp>
    </p:spTree>
    <p:extLst>
      <p:ext uri="{BB962C8B-B14F-4D97-AF65-F5344CB8AC3E}">
        <p14:creationId xmlns:p14="http://schemas.microsoft.com/office/powerpoint/2010/main" val="13510483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103</a:t>
            </a:fld>
            <a:endParaRPr lang="ar-EG"/>
          </a:p>
        </p:txBody>
      </p:sp>
    </p:spTree>
    <p:extLst>
      <p:ext uri="{BB962C8B-B14F-4D97-AF65-F5344CB8AC3E}">
        <p14:creationId xmlns:p14="http://schemas.microsoft.com/office/powerpoint/2010/main" val="24487467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104</a:t>
            </a:fld>
            <a:endParaRPr lang="ar-EG"/>
          </a:p>
        </p:txBody>
      </p:sp>
    </p:spTree>
    <p:extLst>
      <p:ext uri="{BB962C8B-B14F-4D97-AF65-F5344CB8AC3E}">
        <p14:creationId xmlns:p14="http://schemas.microsoft.com/office/powerpoint/2010/main" val="257698965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25FB465-AFEA-409B-9C2D-1B8402051634}" type="slidenum">
              <a:rPr lang="ar-EG" smtClean="0"/>
              <a:t>105</a:t>
            </a:fld>
            <a:endParaRPr lang="ar-EG"/>
          </a:p>
        </p:txBody>
      </p:sp>
    </p:spTree>
    <p:extLst>
      <p:ext uri="{BB962C8B-B14F-4D97-AF65-F5344CB8AC3E}">
        <p14:creationId xmlns:p14="http://schemas.microsoft.com/office/powerpoint/2010/main" val="381966487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a:p>
        </p:txBody>
      </p:sp>
      <p:sp>
        <p:nvSpPr>
          <p:cNvPr id="4" name="Slide Number Placeholder 3"/>
          <p:cNvSpPr>
            <a:spLocks noGrp="1"/>
          </p:cNvSpPr>
          <p:nvPr>
            <p:ph type="sldNum" sz="quarter" idx="10"/>
          </p:nvPr>
        </p:nvSpPr>
        <p:spPr/>
        <p:txBody>
          <a:bodyPr/>
          <a:lstStyle/>
          <a:p>
            <a:fld id="{725FB465-AFEA-409B-9C2D-1B8402051634}" type="slidenum">
              <a:rPr lang="ar-EG" smtClean="0"/>
              <a:t>106</a:t>
            </a:fld>
            <a:endParaRPr lang="ar-EG"/>
          </a:p>
        </p:txBody>
      </p:sp>
    </p:spTree>
    <p:extLst>
      <p:ext uri="{BB962C8B-B14F-4D97-AF65-F5344CB8AC3E}">
        <p14:creationId xmlns:p14="http://schemas.microsoft.com/office/powerpoint/2010/main" val="2464217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24F60C8D-48A0-4BCF-A5AC-2D626E5081E3}"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265592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B64E581B-2BD7-4DF6-9DF1-FE614075A681}"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983758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7E1A5FB-A761-4CDB-9421-084841F39C94}"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399225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41961AEC-65E2-4721-ADA6-A3B70671F9AA}"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29768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A81A10C-3115-426F-B22C-32549EF3FC3D}"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69127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B5987C-BDAA-48D7-B666-B4A83A544AF1}"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0031536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A3008922-763D-425B-8B20-73E421999F41}"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14256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E3739F9-0C09-496F-8446-D23F7BF0EC30}" type="datetime8">
              <a:rPr lang="ar-EG" smtClean="0"/>
              <a:t>21 حزيران،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64031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188A486C-2D80-4018-9AE1-011EA9C01F7B}" type="datetime8">
              <a:rPr lang="ar-EG" smtClean="0"/>
              <a:t>21 حزيران،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299697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2E9BD1-F938-4C16-85C5-8100FE28C166}" type="datetime8">
              <a:rPr lang="ar-EG" smtClean="0"/>
              <a:t>21 حزيران،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329449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3C335B-2365-4AFA-8248-5C22C04D69D4}"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1550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3C64B205-C66E-48B0-9B12-985F96F73405}"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791090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7BD0D6D-EAAF-478A-B1FA-1387448C1C55}"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502304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904EE162-ADC4-4605-9DE5-7D9B0987C53B}"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150234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A6B5FD70-D4D2-4171-8FA9-DCD3717A33D2}"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85802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C33C8165-659A-4798-A6F4-463D845FDB51}"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112777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177DB5C7-DFF6-44C7-8A9D-FCA8672332DD}"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007154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E3D4DD2-7FD4-402B-B88A-C26A5D50ACF7}"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53512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0B4DB79-0A22-4D22-817D-B51B5BD48676}"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289206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024297E3-EB38-4761-85C5-5200024CCC45}" type="datetime8">
              <a:rPr lang="ar-EG" smtClean="0"/>
              <a:t>21 حزيران،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778633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C01B4F3-983F-4564-8236-01EAE34DC795}" type="datetime8">
              <a:rPr lang="ar-EG" smtClean="0"/>
              <a:t>21 حزيران،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586521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3E096-10BB-4DFE-876C-1DDB00DB3F76}" type="datetime8">
              <a:rPr lang="ar-EG" smtClean="0"/>
              <a:t>21 حزيران،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pic>
        <p:nvPicPr>
          <p:cNvPr id="6" name="صورة 5">
            <a:extLst>
              <a:ext uri="{FF2B5EF4-FFF2-40B4-BE49-F238E27FC236}">
                <a16:creationId xmlns:a16="http://schemas.microsoft.com/office/drawing/2014/main" id="{CF4D27F7-7776-53C0-003C-9036EBDE7C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0832" y="6629186"/>
            <a:ext cx="1563559" cy="228814"/>
          </a:xfrm>
          <a:prstGeom prst="rect">
            <a:avLst/>
          </a:prstGeom>
        </p:spPr>
      </p:pic>
    </p:spTree>
    <p:extLst>
      <p:ext uri="{BB962C8B-B14F-4D97-AF65-F5344CB8AC3E}">
        <p14:creationId xmlns:p14="http://schemas.microsoft.com/office/powerpoint/2010/main" val="321993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8A5C188-7556-488B-B9CF-67B14C273C7E}"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781432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425EE5-B903-4C85-A635-5F1B030966EC}"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185450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AF50D6-135B-4DBC-A9FA-230A095B9596}"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479195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E2417A1F-4393-45EE-BDD7-58E7A571586B}"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927137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720936-ECF7-4AA9-8530-1977427578B1}"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186938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AF120163-3E19-492F-9800-6F8F90ADBD4B}"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589208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6CC01390-FF5C-4603-A9F1-96D461C06E87}"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322986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23FA79-D72B-410A-BE05-F93BFA4FA75D}"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5321186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7B98CBB8-A379-4BA1-BA2B-6B55C2AA93C1}"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550813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2BB33D94-D855-4B26-8FC4-A51C59010E74}" type="datetime8">
              <a:rPr lang="ar-EG" smtClean="0"/>
              <a:t>21 حزيران،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337530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28BFB8BA-ADBB-44AB-A305-23AFEF1B6C22}" type="datetime8">
              <a:rPr lang="ar-EG" smtClean="0"/>
              <a:t>21 حزيران،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42112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27ECBFF1-6236-437B-B363-FE2DA6EF1B5B}"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12104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08E49-BEAA-40FB-AA51-9D31FA896D51}" type="datetime8">
              <a:rPr lang="ar-EG" smtClean="0"/>
              <a:t>21 حزيران،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pic>
        <p:nvPicPr>
          <p:cNvPr id="6" name="صورة 5">
            <a:extLst>
              <a:ext uri="{FF2B5EF4-FFF2-40B4-BE49-F238E27FC236}">
                <a16:creationId xmlns:a16="http://schemas.microsoft.com/office/drawing/2014/main" id="{9367D144-1D2A-C743-78B1-CC68A399F8F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99420" y="6607068"/>
            <a:ext cx="1563559" cy="228814"/>
          </a:xfrm>
          <a:prstGeom prst="rect">
            <a:avLst/>
          </a:prstGeom>
        </p:spPr>
      </p:pic>
    </p:spTree>
    <p:extLst>
      <p:ext uri="{BB962C8B-B14F-4D97-AF65-F5344CB8AC3E}">
        <p14:creationId xmlns:p14="http://schemas.microsoft.com/office/powerpoint/2010/main" val="28787926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459983D-7BDA-431E-B648-CC9155DE63B6}"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933159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EFE904B-E303-44A4-8FFD-5FE1103C185C}"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66778418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A5A2CB5-21D2-4ABE-A064-8012A662DB93}"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839315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F01A795-20F8-4298-8B07-E9DB62DAED9F}" type="datetime8">
              <a:rPr lang="ar-EG" smtClean="0"/>
              <a:t>21 حزيران، 26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1368897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E55C590-3604-492B-A49E-7DEAF573A687}" type="datetime8">
              <a:rPr lang="ar-EG" smtClean="0">
                <a:solidFill>
                  <a:prstClr val="black">
                    <a:tint val="75000"/>
                  </a:prstClr>
                </a:solidFill>
              </a:rPr>
              <a:t>21 حزيران،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48274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1DE55EE-E929-4207-829D-EA0EE70A999E}" type="datetime8">
              <a:rPr lang="ar-EG" smtClean="0">
                <a:solidFill>
                  <a:prstClr val="black">
                    <a:tint val="75000"/>
                  </a:prstClr>
                </a:solidFill>
              </a:rPr>
              <a:t>21 حزيران،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2414204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6B4C4C-0114-4AB6-A484-8FBB741F47CA}" type="datetime8">
              <a:rPr lang="ar-EG" smtClean="0">
                <a:solidFill>
                  <a:prstClr val="black">
                    <a:tint val="75000"/>
                  </a:prstClr>
                </a:solidFill>
              </a:rPr>
              <a:t>21 حزيران،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2011307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92EEFE68-137E-4887-A907-1F5D8306FB1B}" type="datetime8">
              <a:rPr lang="ar-EG" smtClean="0">
                <a:solidFill>
                  <a:prstClr val="black">
                    <a:tint val="75000"/>
                  </a:prstClr>
                </a:solidFill>
              </a:rPr>
              <a:t>21 حزيران،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0290693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48059993-F0BE-4E94-AAD1-9AFA1610949A}" type="datetime8">
              <a:rPr lang="ar-EG" smtClean="0">
                <a:solidFill>
                  <a:prstClr val="black">
                    <a:tint val="75000"/>
                  </a:prstClr>
                </a:solidFill>
              </a:rPr>
              <a:t>21 حزيران، 26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075922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E86E58A3-F812-4CE1-BC09-1C7101D0061B}" type="datetime8">
              <a:rPr lang="ar-EG" smtClean="0"/>
              <a:t>21 حزيران، 26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3340300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D481F63D-DB07-4221-8CCE-0F6676CC18FB}" type="datetime8">
              <a:rPr lang="ar-EG" smtClean="0">
                <a:solidFill>
                  <a:prstClr val="black">
                    <a:tint val="75000"/>
                  </a:prstClr>
                </a:solidFill>
              </a:rPr>
              <a:t>21 حزيران، 26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1936083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99C8A1-5E37-469E-A804-804555E6095C}" type="datetime8">
              <a:rPr lang="ar-EG" smtClean="0">
                <a:solidFill>
                  <a:prstClr val="black">
                    <a:tint val="75000"/>
                  </a:prstClr>
                </a:solidFill>
              </a:rPr>
              <a:t>21 حزيران، 26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2266740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A7A1ED6-FEBA-4171-AE9F-72A45043CF7F}" type="datetime8">
              <a:rPr lang="ar-EG" smtClean="0">
                <a:solidFill>
                  <a:prstClr val="black">
                    <a:tint val="75000"/>
                  </a:prstClr>
                </a:solidFill>
              </a:rPr>
              <a:t>21 حزيران،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874183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5E616-0037-47ED-AC80-39F1CCCECD24}" type="datetime8">
              <a:rPr lang="ar-EG" smtClean="0">
                <a:solidFill>
                  <a:prstClr val="black">
                    <a:tint val="75000"/>
                  </a:prstClr>
                </a:solidFill>
              </a:rPr>
              <a:t>21 حزيران، 26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294699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C123C04C-478E-48A3-B838-3A3099F23006}" type="datetime8">
              <a:rPr lang="ar-EG" smtClean="0">
                <a:solidFill>
                  <a:prstClr val="black">
                    <a:tint val="75000"/>
                  </a:prstClr>
                </a:solidFill>
              </a:rPr>
              <a:t>21 حزيران،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7320923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8B2B3D9-BC7A-43D1-A575-779EA3219724}" type="datetime8">
              <a:rPr lang="ar-EG" smtClean="0">
                <a:solidFill>
                  <a:prstClr val="black">
                    <a:tint val="75000"/>
                  </a:prstClr>
                </a:solidFill>
              </a:rPr>
              <a:t>21 حزيران، 26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00227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FA72F931-E0D7-41EF-80F5-759A200153CC}" type="datetime8">
              <a:rPr lang="ar-EG" smtClean="0"/>
              <a:t>21 حزيران، 26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523311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1D12F-52C5-47E2-8C8B-8718FCE6CFAC}" type="datetime8">
              <a:rPr lang="ar-EG" smtClean="0"/>
              <a:t>21 حزيران، 26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735893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328CA56-D917-4631-80DD-7737D62D301F}"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21185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2F4E03C-957B-45EB-9AE5-0D7E2C00F08E}" type="datetime8">
              <a:rPr lang="ar-EG" smtClean="0"/>
              <a:t>21 حزيران، 26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982082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FDA1193-EB79-4FEF-8A09-84EFC7332267}" type="datetime8">
              <a:rPr lang="ar-EG" smtClean="0"/>
              <a:t>21 حزيران،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4643535" y="0"/>
            <a:ext cx="3116424" cy="6857971"/>
            <a:chOff x="3934893" y="1"/>
            <a:chExt cx="2708502" cy="6857971"/>
          </a:xfrm>
        </p:grpSpPr>
        <p:sp>
          <p:nvSpPr>
            <p:cNvPr id="8" name="Google Shape;12;p2"/>
            <p:cNvSpPr/>
            <p:nvPr/>
          </p:nvSpPr>
          <p:spPr>
            <a:xfrm>
              <a:off x="3935568" y="1"/>
              <a:ext cx="1664770" cy="4760568"/>
            </a:xfrm>
            <a:custGeom>
              <a:avLst/>
              <a:gdLst/>
              <a:ahLst/>
              <a:cxnLst/>
              <a:rect l="l" t="t" r="r" b="b"/>
              <a:pathLst>
                <a:path w="21600" h="21600" extrusionOk="0">
                  <a:moveTo>
                    <a:pt x="11603" y="0"/>
                  </a:moveTo>
                  <a:lnTo>
                    <a:pt x="0" y="21600"/>
                  </a:lnTo>
                  <a:lnTo>
                    <a:pt x="10690" y="20324"/>
                  </a:lnTo>
                  <a:lnTo>
                    <a:pt x="21600" y="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9" name="Google Shape;13;p2"/>
            <p:cNvSpPr/>
            <p:nvPr/>
          </p:nvSpPr>
          <p:spPr>
            <a:xfrm>
              <a:off x="5447428" y="4593572"/>
              <a:ext cx="1195904" cy="2264400"/>
            </a:xfrm>
            <a:custGeom>
              <a:avLst/>
              <a:gdLst/>
              <a:ahLst/>
              <a:cxnLst/>
              <a:rect l="l" t="t" r="r" b="b"/>
              <a:pathLst>
                <a:path w="21600" h="21600" extrusionOk="0">
                  <a:moveTo>
                    <a:pt x="13915" y="21600"/>
                  </a:moveTo>
                  <a:lnTo>
                    <a:pt x="21600" y="0"/>
                  </a:lnTo>
                  <a:lnTo>
                    <a:pt x="6732" y="2683"/>
                  </a:lnTo>
                  <a:lnTo>
                    <a:pt x="0" y="21600"/>
                  </a:lnTo>
                  <a:close/>
                </a:path>
              </a:pathLst>
            </a:custGeom>
            <a:solidFill>
              <a:srgbClr val="25AE5D"/>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sp>
          <p:nvSpPr>
            <p:cNvPr id="10" name="Google Shape;14;p2"/>
            <p:cNvSpPr/>
            <p:nvPr/>
          </p:nvSpPr>
          <p:spPr>
            <a:xfrm>
              <a:off x="3934893" y="4053189"/>
              <a:ext cx="2708502" cy="1248408"/>
            </a:xfrm>
            <a:custGeom>
              <a:avLst/>
              <a:gdLst/>
              <a:ahLst/>
              <a:cxnLst/>
              <a:rect l="l" t="t" r="r" b="b"/>
              <a:pathLst>
                <a:path w="21600" h="21600" extrusionOk="0">
                  <a:moveTo>
                    <a:pt x="21600" y="9350"/>
                  </a:moveTo>
                  <a:lnTo>
                    <a:pt x="5076" y="21600"/>
                  </a:lnTo>
                  <a:lnTo>
                    <a:pt x="0" y="12250"/>
                  </a:lnTo>
                  <a:lnTo>
                    <a:pt x="16518" y="0"/>
                  </a:lnTo>
                  <a:close/>
                </a:path>
              </a:pathLst>
            </a:custGeom>
            <a:solidFill>
              <a:schemeClr val="bg1">
                <a:lumMod val="50000"/>
              </a:schemeClr>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ea typeface="Calibri"/>
                <a:cs typeface="Calibri"/>
                <a:sym typeface="Calibri"/>
              </a:endParaRPr>
            </a:p>
          </p:txBody>
        </p:sp>
      </p:grpSp>
      <p:pic>
        <p:nvPicPr>
          <p:cNvPr id="12" name="صورة 11">
            <a:extLst>
              <a:ext uri="{FF2B5EF4-FFF2-40B4-BE49-F238E27FC236}">
                <a16:creationId xmlns:a16="http://schemas.microsoft.com/office/drawing/2014/main" id="{7110FD16-A611-84EA-B990-FD7136F7744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693226" y="6492661"/>
            <a:ext cx="1563559" cy="228814"/>
          </a:xfrm>
          <a:prstGeom prst="rect">
            <a:avLst/>
          </a:prstGeom>
        </p:spPr>
      </p:pic>
    </p:spTree>
    <p:extLst>
      <p:ext uri="{BB962C8B-B14F-4D97-AF65-F5344CB8AC3E}">
        <p14:creationId xmlns:p14="http://schemas.microsoft.com/office/powerpoint/2010/main" val="22707858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A8F77FA-1894-49C0-8C52-145C0D8296AF}" type="datetime8">
              <a:rPr lang="ar-EG" smtClean="0"/>
              <a:t>21 حزيران،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grpSp>
        <p:nvGrpSpPr>
          <p:cNvPr id="7" name="Group 6"/>
          <p:cNvGrpSpPr/>
          <p:nvPr userDrawn="1"/>
        </p:nvGrpSpPr>
        <p:grpSpPr>
          <a:xfrm flipH="1">
            <a:off x="0" y="4917"/>
            <a:ext cx="6853084" cy="6853083"/>
            <a:chOff x="5338916" y="-1"/>
            <a:chExt cx="6853084" cy="6853083"/>
          </a:xfrm>
        </p:grpSpPr>
        <p:sp>
          <p:nvSpPr>
            <p:cNvPr id="8" name="Right Triangle 7">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8B34CAC-2B52-47E8-9B57-E3B791389FE1}"/>
                </a:ext>
              </a:extLst>
            </p:cNvPr>
            <p:cNvSpPr/>
            <p:nvPr/>
          </p:nvSpPr>
          <p:spPr>
            <a:xfrm>
              <a:off x="10058400" y="257175"/>
              <a:ext cx="2133600" cy="406122"/>
            </a:xfrm>
            <a:prstGeom prst="rect">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iamond 9">
              <a:extLst>
                <a:ext uri="{FF2B5EF4-FFF2-40B4-BE49-F238E27FC236}">
                  <a16:creationId xmlns:a16="http://schemas.microsoft.com/office/drawing/2014/main" id="{F98AFC32-7F02-43CB-8485-44B6B2E13FCA}"/>
                </a:ext>
              </a:extLst>
            </p:cNvPr>
            <p:cNvSpPr/>
            <p:nvPr/>
          </p:nvSpPr>
          <p:spPr>
            <a:xfrm>
              <a:off x="5399455" y="593631"/>
              <a:ext cx="5725745" cy="5611171"/>
            </a:xfrm>
            <a:prstGeom prst="diamond">
              <a:avLst/>
            </a:prstGeom>
            <a:solidFill>
              <a:schemeClr val="bg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2" name="صورة 11">
            <a:extLst>
              <a:ext uri="{FF2B5EF4-FFF2-40B4-BE49-F238E27FC236}">
                <a16:creationId xmlns:a16="http://schemas.microsoft.com/office/drawing/2014/main" id="{EFE64E7F-1111-4B80-B75E-E98554B72ED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28020" y="6514581"/>
            <a:ext cx="1563559" cy="228814"/>
          </a:xfrm>
          <a:prstGeom prst="rect">
            <a:avLst/>
          </a:prstGeom>
        </p:spPr>
      </p:pic>
    </p:spTree>
    <p:extLst>
      <p:ext uri="{BB962C8B-B14F-4D97-AF65-F5344CB8AC3E}">
        <p14:creationId xmlns:p14="http://schemas.microsoft.com/office/powerpoint/2010/main" val="1425565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7426702-7749-47DC-BEAB-CE865C2B9A4F}" type="datetime8">
              <a:rPr lang="ar-EG" smtClean="0"/>
              <a:t>21 حزيران،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ight Triangle 6">
            <a:extLst>
              <a:ext uri="{FF2B5EF4-FFF2-40B4-BE49-F238E27FC236}">
                <a16:creationId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4ABBA9B-1329-47B1-9E6B-E01B6F3823E7}"/>
              </a:ext>
            </a:extLst>
          </p:cNvPr>
          <p:cNvSpPr/>
          <p:nvPr userDrawn="1"/>
        </p:nvSpPr>
        <p:spPr>
          <a:xfrm>
            <a:off x="10786188" y="275512"/>
            <a:ext cx="1405812" cy="16302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35273644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D6F73B6-02DB-4EEC-94E3-E07148C4DE3C}" type="datetime8">
              <a:rPr lang="ar-EG" smtClean="0"/>
              <a:t>21 حزيران، 26</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336933617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9573D41-678B-4090-945A-0AC8EEC83BAE}" type="datetime8">
              <a:rPr lang="ar-EG" smtClean="0">
                <a:solidFill>
                  <a:prstClr val="black">
                    <a:tint val="75000"/>
                  </a:prstClr>
                </a:solidFill>
              </a:rPr>
              <a:t>21 حزيران، 26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07598058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3" Type="http://schemas.openxmlformats.org/officeDocument/2006/relationships/image" Target="../media/image106.emf"/><Relationship Id="rId2" Type="http://schemas.openxmlformats.org/officeDocument/2006/relationships/notesSlide" Target="../notesSlides/notesSlide94.xml"/><Relationship Id="rId1" Type="http://schemas.openxmlformats.org/officeDocument/2006/relationships/slideLayout" Target="../slideLayouts/slideLayout29.xml"/></Relationships>
</file>

<file path=ppt/slides/_rels/slide10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95.xml"/><Relationship Id="rId1" Type="http://schemas.openxmlformats.org/officeDocument/2006/relationships/slideLayout" Target="../slideLayouts/slideLayout29.xml"/><Relationship Id="rId5" Type="http://schemas.microsoft.com/office/2007/relationships/hdphoto" Target="../media/hdphoto8.wdp"/><Relationship Id="rId4" Type="http://schemas.openxmlformats.org/officeDocument/2006/relationships/image" Target="../media/image108.png"/></Relationships>
</file>

<file path=ppt/slides/_rels/slide10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6.xml"/><Relationship Id="rId1" Type="http://schemas.openxmlformats.org/officeDocument/2006/relationships/slideLayout" Target="../slideLayouts/slideLayout29.xml"/><Relationship Id="rId4" Type="http://schemas.openxmlformats.org/officeDocument/2006/relationships/image" Target="../media/image39.png"/></Relationships>
</file>

<file path=ppt/slides/_rels/slide10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7.xml"/><Relationship Id="rId1" Type="http://schemas.openxmlformats.org/officeDocument/2006/relationships/slideLayout" Target="../slideLayouts/slideLayout29.xml"/><Relationship Id="rId4" Type="http://schemas.openxmlformats.org/officeDocument/2006/relationships/image" Target="../media/image110.jpeg"/></Relationships>
</file>

<file path=ppt/slides/_rels/slide10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8.xml"/><Relationship Id="rId1" Type="http://schemas.openxmlformats.org/officeDocument/2006/relationships/slideLayout" Target="../slideLayouts/slideLayout29.xml"/><Relationship Id="rId4" Type="http://schemas.openxmlformats.org/officeDocument/2006/relationships/image" Target="../media/image111.jpeg"/></Relationships>
</file>

<file path=ppt/slides/_rels/slide10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99.xml"/><Relationship Id="rId1" Type="http://schemas.openxmlformats.org/officeDocument/2006/relationships/slideLayout" Target="../slideLayouts/slideLayout29.xml"/><Relationship Id="rId4" Type="http://schemas.openxmlformats.org/officeDocument/2006/relationships/image" Target="../media/image39.png"/></Relationships>
</file>

<file path=ppt/slides/_rels/slide10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00.xml"/><Relationship Id="rId1" Type="http://schemas.openxmlformats.org/officeDocument/2006/relationships/slideLayout" Target="../slideLayouts/slideLayout29.xml"/><Relationship Id="rId4" Type="http://schemas.openxmlformats.org/officeDocument/2006/relationships/image" Target="../media/image112.jpeg"/></Relationships>
</file>

<file path=ppt/slides/_rels/slide10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01.xml"/><Relationship Id="rId1" Type="http://schemas.openxmlformats.org/officeDocument/2006/relationships/slideLayout" Target="../slideLayouts/slideLayout29.xml"/><Relationship Id="rId4" Type="http://schemas.openxmlformats.org/officeDocument/2006/relationships/image" Target="../media/image113.jpeg"/></Relationships>
</file>

<file path=ppt/slides/_rels/slide109.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02.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03.xml"/><Relationship Id="rId1" Type="http://schemas.openxmlformats.org/officeDocument/2006/relationships/slideLayout" Target="../slideLayouts/slideLayout29.xml"/><Relationship Id="rId4" Type="http://schemas.openxmlformats.org/officeDocument/2006/relationships/image" Target="../media/image109.png"/></Relationships>
</file>

<file path=ppt/slides/_rels/slide1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4.xml"/><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05.xml"/><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6.xml"/><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notesSlide" Target="../notesSlides/notesSlide107.xml"/><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notesSlide" Target="../notesSlides/notesSlide109.xml"/><Relationship Id="rId1" Type="http://schemas.openxmlformats.org/officeDocument/2006/relationships/slideLayout" Target="../slideLayouts/slideLayout29.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1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0.xml"/><Relationship Id="rId1" Type="http://schemas.openxmlformats.org/officeDocument/2006/relationships/slideLayout" Target="../slideLayouts/slideLayout18.xml"/></Relationships>
</file>

<file path=ppt/slides/_rels/slide11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11.xml"/><Relationship Id="rId1" Type="http://schemas.openxmlformats.org/officeDocument/2006/relationships/slideLayout" Target="../slideLayouts/slideLayout29.xml"/><Relationship Id="rId4" Type="http://schemas.openxmlformats.org/officeDocument/2006/relationships/image" Target="../media/image121.png"/></Relationships>
</file>

<file path=ppt/slides/_rels/slide11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12.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1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3.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4.xml"/><Relationship Id="rId1" Type="http://schemas.openxmlformats.org/officeDocument/2006/relationships/slideLayout" Target="../slideLayouts/slideLayout18.xml"/></Relationships>
</file>

<file path=ppt/slides/_rels/slide12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5.xml"/><Relationship Id="rId1" Type="http://schemas.openxmlformats.org/officeDocument/2006/relationships/slideLayout" Target="../slideLayouts/slideLayout29.xml"/></Relationships>
</file>

<file path=ppt/slides/_rels/slide124.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6.xml"/><Relationship Id="rId1" Type="http://schemas.openxmlformats.org/officeDocument/2006/relationships/slideLayout" Target="../slideLayouts/slideLayout29.xml"/></Relationships>
</file>

<file path=ppt/slides/_rels/slide125.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7.xml"/><Relationship Id="rId1" Type="http://schemas.openxmlformats.org/officeDocument/2006/relationships/slideLayout" Target="../slideLayouts/slideLayout29.xml"/></Relationships>
</file>

<file path=ppt/slides/_rels/slide12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18.xml"/><Relationship Id="rId1" Type="http://schemas.openxmlformats.org/officeDocument/2006/relationships/slideLayout" Target="../slideLayouts/slideLayout29.xml"/><Relationship Id="rId5" Type="http://schemas.openxmlformats.org/officeDocument/2006/relationships/image" Target="../media/image125.jpg"/><Relationship Id="rId4" Type="http://schemas.openxmlformats.org/officeDocument/2006/relationships/image" Target="../media/image124.jpg"/></Relationships>
</file>

<file path=ppt/slides/_rels/slide1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9.xml"/><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0.xml"/><Relationship Id="rId1" Type="http://schemas.openxmlformats.org/officeDocument/2006/relationships/slideLayout" Target="../slideLayouts/slideLayout29.xml"/></Relationships>
</file>

<file path=ppt/slides/_rels/slide129.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21.xml"/><Relationship Id="rId1" Type="http://schemas.openxmlformats.org/officeDocument/2006/relationships/slideLayout" Target="../slideLayouts/slideLayout29.xml"/><Relationship Id="rId4" Type="http://schemas.openxmlformats.org/officeDocument/2006/relationships/image" Target="../media/image126.png"/></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29.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13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2.xml"/><Relationship Id="rId1" Type="http://schemas.openxmlformats.org/officeDocument/2006/relationships/slideLayout" Target="../slideLayouts/slideLayout29.xml"/><Relationship Id="rId4" Type="http://schemas.openxmlformats.org/officeDocument/2006/relationships/image" Target="../media/image128.jpeg"/></Relationships>
</file>

<file path=ppt/slides/_rels/slide131.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3.xml"/><Relationship Id="rId1" Type="http://schemas.openxmlformats.org/officeDocument/2006/relationships/slideLayout" Target="../slideLayouts/slideLayout29.xml"/></Relationships>
</file>

<file path=ppt/slides/_rels/slide13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24.xml"/><Relationship Id="rId1" Type="http://schemas.openxmlformats.org/officeDocument/2006/relationships/slideLayout" Target="../slideLayouts/slideLayout29.xml"/></Relationships>
</file>

<file path=ppt/slides/_rels/slide1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5.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1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6.xml"/><Relationship Id="rId1" Type="http://schemas.openxmlformats.org/officeDocument/2006/relationships/slideLayout" Target="../slideLayouts/slideLayout18.xml"/></Relationships>
</file>

<file path=ppt/slides/_rels/slide1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7.xml"/><Relationship Id="rId1" Type="http://schemas.openxmlformats.org/officeDocument/2006/relationships/slideLayout" Target="../slideLayouts/slideLayout29.xml"/><Relationship Id="rId5" Type="http://schemas.openxmlformats.org/officeDocument/2006/relationships/image" Target="../media/image129.jpeg"/><Relationship Id="rId4" Type="http://schemas.openxmlformats.org/officeDocument/2006/relationships/image" Target="../media/image99.png"/></Relationships>
</file>

<file path=ppt/slides/_rels/slide1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8.xml"/><Relationship Id="rId1" Type="http://schemas.openxmlformats.org/officeDocument/2006/relationships/slideLayout" Target="../slideLayouts/slideLayout29.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1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9.xml"/><Relationship Id="rId1" Type="http://schemas.openxmlformats.org/officeDocument/2006/relationships/slideLayout" Target="../slideLayouts/slideLayout29.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1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0.xml"/><Relationship Id="rId1" Type="http://schemas.openxmlformats.org/officeDocument/2006/relationships/slideLayout" Target="../slideLayouts/slideLayout29.xml"/></Relationships>
</file>

<file path=ppt/slides/_rels/slide1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1.xml"/><Relationship Id="rId1" Type="http://schemas.openxmlformats.org/officeDocument/2006/relationships/slideLayout" Target="../slideLayouts/slideLayout29.xml"/><Relationship Id="rId5" Type="http://schemas.openxmlformats.org/officeDocument/2006/relationships/image" Target="../media/image137.jpg"/><Relationship Id="rId4" Type="http://schemas.openxmlformats.org/officeDocument/2006/relationships/image" Target="../media/image13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4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2.xml"/><Relationship Id="rId1" Type="http://schemas.openxmlformats.org/officeDocument/2006/relationships/slideLayout" Target="../slideLayouts/slideLayout29.xml"/></Relationships>
</file>

<file path=ppt/slides/_rels/slide14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3.xml"/><Relationship Id="rId1" Type="http://schemas.openxmlformats.org/officeDocument/2006/relationships/slideLayout" Target="../slideLayouts/slideLayout29.xml"/><Relationship Id="rId4" Type="http://schemas.openxmlformats.org/officeDocument/2006/relationships/image" Target="../media/image138.png"/></Relationships>
</file>

<file path=ppt/slides/_rels/slide142.xml.rels><?xml version="1.0" encoding="UTF-8" standalone="yes"?>
<Relationships xmlns="http://schemas.openxmlformats.org/package/2006/relationships"><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notesSlide" Target="../notesSlides/notesSlide134.xml"/><Relationship Id="rId1" Type="http://schemas.openxmlformats.org/officeDocument/2006/relationships/slideLayout" Target="../slideLayouts/slideLayout29.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1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5.xml"/><Relationship Id="rId1" Type="http://schemas.openxmlformats.org/officeDocument/2006/relationships/slideLayout" Target="../slideLayouts/slideLayout29.xml"/><Relationship Id="rId6" Type="http://schemas.openxmlformats.org/officeDocument/2006/relationships/image" Target="../media/image137.jpg"/><Relationship Id="rId5" Type="http://schemas.openxmlformats.org/officeDocument/2006/relationships/image" Target="../media/image144.jpg"/><Relationship Id="rId4" Type="http://schemas.openxmlformats.org/officeDocument/2006/relationships/image" Target="../media/image89.png"/></Relationships>
</file>

<file path=ppt/slides/_rels/slide1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6.xml"/><Relationship Id="rId1" Type="http://schemas.openxmlformats.org/officeDocument/2006/relationships/slideLayout" Target="../slideLayouts/slideLayout18.xml"/></Relationships>
</file>

<file path=ppt/slides/_rels/slide14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37.xml"/><Relationship Id="rId1" Type="http://schemas.openxmlformats.org/officeDocument/2006/relationships/slideLayout" Target="../slideLayouts/slideLayout29.xml"/><Relationship Id="rId5" Type="http://schemas.openxmlformats.org/officeDocument/2006/relationships/image" Target="../media/image125.jpg"/><Relationship Id="rId4" Type="http://schemas.openxmlformats.org/officeDocument/2006/relationships/image" Target="../media/image146.jpeg"/></Relationships>
</file>

<file path=ppt/slides/_rels/slide14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38.xml"/><Relationship Id="rId1" Type="http://schemas.openxmlformats.org/officeDocument/2006/relationships/slideLayout" Target="../slideLayouts/slideLayout29.xml"/><Relationship Id="rId4" Type="http://schemas.openxmlformats.org/officeDocument/2006/relationships/image" Target="../media/image147.jpeg"/></Relationships>
</file>

<file path=ppt/slides/_rels/slide147.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39.xml"/><Relationship Id="rId1" Type="http://schemas.openxmlformats.org/officeDocument/2006/relationships/slideLayout" Target="../slideLayouts/slideLayout29.xml"/></Relationships>
</file>

<file path=ppt/slides/_rels/slide148.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0.xml"/><Relationship Id="rId1" Type="http://schemas.openxmlformats.org/officeDocument/2006/relationships/slideLayout" Target="../slideLayouts/slideLayout29.xml"/><Relationship Id="rId5" Type="http://schemas.openxmlformats.org/officeDocument/2006/relationships/image" Target="../media/image137.jpg"/><Relationship Id="rId4" Type="http://schemas.openxmlformats.org/officeDocument/2006/relationships/image" Target="../media/image148.jpeg"/></Relationships>
</file>

<file path=ppt/slides/_rels/slide14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1.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5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2.xml"/><Relationship Id="rId1" Type="http://schemas.openxmlformats.org/officeDocument/2006/relationships/slideLayout" Target="../slideLayouts/slideLayout29.xml"/></Relationships>
</file>

<file path=ppt/slides/_rels/slide15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3.xml"/><Relationship Id="rId1" Type="http://schemas.openxmlformats.org/officeDocument/2006/relationships/slideLayout" Target="../slideLayouts/slideLayout29.xml"/></Relationships>
</file>

<file path=ppt/slides/_rels/slide15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4.xml"/><Relationship Id="rId1" Type="http://schemas.openxmlformats.org/officeDocument/2006/relationships/slideLayout" Target="../slideLayouts/slideLayout29.xml"/><Relationship Id="rId5" Type="http://schemas.openxmlformats.org/officeDocument/2006/relationships/image" Target="../media/image125.jpg"/><Relationship Id="rId4" Type="http://schemas.openxmlformats.org/officeDocument/2006/relationships/image" Target="../media/image149.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9.xml"/><Relationship Id="rId6" Type="http://schemas.microsoft.com/office/2007/relationships/hdphoto" Target="../media/hdphoto2.wdp"/><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9.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45.png"/><Relationship Id="rId7" Type="http://schemas.openxmlformats.org/officeDocument/2006/relationships/image" Target="../media/image48.emf"/><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47.emf"/><Relationship Id="rId5" Type="http://schemas.openxmlformats.org/officeDocument/2006/relationships/image" Target="../media/image46.emf"/><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29.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29.xml"/><Relationship Id="rId6" Type="http://schemas.openxmlformats.org/officeDocument/2006/relationships/image" Target="../media/image51.png"/><Relationship Id="rId5" Type="http://schemas.openxmlformats.org/officeDocument/2006/relationships/image" Target="../media/image50.png"/><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29.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56.tmp"/><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4.xml"/><Relationship Id="rId1" Type="http://schemas.openxmlformats.org/officeDocument/2006/relationships/slideLayout" Target="../slideLayouts/slideLayout29.xml"/><Relationship Id="rId4" Type="http://schemas.openxmlformats.org/officeDocument/2006/relationships/image" Target="../media/image57.tmp"/></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29.xml"/><Relationship Id="rId4" Type="http://schemas.openxmlformats.org/officeDocument/2006/relationships/image" Target="../media/image59.tmp"/></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29.xml"/><Relationship Id="rId4"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29.xml"/><Relationship Id="rId4" Type="http://schemas.openxmlformats.org/officeDocument/2006/relationships/image" Target="../media/image6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0.xml"/><Relationship Id="rId1" Type="http://schemas.openxmlformats.org/officeDocument/2006/relationships/slideLayout" Target="../slideLayouts/slideLayout29.xml"/><Relationship Id="rId4" Type="http://schemas.openxmlformats.org/officeDocument/2006/relationships/image" Target="../media/image6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7" Type="http://schemas.microsoft.com/office/2007/relationships/hdphoto" Target="../media/hdphoto4.wdp"/><Relationship Id="rId2" Type="http://schemas.openxmlformats.org/officeDocument/2006/relationships/notesSlide" Target="../notesSlides/notesSlide42.xml"/><Relationship Id="rId1" Type="http://schemas.openxmlformats.org/officeDocument/2006/relationships/slideLayout" Target="../slideLayouts/slideLayout2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3.xml"/><Relationship Id="rId1" Type="http://schemas.openxmlformats.org/officeDocument/2006/relationships/slideLayout" Target="../slideLayouts/slideLayout29.xml"/><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6.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29.xml"/><Relationship Id="rId4" Type="http://schemas.openxmlformats.org/officeDocument/2006/relationships/image" Target="../media/image6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2.xml"/><Relationship Id="rId1" Type="http://schemas.openxmlformats.org/officeDocument/2006/relationships/slideLayout" Target="../slideLayouts/slideLayout29.xml"/><Relationship Id="rId6" Type="http://schemas.microsoft.com/office/2007/relationships/hdphoto" Target="../media/hdphoto6.wdp"/><Relationship Id="rId5" Type="http://schemas.openxmlformats.org/officeDocument/2006/relationships/image" Target="../media/image69.png"/><Relationship Id="rId4" Type="http://schemas.microsoft.com/office/2007/relationships/hdphoto" Target="../media/hdphoto5.wdp"/></Relationships>
</file>

<file path=ppt/slides/_rels/slide5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3.xml"/><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1.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5.xml"/><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29.xml"/><Relationship Id="rId4" Type="http://schemas.openxmlformats.org/officeDocument/2006/relationships/image" Target="../media/image72.png"/></Relationships>
</file>

<file path=ppt/slides/_rels/slide6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7.xml"/><Relationship Id="rId1" Type="http://schemas.openxmlformats.org/officeDocument/2006/relationships/slideLayout" Target="../slideLayouts/slideLayout29.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8.xml"/><Relationship Id="rId1" Type="http://schemas.openxmlformats.org/officeDocument/2006/relationships/slideLayout" Target="../slideLayouts/slideLayout29.xml"/><Relationship Id="rId5" Type="http://schemas.openxmlformats.org/officeDocument/2006/relationships/image" Target="../media/image78.png"/><Relationship Id="rId4" Type="http://schemas.openxmlformats.org/officeDocument/2006/relationships/image" Target="../media/image77.png"/></Relationships>
</file>

<file path=ppt/slides/_rels/slide6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59.xml"/><Relationship Id="rId1" Type="http://schemas.openxmlformats.org/officeDocument/2006/relationships/slideLayout" Target="../slideLayouts/slideLayout29.xml"/><Relationship Id="rId5" Type="http://schemas.openxmlformats.org/officeDocument/2006/relationships/image" Target="../media/image80.png"/><Relationship Id="rId4" Type="http://schemas.openxmlformats.org/officeDocument/2006/relationships/image" Target="../media/image79.png"/></Relationships>
</file>

<file path=ppt/slides/_rels/slide6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0.xml"/><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1.xml"/><Relationship Id="rId1" Type="http://schemas.openxmlformats.org/officeDocument/2006/relationships/slideLayout" Target="../slideLayouts/slideLayout29.xml"/><Relationship Id="rId5" Type="http://schemas.openxmlformats.org/officeDocument/2006/relationships/image" Target="../media/image82.png"/><Relationship Id="rId4" Type="http://schemas.openxmlformats.org/officeDocument/2006/relationships/image" Target="../media/image81.e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1.xml"/><Relationship Id="rId5" Type="http://schemas.openxmlformats.org/officeDocument/2006/relationships/image" Target="../media/image7.png"/><Relationship Id="rId4" Type="http://schemas.microsoft.com/office/2007/relationships/hdphoto" Target="../media/hdphoto1.wdp"/></Relationships>
</file>

<file path=ppt/slides/_rels/slide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5.xml"/><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6.xml"/><Relationship Id="rId1" Type="http://schemas.openxmlformats.org/officeDocument/2006/relationships/slideLayout" Target="../slideLayouts/slideLayout29.xml"/><Relationship Id="rId5" Type="http://schemas.openxmlformats.org/officeDocument/2006/relationships/image" Target="../media/image83.png"/><Relationship Id="rId4" Type="http://schemas.openxmlformats.org/officeDocument/2006/relationships/image" Target="../media/image85.png"/></Relationships>
</file>

<file path=ppt/slides/_rels/slide7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7.xml"/><Relationship Id="rId1" Type="http://schemas.openxmlformats.org/officeDocument/2006/relationships/slideLayout" Target="../slideLayouts/slideLayout29.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8.xml"/><Relationship Id="rId1" Type="http://schemas.openxmlformats.org/officeDocument/2006/relationships/slideLayout" Target="../slideLayouts/slideLayout29.xml"/><Relationship Id="rId5" Type="http://schemas.openxmlformats.org/officeDocument/2006/relationships/image" Target="../media/image90.png"/><Relationship Id="rId4" Type="http://schemas.openxmlformats.org/officeDocument/2006/relationships/image" Target="../media/image89.png"/></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9.xml"/><Relationship Id="rId1" Type="http://schemas.openxmlformats.org/officeDocument/2006/relationships/slideLayout" Target="../slideLayouts/slideLayout29.xml"/><Relationship Id="rId4" Type="http://schemas.microsoft.com/office/2007/relationships/hdphoto" Target="../media/hdphoto7.wdp"/></Relationships>
</file>

<file path=ppt/slides/_rels/slide7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0.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7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1.xml"/><Relationship Id="rId1" Type="http://schemas.openxmlformats.org/officeDocument/2006/relationships/slideLayout" Target="../slideLayouts/slideLayout29.xml"/><Relationship Id="rId4" Type="http://schemas.openxmlformats.org/officeDocument/2006/relationships/image" Target="../media/image92.jpeg"/></Relationships>
</file>

<file path=ppt/slides/_rels/slide7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29.xml"/><Relationship Id="rId4" Type="http://schemas.openxmlformats.org/officeDocument/2006/relationships/image" Target="../media/image39.png"/></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3.xml"/><Relationship Id="rId1" Type="http://schemas.openxmlformats.org/officeDocument/2006/relationships/slideLayout" Target="../slideLayouts/slideLayout29.xml"/><Relationship Id="rId4" Type="http://schemas.openxmlformats.org/officeDocument/2006/relationships/image" Target="../media/image93.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4.xml"/><Relationship Id="rId1" Type="http://schemas.openxmlformats.org/officeDocument/2006/relationships/slideLayout" Target="../slideLayouts/slideLayout29.xml"/><Relationship Id="rId4" Type="http://schemas.openxmlformats.org/officeDocument/2006/relationships/image" Target="../media/image94.png"/></Relationships>
</file>

<file path=ppt/slides/_rels/slide8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5.xml"/><Relationship Id="rId1" Type="http://schemas.openxmlformats.org/officeDocument/2006/relationships/slideLayout" Target="../slideLayouts/slideLayout29.xml"/><Relationship Id="rId4" Type="http://schemas.openxmlformats.org/officeDocument/2006/relationships/image" Target="../media/image62.png"/></Relationships>
</file>

<file path=ppt/slides/_rels/slide8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6.xml"/><Relationship Id="rId1" Type="http://schemas.openxmlformats.org/officeDocument/2006/relationships/slideLayout" Target="../slideLayouts/slideLayout29.xml"/><Relationship Id="rId4" Type="http://schemas.openxmlformats.org/officeDocument/2006/relationships/image" Target="../media/image95.jpeg"/></Relationships>
</file>

<file path=ppt/slides/_rels/slide8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7.xml"/><Relationship Id="rId1" Type="http://schemas.openxmlformats.org/officeDocument/2006/relationships/slideLayout" Target="../slideLayouts/slideLayout29.xml"/><Relationship Id="rId4" Type="http://schemas.openxmlformats.org/officeDocument/2006/relationships/image" Target="../media/image61.png"/></Relationships>
</file>

<file path=ppt/slides/_rels/slide8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78.xml"/><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79.xml"/><Relationship Id="rId1" Type="http://schemas.openxmlformats.org/officeDocument/2006/relationships/slideLayout" Target="../slideLayouts/slideLayout29.xml"/><Relationship Id="rId4" Type="http://schemas.openxmlformats.org/officeDocument/2006/relationships/image" Target="../media/image82.png"/></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0.xml"/><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82.xml"/><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3.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4.xml"/><Relationship Id="rId1" Type="http://schemas.openxmlformats.org/officeDocument/2006/relationships/slideLayout" Target="../slideLayouts/slideLayout29.xml"/><Relationship Id="rId4" Type="http://schemas.openxmlformats.org/officeDocument/2006/relationships/image" Target="../media/image98.png"/></Relationships>
</file>

<file path=ppt/slides/_rels/slide9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5.xml"/><Relationship Id="rId1" Type="http://schemas.openxmlformats.org/officeDocument/2006/relationships/slideLayout" Target="../slideLayouts/slideLayout29.xml"/><Relationship Id="rId4" Type="http://schemas.openxmlformats.org/officeDocument/2006/relationships/image" Target="../media/image98.png"/></Relationships>
</file>

<file path=ppt/slides/_rels/slide9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6.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87.xml"/><Relationship Id="rId1" Type="http://schemas.openxmlformats.org/officeDocument/2006/relationships/slideLayout" Target="../slideLayouts/slideLayout29.xml"/><Relationship Id="rId4" Type="http://schemas.openxmlformats.org/officeDocument/2006/relationships/image" Target="../media/image100.emf"/></Relationships>
</file>

<file path=ppt/slides/_rels/slide9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8.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notesSlide" Target="../notesSlides/notesSlide89.xml"/><Relationship Id="rId1" Type="http://schemas.openxmlformats.org/officeDocument/2006/relationships/slideLayout" Target="../slideLayouts/slideLayout29.xml"/><Relationship Id="rId4" Type="http://schemas.openxmlformats.org/officeDocument/2006/relationships/image" Target="../media/image102.png"/></Relationships>
</file>

<file path=ppt/slides/_rels/slide97.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notesSlide" Target="../notesSlides/notesSlide90.xml"/><Relationship Id="rId1" Type="http://schemas.openxmlformats.org/officeDocument/2006/relationships/slideLayout" Target="../slideLayouts/slideLayout29.xml"/><Relationship Id="rId4" Type="http://schemas.openxmlformats.org/officeDocument/2006/relationships/image" Target="../media/image104.png"/></Relationships>
</file>

<file path=ppt/slides/_rels/slide9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92.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1</a:t>
            </a:fld>
            <a:endParaRPr lang="ar-EG"/>
          </a:p>
        </p:txBody>
      </p:sp>
      <p:sp>
        <p:nvSpPr>
          <p:cNvPr id="3" name="Rectangle 2"/>
          <p:cNvSpPr/>
          <p:nvPr/>
        </p:nvSpPr>
        <p:spPr>
          <a:xfrm>
            <a:off x="705465" y="1637071"/>
            <a:ext cx="6565490" cy="1799303"/>
          </a:xfrm>
          <a:prstGeom prst="rect">
            <a:avLst/>
          </a:prstGeom>
        </p:spPr>
        <p:txBody>
          <a:bodyPr wrap="square">
            <a:prstTxWarp prst="textPlain">
              <a:avLst/>
            </a:prstTxWarp>
            <a:spAutoFit/>
          </a:bodyPr>
          <a:lstStyle/>
          <a:p>
            <a:pPr algn="ctr">
              <a:lnSpc>
                <a:spcPct val="90000"/>
              </a:lnSpc>
            </a:pPr>
            <a:r>
              <a:rPr lang="ar-EG" sz="8000" b="1" dirty="0">
                <a:ln>
                  <a:solidFill>
                    <a:srgbClr val="C00000"/>
                  </a:solidFill>
                </a:ln>
                <a:solidFill>
                  <a:srgbClr val="C00000"/>
                </a:solidFill>
                <a:effectLst>
                  <a:glow rad="63500">
                    <a:schemeClr val="accent6">
                      <a:satMod val="175000"/>
                      <a:alpha val="40000"/>
                    </a:schemeClr>
                  </a:glow>
                </a:effectLst>
                <a:latin typeface="Adobe Arabic" panose="02040503050201020203" pitchFamily="18" charset="-78"/>
                <a:cs typeface="Adobe Arabic" panose="02040503050201020203" pitchFamily="18" charset="-78"/>
              </a:rPr>
              <a:t>إدارة ضغوط العمل</a:t>
            </a:r>
          </a:p>
        </p:txBody>
      </p:sp>
    </p:spTree>
    <p:extLst>
      <p:ext uri="{BB962C8B-B14F-4D97-AF65-F5344CB8AC3E}">
        <p14:creationId xmlns:p14="http://schemas.microsoft.com/office/powerpoint/2010/main" val="124617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7999"/>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tile tx="0" ty="0" sx="100000" sy="100000" flip="none" algn="tl"/>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000" b="1" kern="0" dirty="0">
                <a:solidFill>
                  <a:schemeClr val="bg1"/>
                </a:solidFill>
                <a:latin typeface="Sakkal Majalla" pitchFamily="2" charset="-78"/>
                <a:cs typeface="Sakkal Majalla" pitchFamily="2" charset="-78"/>
              </a:rPr>
              <a:t>الجلسة التدريبية الأولى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chemeClr val="tx1">
                    <a:lumMod val="75000"/>
                    <a:lumOff val="25000"/>
                  </a:schemeClr>
                </a:solidFill>
                <a:effectLst>
                  <a:outerShdw blurRad="38100" dist="38100" dir="2700000" algn="tl">
                    <a:srgbClr val="000000">
                      <a:alpha val="43137"/>
                    </a:srgbClr>
                  </a:outerShdw>
                </a:effectLst>
                <a:latin typeface="Sakkal Majalla" pitchFamily="2" charset="-78"/>
                <a:cs typeface="Sakkal Majalla" pitchFamily="2" charset="-78"/>
              </a:rPr>
              <a:t>ماهية ضغوط العمل</a:t>
            </a:r>
          </a:p>
        </p:txBody>
      </p:sp>
      <p:sp>
        <p:nvSpPr>
          <p:cNvPr id="4" name="Slide Number Placeholder 3"/>
          <p:cNvSpPr>
            <a:spLocks noGrp="1"/>
          </p:cNvSpPr>
          <p:nvPr>
            <p:ph type="sldNum" sz="quarter" idx="12"/>
          </p:nvPr>
        </p:nvSpPr>
        <p:spPr/>
        <p:txBody>
          <a:bodyPr/>
          <a:lstStyle/>
          <a:p>
            <a:fld id="{802A93DA-8321-490E-B7A0-7881EC602D96}" type="slidenum">
              <a:rPr lang="ar-EG" smtClean="0"/>
              <a:t>10</a:t>
            </a:fld>
            <a:endParaRPr lang="ar-EG"/>
          </a:p>
        </p:txBody>
      </p:sp>
    </p:spTree>
    <p:extLst>
      <p:ext uri="{BB962C8B-B14F-4D97-AF65-F5344CB8AC3E}">
        <p14:creationId xmlns:p14="http://schemas.microsoft.com/office/powerpoint/2010/main" val="111528861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مبادئ إدارة الوقت بفاعلية</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100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3171381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101</a:t>
            </a:fld>
            <a:endParaRPr lang="ar-EG"/>
          </a:p>
        </p:txBody>
      </p:sp>
      <p:grpSp>
        <p:nvGrpSpPr>
          <p:cNvPr id="5" name="Group 4"/>
          <p:cNvGrpSpPr/>
          <p:nvPr/>
        </p:nvGrpSpPr>
        <p:grpSpPr>
          <a:xfrm flipH="1">
            <a:off x="1078043" y="890930"/>
            <a:ext cx="9421831" cy="5716246"/>
            <a:chOff x="-25872" y="2002818"/>
            <a:chExt cx="7177608" cy="4673453"/>
          </a:xfrm>
        </p:grpSpPr>
        <p:pic>
          <p:nvPicPr>
            <p:cNvPr id="6" name="Picture 5"/>
            <p:cNvPicPr>
              <a:picLocks noChangeAspect="1"/>
            </p:cNvPicPr>
            <p:nvPr/>
          </p:nvPicPr>
          <p:blipFill>
            <a:blip r:embed="rId3"/>
            <a:stretch>
              <a:fillRect/>
            </a:stretch>
          </p:blipFill>
          <p:spPr>
            <a:xfrm>
              <a:off x="-25872" y="2002818"/>
              <a:ext cx="7177608" cy="4673453"/>
            </a:xfrm>
            <a:prstGeom prst="rect">
              <a:avLst/>
            </a:prstGeom>
          </p:spPr>
        </p:pic>
        <p:sp>
          <p:nvSpPr>
            <p:cNvPr id="8" name="Rectangle 7"/>
            <p:cNvSpPr/>
            <p:nvPr/>
          </p:nvSpPr>
          <p:spPr>
            <a:xfrm>
              <a:off x="858586" y="3179352"/>
              <a:ext cx="3049035" cy="2340159"/>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هناك عشرة مبادئ لإدارة الوقت تم تطويرها نتيجة للمراجعة الشاملة للكتابات والمقالات في مجال إدارة الوقت وإذا ما استعرضنا كل عملية إدارة الوقت نجد أن هذه المبادئ لا تعتبر شاملة وإنما تعتبر مبدئية وتخضع لاختبار وصقل أكثر</a:t>
              </a:r>
            </a:p>
          </p:txBody>
        </p:sp>
      </p:grpSp>
    </p:spTree>
    <p:extLst>
      <p:ext uri="{BB962C8B-B14F-4D97-AF65-F5344CB8AC3E}">
        <p14:creationId xmlns:p14="http://schemas.microsoft.com/office/powerpoint/2010/main" val="4203517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102</a:t>
            </a:fld>
            <a:endParaRPr lang="ar-EG"/>
          </a:p>
        </p:txBody>
      </p:sp>
      <p:grpSp>
        <p:nvGrpSpPr>
          <p:cNvPr id="5" name="Group 4"/>
          <p:cNvGrpSpPr/>
          <p:nvPr/>
        </p:nvGrpSpPr>
        <p:grpSpPr>
          <a:xfrm>
            <a:off x="1850441" y="310370"/>
            <a:ext cx="3665939" cy="788533"/>
            <a:chOff x="-25400" y="0"/>
            <a:chExt cx="2465070" cy="485775"/>
          </a:xfrm>
        </p:grpSpPr>
        <p:pic>
          <p:nvPicPr>
            <p:cNvPr id="6" name="Picture 5" descr="C:\Users\Google\Desktop\اشكال\ghg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670" cy="485775"/>
            </a:xfrm>
            <a:prstGeom prst="rect">
              <a:avLst/>
            </a:prstGeom>
            <a:noFill/>
            <a:ln>
              <a:noFill/>
            </a:ln>
          </p:spPr>
        </p:pic>
        <p:sp>
          <p:nvSpPr>
            <p:cNvPr id="8" name="Rectangle 7"/>
            <p:cNvSpPr/>
            <p:nvPr/>
          </p:nvSpPr>
          <p:spPr>
            <a:xfrm>
              <a:off x="-25400" y="66518"/>
              <a:ext cx="1733550" cy="386155"/>
            </a:xfrm>
            <a:prstGeom prst="rect">
              <a:avLst/>
            </a:prstGeom>
          </p:spPr>
          <p:txBody>
            <a:bodyPr wrap="square">
              <a:noAutofit/>
            </a:bodyPr>
            <a:lstStyle/>
            <a:p>
              <a:pPr algn="r"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المبادئ المتعلقة بالتخطيط</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685924" y="104395"/>
              <a:ext cx="457200" cy="300328"/>
            </a:xfrm>
            <a:prstGeom prst="rect">
              <a:avLst/>
            </a:prstGeom>
          </p:spPr>
          <p:txBody>
            <a:bodyPr wrap="square">
              <a:spAutoFit/>
            </a:bodyPr>
            <a:lstStyle/>
            <a:p>
              <a:pPr algn="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645738" y="2516697"/>
            <a:ext cx="7180451" cy="1366528"/>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التخطيط هو اختيار من بين البدائل المتاحة. وتخطيط استخدام وقت الفرد يتضمن أن يعرف كيف يستخدم حالياً، ثم يقرر كيف يجب استخدامه، ويحدد استخدامه المناسب بالطريقة التي يرغبها، لكن كيف يستخدم الوقت حاليا؟</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sp>
        <p:nvSpPr>
          <p:cNvPr id="10" name="Rectangle 9"/>
          <p:cNvSpPr/>
          <p:nvPr/>
        </p:nvSpPr>
        <p:spPr>
          <a:xfrm>
            <a:off x="538162" y="4696116"/>
            <a:ext cx="11207300" cy="941796"/>
          </a:xfrm>
          <a:prstGeom prst="rect">
            <a:avLst/>
          </a:prstGeom>
        </p:spPr>
        <p:txBody>
          <a:bodyPr wrap="square">
            <a:spAutoFit/>
          </a:bodyPr>
          <a:lstStyle/>
          <a:p>
            <a:pPr algn="justLow">
              <a:lnSpc>
                <a:spcPct val="115000"/>
              </a:lnSpc>
              <a:spcAft>
                <a:spcPts val="800"/>
              </a:spcAft>
            </a:pPr>
            <a:r>
              <a:rPr lang="ar-EG" sz="2400" b="1" dirty="0">
                <a:solidFill>
                  <a:schemeClr val="tx1">
                    <a:lumMod val="95000"/>
                    <a:lumOff val="5000"/>
                  </a:schemeClr>
                </a:solidFill>
                <a:latin typeface="Calibri" panose="020F0502020204030204" pitchFamily="34" charset="0"/>
                <a:ea typeface="Calibri" panose="020F0502020204030204" pitchFamily="34" charset="0"/>
                <a:cs typeface="Sakkal Majalla" panose="02000000000000000000" pitchFamily="2" charset="-78"/>
              </a:rPr>
              <a:t>إن معظم الناس لا يعرفون ما الذي يشغل وقتهم، واقترح بعض المفكرين طريقتين لمعرفة أين يذهب وقتهم: احتفظ بمذكرة مواعيد أو اطلب من شخص آخر أن يلاحظ الوقت ويدون نشاطات العمل</a:t>
            </a:r>
            <a:endParaRPr lang="en-US" sz="2400" b="1" dirty="0">
              <a:solidFill>
                <a:schemeClr val="tx1">
                  <a:lumMod val="95000"/>
                  <a:lumOff val="5000"/>
                </a:schemeClr>
              </a:solidFill>
              <a:latin typeface="Calibri" panose="020F0502020204030204" pitchFamily="34" charset="0"/>
              <a:ea typeface="Calibri" panose="020F0502020204030204" pitchFamily="34" charset="0"/>
              <a:cs typeface="Sakkal Majalla" panose="02000000000000000000" pitchFamily="2" charset="-78"/>
            </a:endParaRPr>
          </a:p>
        </p:txBody>
      </p:sp>
      <p:pic>
        <p:nvPicPr>
          <p:cNvPr id="11" name="Picture 10" descr="C:\Users\zeka-1\Pictures\4201825102919222409035.jpg"/>
          <p:cNvPicPr/>
          <p:nvPr/>
        </p:nvPicPr>
        <p:blipFill rotWithShape="1">
          <a:blip r:embed="rId4" cstate="print">
            <a:extLst>
              <a:ext uri="{BEBA8EAE-BF5A-486C-A8C5-ECC9F3942E4B}">
                <a14:imgProps xmlns:a14="http://schemas.microsoft.com/office/drawing/2010/main">
                  <a14:imgLayer r:embed="rId5">
                    <a14:imgEffect>
                      <a14:backgroundRemoval t="2296" b="99165" l="10000" r="90000">
                        <a14:foregroundMark x1="29028" y1="16493" x2="29028" y2="27557"/>
                        <a14:foregroundMark x1="35278" y1="17537" x2="35556" y2="31524"/>
                        <a14:foregroundMark x1="47500" y1="5846" x2="53472" y2="21503"/>
                        <a14:foregroundMark x1="72778" y1="18998" x2="74167" y2="32985"/>
                        <a14:foregroundMark x1="69583" y1="20042" x2="70139" y2="30271"/>
                        <a14:foregroundMark x1="81528" y1="45720" x2="81528" y2="54280"/>
                        <a14:foregroundMark x1="19167" y1="42589" x2="20000" y2="56367"/>
                        <a14:foregroundMark x1="24861" y1="68267" x2="25278" y2="83299"/>
                        <a14:foregroundMark x1="79167" y1="70981" x2="75833" y2="78914"/>
                        <a14:foregroundMark x1="81944" y1="71608" x2="80000" y2="81211"/>
                        <a14:foregroundMark x1="78472" y1="70355" x2="78472" y2="80793"/>
                        <a14:foregroundMark x1="80417" y1="74322" x2="71806" y2="75365"/>
                      </a14:backgroundRemoval>
                    </a14:imgEffect>
                  </a14:imgLayer>
                </a14:imgProps>
              </a:ext>
              <a:ext uri="{28A0092B-C50C-407E-A947-70E740481C1C}">
                <a14:useLocalDpi xmlns:a14="http://schemas.microsoft.com/office/drawing/2010/main" val="0"/>
              </a:ext>
            </a:extLst>
          </a:blip>
          <a:srcRect l="15727" r="15955" b="2216"/>
          <a:stretch/>
        </p:blipFill>
        <p:spPr bwMode="auto">
          <a:xfrm>
            <a:off x="7826189" y="1316320"/>
            <a:ext cx="3818964" cy="312054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96381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circle(in)">
                                      <p:cBhvr>
                                        <p:cTn id="14" dur="2000"/>
                                        <p:tgtEl>
                                          <p:spTgt spid="11"/>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ircle(in)">
                                      <p:cBhvr>
                                        <p:cTn id="17" dur="20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103</a:t>
            </a:fld>
            <a:endParaRPr lang="ar-EG"/>
          </a:p>
        </p:txBody>
      </p:sp>
      <p:grpSp>
        <p:nvGrpSpPr>
          <p:cNvPr id="10" name="Group 9"/>
          <p:cNvGrpSpPr/>
          <p:nvPr/>
        </p:nvGrpSpPr>
        <p:grpSpPr>
          <a:xfrm>
            <a:off x="2486058" y="228344"/>
            <a:ext cx="2905012" cy="568962"/>
            <a:chOff x="0" y="12700"/>
            <a:chExt cx="2905012" cy="569047"/>
          </a:xfrm>
        </p:grpSpPr>
        <p:grpSp>
          <p:nvGrpSpPr>
            <p:cNvPr id="11" name="Group 10"/>
            <p:cNvGrpSpPr/>
            <p:nvPr/>
          </p:nvGrpSpPr>
          <p:grpSpPr>
            <a:xfrm>
              <a:off x="0" y="12700"/>
              <a:ext cx="2864263" cy="569047"/>
              <a:chOff x="0" y="104053"/>
              <a:chExt cx="2864263" cy="569047"/>
            </a:xfrm>
          </p:grpSpPr>
          <p:sp>
            <p:nvSpPr>
              <p:cNvPr id="15" name="Rectangle 14"/>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0" y="127000"/>
                <a:ext cx="2393521" cy="546100"/>
              </a:xfrm>
              <a:prstGeom prst="rect">
                <a:avLst/>
              </a:prstGeom>
            </p:spPr>
            <p:txBody>
              <a:bodyPr wrap="square">
                <a:noAutofit/>
              </a:bodyPr>
              <a:lstStyle/>
              <a:p>
                <a:pPr algn="r" rtl="1">
                  <a:lnSpc>
                    <a:spcPct val="107000"/>
                  </a:lnSpc>
                  <a:spcAft>
                    <a:spcPts val="800"/>
                  </a:spcAft>
                </a:pPr>
                <a:r>
                  <a:rPr lang="ar-SA" sz="28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مبدأ تحليل الوقت:</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2395107" y="41997"/>
              <a:ext cx="509905" cy="533400"/>
              <a:chOff x="31685" y="113530"/>
              <a:chExt cx="1345565" cy="1436370"/>
            </a:xfrm>
          </p:grpSpPr>
          <p:pic>
            <p:nvPicPr>
              <p:cNvPr id="13" name="Picture 12"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4" name="Rectangle 13"/>
              <p:cNvSpPr/>
              <p:nvPr/>
            </p:nvSpPr>
            <p:spPr>
              <a:xfrm>
                <a:off x="306646" y="170246"/>
                <a:ext cx="795646" cy="760021"/>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9680" y="1409508"/>
            <a:ext cx="381000" cy="4856672"/>
          </a:xfrm>
          <a:prstGeom prst="rect">
            <a:avLst/>
          </a:prstGeom>
        </p:spPr>
      </p:pic>
      <p:sp>
        <p:nvSpPr>
          <p:cNvPr id="18" name="Rectangle 17"/>
          <p:cNvSpPr/>
          <p:nvPr/>
        </p:nvSpPr>
        <p:spPr>
          <a:xfrm>
            <a:off x="190501" y="1409508"/>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ينبغي على المدير أن يحدد كيف يصرف وقته وذلك باستخدام الإجراء الشائع وهو تحليل استخدام الفرد للوقت بواسطة البيانات التي تجمع عبر فترة زمنية</a:t>
            </a:r>
          </a:p>
        </p:txBody>
      </p:sp>
      <p:sp>
        <p:nvSpPr>
          <p:cNvPr id="19" name="Rectangle 18"/>
          <p:cNvSpPr/>
          <p:nvPr/>
        </p:nvSpPr>
        <p:spPr>
          <a:xfrm>
            <a:off x="190501" y="2844985"/>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ويتم ذلك عن طريق تقسيم وقت المدير اليومي إلى فترات كل فترة من 15 إلى 30 دقيقة ولمدة أسبوعين متتاليين</a:t>
            </a:r>
          </a:p>
        </p:txBody>
      </p:sp>
      <p:sp>
        <p:nvSpPr>
          <p:cNvPr id="20" name="Rectangle 19"/>
          <p:cNvSpPr/>
          <p:nvPr/>
        </p:nvSpPr>
        <p:spPr>
          <a:xfrm>
            <a:off x="190501" y="409137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ويتخذ ذلك عادة شكل جدول يكتب فيه الفرد نشاطاته اليومية وتسجل مع أوقاتها، بعد الانتهاء من التسجيل يمكن القيام بعملية التحليل</a:t>
            </a:r>
          </a:p>
        </p:txBody>
      </p:sp>
      <p:sp>
        <p:nvSpPr>
          <p:cNvPr id="21" name="Rectangle 20"/>
          <p:cNvSpPr/>
          <p:nvPr/>
        </p:nvSpPr>
        <p:spPr>
          <a:xfrm>
            <a:off x="190502" y="5226696"/>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عند القيام بالتحليل يجد المدير أن وقتاً كبيراً قد ضاع منه أو لم يحسب حسابه أصلاً بسبب التأجيل أو المقاطعات أو عدم وجود خطة أو أي سبب آخر</a:t>
            </a:r>
          </a:p>
        </p:txBody>
      </p:sp>
    </p:spTree>
    <p:extLst>
      <p:ext uri="{BB962C8B-B14F-4D97-AF65-F5344CB8AC3E}">
        <p14:creationId xmlns:p14="http://schemas.microsoft.com/office/powerpoint/2010/main" val="2506183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104</a:t>
            </a:fld>
            <a:endParaRPr lang="ar-EG"/>
          </a:p>
        </p:txBody>
      </p:sp>
      <p:grpSp>
        <p:nvGrpSpPr>
          <p:cNvPr id="5" name="Group 4"/>
          <p:cNvGrpSpPr/>
          <p:nvPr/>
        </p:nvGrpSpPr>
        <p:grpSpPr>
          <a:xfrm>
            <a:off x="434716" y="228344"/>
            <a:ext cx="4956354" cy="562613"/>
            <a:chOff x="-2051342" y="12700"/>
            <a:chExt cx="4956354" cy="562697"/>
          </a:xfrm>
        </p:grpSpPr>
        <p:grpSp>
          <p:nvGrpSpPr>
            <p:cNvPr id="6" name="Group 5"/>
            <p:cNvGrpSpPr/>
            <p:nvPr/>
          </p:nvGrpSpPr>
          <p:grpSpPr>
            <a:xfrm>
              <a:off x="-2051342" y="12700"/>
              <a:ext cx="4915605" cy="562697"/>
              <a:chOff x="-2051342" y="104053"/>
              <a:chExt cx="4915605" cy="562697"/>
            </a:xfrm>
          </p:grpSpPr>
          <p:sp>
            <p:nvSpPr>
              <p:cNvPr id="11" name="Rectangle 10"/>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051342" y="127000"/>
                <a:ext cx="4444864" cy="53975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التخطيط اليومي: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395107" y="41997"/>
              <a:ext cx="509905" cy="533400"/>
              <a:chOff x="31685" y="113530"/>
              <a:chExt cx="1345565" cy="1436370"/>
            </a:xfrm>
          </p:grpSpPr>
          <p:pic>
            <p:nvPicPr>
              <p:cNvPr id="9" name="Picture 8"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0" name="Rectangle 9"/>
              <p:cNvSpPr/>
              <p:nvPr/>
            </p:nvSpPr>
            <p:spPr>
              <a:xfrm>
                <a:off x="306646" y="170246"/>
                <a:ext cx="795646" cy="760021"/>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 name="Group 1"/>
          <p:cNvGrpSpPr/>
          <p:nvPr/>
        </p:nvGrpSpPr>
        <p:grpSpPr>
          <a:xfrm>
            <a:off x="419099" y="1377131"/>
            <a:ext cx="11394884" cy="1015663"/>
            <a:chOff x="419099" y="1377131"/>
            <a:chExt cx="11394884" cy="1015663"/>
          </a:xfrm>
        </p:grpSpPr>
        <p:sp>
          <p:nvSpPr>
            <p:cNvPr id="13" name="Rectangle 12"/>
            <p:cNvSpPr/>
            <p:nvPr/>
          </p:nvSpPr>
          <p:spPr>
            <a:xfrm>
              <a:off x="419099" y="1377131"/>
              <a:ext cx="1061611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الضروري القيام بالتخطيط اليومي بعد انتهاء عمل اليوم أو قبل ابتداء العمل في اليوم التالي، بحيث يتلاءم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مع الأهداف القصيرة الأجل ومع المهمات، وذلك من اجل الاستفادة الفعالة من الوقت الشخصي</a:t>
              </a:r>
            </a:p>
          </p:txBody>
        </p:sp>
        <p:pic>
          <p:nvPicPr>
            <p:cNvPr id="17" name="Picture 16" descr="C:\Users\zeka-1\Pictures\productivity-1995786_64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35214" y="1440860"/>
              <a:ext cx="778769" cy="888204"/>
            </a:xfrm>
            <a:prstGeom prst="rect">
              <a:avLst/>
            </a:prstGeom>
            <a:noFill/>
            <a:ln>
              <a:noFill/>
            </a:ln>
          </p:spPr>
        </p:pic>
      </p:grpSp>
      <p:grpSp>
        <p:nvGrpSpPr>
          <p:cNvPr id="3" name="Group 2"/>
          <p:cNvGrpSpPr/>
          <p:nvPr/>
        </p:nvGrpSpPr>
        <p:grpSpPr>
          <a:xfrm>
            <a:off x="190501" y="2535890"/>
            <a:ext cx="11623482" cy="1015663"/>
            <a:chOff x="190501" y="2535890"/>
            <a:chExt cx="11623482" cy="1015663"/>
          </a:xfrm>
        </p:grpSpPr>
        <p:sp>
          <p:nvSpPr>
            <p:cNvPr id="14" name="Rectangle 13"/>
            <p:cNvSpPr/>
            <p:nvPr/>
          </p:nvSpPr>
          <p:spPr>
            <a:xfrm>
              <a:off x="190501" y="2535890"/>
              <a:ext cx="1084471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التخطيط غير الملائم هو السبب الأساسي للإدارة السيئة للوقت. فالتخطيط الفعال سيقضي على مشكلة تضييع الوقت، والتوصيات لإعداد الخطط تأخذ أشكالاً مختلفة</a:t>
              </a:r>
            </a:p>
          </p:txBody>
        </p:sp>
        <p:pic>
          <p:nvPicPr>
            <p:cNvPr id="18" name="Picture 17" descr="C:\Users\zeka-1\Pictures\productivity-1995786_64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35214" y="2551566"/>
              <a:ext cx="778769" cy="888204"/>
            </a:xfrm>
            <a:prstGeom prst="rect">
              <a:avLst/>
            </a:prstGeom>
            <a:noFill/>
            <a:ln>
              <a:noFill/>
            </a:ln>
          </p:spPr>
        </p:pic>
      </p:grpSp>
      <p:grpSp>
        <p:nvGrpSpPr>
          <p:cNvPr id="21" name="Group 20"/>
          <p:cNvGrpSpPr/>
          <p:nvPr/>
        </p:nvGrpSpPr>
        <p:grpSpPr>
          <a:xfrm>
            <a:off x="190501" y="3662272"/>
            <a:ext cx="11623482" cy="888204"/>
            <a:chOff x="190501" y="3662272"/>
            <a:chExt cx="11623482" cy="888204"/>
          </a:xfrm>
        </p:grpSpPr>
        <p:sp>
          <p:nvSpPr>
            <p:cNvPr id="15" name="Rectangle 14"/>
            <p:cNvSpPr/>
            <p:nvPr/>
          </p:nvSpPr>
          <p:spPr>
            <a:xfrm>
              <a:off x="190501" y="3838568"/>
              <a:ext cx="1084471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فمعظم الكتاب يتفقون على أن الخطط ينبغي أن تعد يوميا، وان تتألف من قائمة من الأعمال وجدول زمني لإنجازها</a:t>
              </a:r>
            </a:p>
          </p:txBody>
        </p:sp>
        <p:pic>
          <p:nvPicPr>
            <p:cNvPr id="19" name="Picture 18" descr="C:\Users\zeka-1\Pictures\productivity-1995786_64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35214" y="3662272"/>
              <a:ext cx="778769" cy="888204"/>
            </a:xfrm>
            <a:prstGeom prst="rect">
              <a:avLst/>
            </a:prstGeom>
            <a:noFill/>
            <a:ln>
              <a:noFill/>
            </a:ln>
          </p:spPr>
        </p:pic>
      </p:grpSp>
      <p:grpSp>
        <p:nvGrpSpPr>
          <p:cNvPr id="22" name="Group 21"/>
          <p:cNvGrpSpPr/>
          <p:nvPr/>
        </p:nvGrpSpPr>
        <p:grpSpPr>
          <a:xfrm>
            <a:off x="190501" y="4772978"/>
            <a:ext cx="11623482" cy="1031339"/>
            <a:chOff x="190501" y="4772978"/>
            <a:chExt cx="11623482" cy="1031339"/>
          </a:xfrm>
        </p:grpSpPr>
        <p:sp>
          <p:nvSpPr>
            <p:cNvPr id="16" name="Rectangle 15"/>
            <p:cNvSpPr/>
            <p:nvPr/>
          </p:nvSpPr>
          <p:spPr>
            <a:xfrm>
              <a:off x="190501" y="4788654"/>
              <a:ext cx="1084471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ويبدو أن عند تحديد الخطة اليومية يجب ترتيب الأولويات للقيام بالعمل المقرر. وعليه" حدد الأولويات واتبع قراراتك التي اتخذتها في ذلك"</a:t>
              </a:r>
            </a:p>
          </p:txBody>
        </p:sp>
        <p:pic>
          <p:nvPicPr>
            <p:cNvPr id="20" name="Picture 19" descr="C:\Users\zeka-1\Pictures\productivity-1995786_64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35214" y="4772978"/>
              <a:ext cx="778769" cy="888204"/>
            </a:xfrm>
            <a:prstGeom prst="rect">
              <a:avLst/>
            </a:prstGeom>
            <a:noFill/>
            <a:ln>
              <a:noFill/>
            </a:ln>
          </p:spPr>
        </p:pic>
      </p:grpSp>
    </p:spTree>
    <p:extLst>
      <p:ext uri="{BB962C8B-B14F-4D97-AF65-F5344CB8AC3E}">
        <p14:creationId xmlns:p14="http://schemas.microsoft.com/office/powerpoint/2010/main" val="404351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105</a:t>
            </a:fld>
            <a:endParaRPr lang="ar-EG"/>
          </a:p>
        </p:txBody>
      </p:sp>
      <p:grpSp>
        <p:nvGrpSpPr>
          <p:cNvPr id="5" name="Group 4"/>
          <p:cNvGrpSpPr/>
          <p:nvPr/>
        </p:nvGrpSpPr>
        <p:grpSpPr>
          <a:xfrm>
            <a:off x="877661" y="261878"/>
            <a:ext cx="4956354" cy="562746"/>
            <a:chOff x="-2051342" y="12567"/>
            <a:chExt cx="4956354" cy="562830"/>
          </a:xfrm>
        </p:grpSpPr>
        <p:grpSp>
          <p:nvGrpSpPr>
            <p:cNvPr id="6" name="Group 5"/>
            <p:cNvGrpSpPr/>
            <p:nvPr/>
          </p:nvGrpSpPr>
          <p:grpSpPr>
            <a:xfrm>
              <a:off x="-2051342" y="12700"/>
              <a:ext cx="4915605" cy="562697"/>
              <a:chOff x="-2051342" y="104053"/>
              <a:chExt cx="4915605" cy="562697"/>
            </a:xfrm>
          </p:grpSpPr>
          <p:sp>
            <p:nvSpPr>
              <p:cNvPr id="11" name="Rectangle 10"/>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051342" y="127000"/>
                <a:ext cx="4444864" cy="53975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تخصيص الوقت حسب الأولوية: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395107" y="12567"/>
              <a:ext cx="509905" cy="562830"/>
              <a:chOff x="31685" y="34280"/>
              <a:chExt cx="1345565" cy="1515620"/>
            </a:xfrm>
          </p:grpSpPr>
          <p:pic>
            <p:nvPicPr>
              <p:cNvPr id="9" name="Picture 8"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0" name="Rectangle 9"/>
              <p:cNvSpPr/>
              <p:nvPr/>
            </p:nvSpPr>
            <p:spPr>
              <a:xfrm>
                <a:off x="306646" y="34280"/>
                <a:ext cx="1070604" cy="1349489"/>
              </a:xfrm>
              <a:prstGeom prst="rect">
                <a:avLst/>
              </a:prstGeom>
            </p:spPr>
            <p:txBody>
              <a:bodyPr wrap="square">
                <a:noAutofit/>
              </a:bodyPr>
              <a:lstStyle/>
              <a:p>
                <a:pPr algn="ctr" rtl="1">
                  <a:lnSpc>
                    <a:spcPct val="107000"/>
                  </a:lnSpc>
                  <a:spcAft>
                    <a:spcPts val="800"/>
                  </a:spcAft>
                </a:pPr>
                <a:r>
                  <a:rPr lang="ar-SA"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25" name="Group 24"/>
          <p:cNvGrpSpPr/>
          <p:nvPr/>
        </p:nvGrpSpPr>
        <p:grpSpPr>
          <a:xfrm>
            <a:off x="224425" y="1056099"/>
            <a:ext cx="11821899" cy="1015663"/>
            <a:chOff x="224425" y="1056099"/>
            <a:chExt cx="11821899" cy="1015663"/>
          </a:xfrm>
        </p:grpSpPr>
        <p:sp>
          <p:nvSpPr>
            <p:cNvPr id="13" name="Rectangle 12"/>
            <p:cNvSpPr/>
            <p:nvPr/>
          </p:nvSpPr>
          <p:spPr>
            <a:xfrm>
              <a:off x="224425" y="1056099"/>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يجب تخصيص الوقت المتوافر في يوم العمل لإنجاز تلك الأعمال التي تعتبر ذات أولوية عالية. ونقوم بذلك بعد أن نكتب الأعمال المطلوب القيام بها في الخطة اليومية، على أن يتم ذلك حسب أولوياتها وتخصيص الوقت المتاح لإنجازها</a:t>
              </a:r>
            </a:p>
          </p:txBody>
        </p:sp>
        <p:pic>
          <p:nvPicPr>
            <p:cNvPr id="18" name="Picture 17" descr="C:\Users\zeka-1\Pictures\images (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49318" y="1165515"/>
              <a:ext cx="697006" cy="792227"/>
            </a:xfrm>
            <a:prstGeom prst="rect">
              <a:avLst/>
            </a:prstGeom>
            <a:ln>
              <a:noFill/>
            </a:ln>
            <a:effectLst>
              <a:softEdge rad="112500"/>
            </a:effectLst>
          </p:spPr>
        </p:pic>
      </p:grpSp>
      <p:grpSp>
        <p:nvGrpSpPr>
          <p:cNvPr id="24" name="Group 23"/>
          <p:cNvGrpSpPr/>
          <p:nvPr/>
        </p:nvGrpSpPr>
        <p:grpSpPr>
          <a:xfrm>
            <a:off x="224425" y="2182481"/>
            <a:ext cx="11821899" cy="1063029"/>
            <a:chOff x="224425" y="2182481"/>
            <a:chExt cx="11821899" cy="1063029"/>
          </a:xfrm>
        </p:grpSpPr>
        <p:sp>
          <p:nvSpPr>
            <p:cNvPr id="14" name="Rectangle 13"/>
            <p:cNvSpPr/>
            <p:nvPr/>
          </p:nvSpPr>
          <p:spPr>
            <a:xfrm>
              <a:off x="224425" y="2182481"/>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طريقة تحديد الأولويات قد درست بشمول بواسطة المفكرين الذين اقترحوا تصنيف مهمات العمل بثلاث طرق تساعد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الوصول إلى تحديد الأولويات</a:t>
              </a:r>
            </a:p>
          </p:txBody>
        </p:sp>
        <p:pic>
          <p:nvPicPr>
            <p:cNvPr id="19" name="Picture 18" descr="C:\Users\zeka-1\Pictures\images (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49318" y="2453283"/>
              <a:ext cx="697006" cy="792227"/>
            </a:xfrm>
            <a:prstGeom prst="rect">
              <a:avLst/>
            </a:prstGeom>
            <a:ln>
              <a:noFill/>
            </a:ln>
            <a:effectLst>
              <a:softEdge rad="112500"/>
            </a:effectLst>
          </p:spPr>
        </p:pic>
      </p:grpSp>
      <p:grpSp>
        <p:nvGrpSpPr>
          <p:cNvPr id="23" name="Group 22"/>
          <p:cNvGrpSpPr/>
          <p:nvPr/>
        </p:nvGrpSpPr>
        <p:grpSpPr>
          <a:xfrm>
            <a:off x="224425" y="3308863"/>
            <a:ext cx="11821899" cy="1015663"/>
            <a:chOff x="224425" y="3308863"/>
            <a:chExt cx="11821899" cy="1015663"/>
          </a:xfrm>
        </p:grpSpPr>
        <p:sp>
          <p:nvSpPr>
            <p:cNvPr id="15" name="Rectangle 14"/>
            <p:cNvSpPr/>
            <p:nvPr/>
          </p:nvSpPr>
          <p:spPr>
            <a:xfrm>
              <a:off x="224425" y="3308863"/>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لذلك يجب أن تصنف الأعمال حسب إلحاحها وضرورتها وذلك باستخدام مقياس يتدرج من " ملح جدا" إلي " غير ملح" ومن ثم يعاد تصنيفها حسب أهميتها على مقياس يتدرج من " مهم جدا" إلى " مهم"</a:t>
              </a:r>
            </a:p>
          </p:txBody>
        </p:sp>
        <p:pic>
          <p:nvPicPr>
            <p:cNvPr id="20" name="Picture 19" descr="C:\Users\zeka-1\Pictures\images (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49318" y="3532299"/>
              <a:ext cx="697006" cy="792227"/>
            </a:xfrm>
            <a:prstGeom prst="rect">
              <a:avLst/>
            </a:prstGeom>
            <a:ln>
              <a:noFill/>
            </a:ln>
            <a:effectLst>
              <a:softEdge rad="112500"/>
            </a:effectLst>
          </p:spPr>
        </p:pic>
      </p:grpSp>
      <p:grpSp>
        <p:nvGrpSpPr>
          <p:cNvPr id="3" name="Group 2"/>
          <p:cNvGrpSpPr/>
          <p:nvPr/>
        </p:nvGrpSpPr>
        <p:grpSpPr>
          <a:xfrm>
            <a:off x="224425" y="4451232"/>
            <a:ext cx="11821899" cy="792227"/>
            <a:chOff x="224425" y="4451232"/>
            <a:chExt cx="11821899" cy="792227"/>
          </a:xfrm>
        </p:grpSpPr>
        <p:sp>
          <p:nvSpPr>
            <p:cNvPr id="16" name="Rectangle 15"/>
            <p:cNvSpPr/>
            <p:nvPr/>
          </p:nvSpPr>
          <p:spPr>
            <a:xfrm>
              <a:off x="224425" y="4451232"/>
              <a:ext cx="11219180"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ما التصنيف الثالث فقد أوصى بتحديد الأعمال التي يمكن تفويضها للغير وتلك التي لا يمكن تفويضها</a:t>
              </a:r>
            </a:p>
          </p:txBody>
        </p:sp>
        <p:pic>
          <p:nvPicPr>
            <p:cNvPr id="21" name="Picture 20" descr="C:\Users\zeka-1\Pictures\images (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49318" y="4451232"/>
              <a:ext cx="697006" cy="792227"/>
            </a:xfrm>
            <a:prstGeom prst="rect">
              <a:avLst/>
            </a:prstGeom>
            <a:ln>
              <a:noFill/>
            </a:ln>
            <a:effectLst>
              <a:softEdge rad="112500"/>
            </a:effectLst>
          </p:spPr>
        </p:pic>
      </p:grpSp>
      <p:grpSp>
        <p:nvGrpSpPr>
          <p:cNvPr id="2" name="Group 1"/>
          <p:cNvGrpSpPr/>
          <p:nvPr/>
        </p:nvGrpSpPr>
        <p:grpSpPr>
          <a:xfrm>
            <a:off x="292273" y="5370165"/>
            <a:ext cx="11754051" cy="792227"/>
            <a:chOff x="292273" y="5370165"/>
            <a:chExt cx="11754051" cy="792227"/>
          </a:xfrm>
        </p:grpSpPr>
        <p:sp>
          <p:nvSpPr>
            <p:cNvPr id="17" name="Rectangle 16"/>
            <p:cNvSpPr/>
            <p:nvPr/>
          </p:nvSpPr>
          <p:spPr>
            <a:xfrm>
              <a:off x="292273" y="5372559"/>
              <a:ext cx="11219180"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الواضح إذن إن أكثر الأعمال أولوية هي تلك التي لا يمكن تفويضها وملحة وفي نفس الوقت على درجة عالية من الأهمية</a:t>
              </a:r>
            </a:p>
          </p:txBody>
        </p:sp>
        <p:pic>
          <p:nvPicPr>
            <p:cNvPr id="22" name="Picture 21" descr="C:\Users\zeka-1\Pictures\images (16).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49318" y="5370165"/>
              <a:ext cx="697006" cy="792227"/>
            </a:xfrm>
            <a:prstGeom prst="rect">
              <a:avLst/>
            </a:prstGeom>
            <a:ln>
              <a:noFill/>
            </a:ln>
            <a:effectLst>
              <a:softEdge rad="112500"/>
            </a:effectLst>
          </p:spPr>
        </p:pic>
      </p:grpSp>
    </p:spTree>
    <p:extLst>
      <p:ext uri="{BB962C8B-B14F-4D97-AF65-F5344CB8AC3E}">
        <p14:creationId xmlns:p14="http://schemas.microsoft.com/office/powerpoint/2010/main" val="1931818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circle(in)">
                                      <p:cBhvr>
                                        <p:cTn id="14" dur="20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ircle(in)">
                                      <p:cBhvr>
                                        <p:cTn id="19" dur="20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circle(in)">
                                      <p:cBhvr>
                                        <p:cTn id="24" dur="20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ircle(in)">
                                      <p:cBhvr>
                                        <p:cTn id="29" dur="20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circle(in)">
                                      <p:cBhvr>
                                        <p:cTn id="3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106</a:t>
            </a:fld>
            <a:endParaRPr lang="ar-EG"/>
          </a:p>
        </p:txBody>
      </p:sp>
      <p:grpSp>
        <p:nvGrpSpPr>
          <p:cNvPr id="5" name="Group 4"/>
          <p:cNvGrpSpPr/>
          <p:nvPr/>
        </p:nvGrpSpPr>
        <p:grpSpPr>
          <a:xfrm>
            <a:off x="877661" y="261878"/>
            <a:ext cx="4956354" cy="562746"/>
            <a:chOff x="-2051342" y="12567"/>
            <a:chExt cx="4956354" cy="562830"/>
          </a:xfrm>
        </p:grpSpPr>
        <p:grpSp>
          <p:nvGrpSpPr>
            <p:cNvPr id="6" name="Group 5"/>
            <p:cNvGrpSpPr/>
            <p:nvPr/>
          </p:nvGrpSpPr>
          <p:grpSpPr>
            <a:xfrm>
              <a:off x="-2051342" y="12700"/>
              <a:ext cx="4915605" cy="562697"/>
              <a:chOff x="-2051342" y="104053"/>
              <a:chExt cx="4915605" cy="562697"/>
            </a:xfrm>
          </p:grpSpPr>
          <p:sp>
            <p:nvSpPr>
              <p:cNvPr id="11" name="Rectangle 10"/>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2051342" y="127000"/>
                <a:ext cx="4444864" cy="53975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المرونة: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2395107" y="12567"/>
              <a:ext cx="509905" cy="562830"/>
              <a:chOff x="31685" y="34280"/>
              <a:chExt cx="1345565" cy="1515620"/>
            </a:xfrm>
          </p:grpSpPr>
          <p:pic>
            <p:nvPicPr>
              <p:cNvPr id="9" name="Picture 8"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0" name="Rectangle 9"/>
              <p:cNvSpPr/>
              <p:nvPr/>
            </p:nvSpPr>
            <p:spPr>
              <a:xfrm>
                <a:off x="306646" y="34280"/>
                <a:ext cx="1070604" cy="1349489"/>
              </a:xfrm>
              <a:prstGeom prst="rect">
                <a:avLst/>
              </a:prstGeom>
            </p:spPr>
            <p:txBody>
              <a:bodyPr wrap="square">
                <a:noAutofit/>
              </a:bodyPr>
              <a:lstStyle/>
              <a:p>
                <a:pPr algn="ctr" rtl="1">
                  <a:lnSpc>
                    <a:spcPct val="107000"/>
                  </a:lnSpc>
                  <a:spcAft>
                    <a:spcPts val="800"/>
                  </a:spcAft>
                </a:pPr>
                <a:r>
                  <a:rPr lang="ar-SA"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09680" y="1409508"/>
            <a:ext cx="381000" cy="4856672"/>
          </a:xfrm>
          <a:prstGeom prst="rect">
            <a:avLst/>
          </a:prstGeom>
        </p:spPr>
      </p:pic>
      <p:sp>
        <p:nvSpPr>
          <p:cNvPr id="19" name="Rectangle 18"/>
          <p:cNvSpPr/>
          <p:nvPr/>
        </p:nvSpPr>
        <p:spPr>
          <a:xfrm>
            <a:off x="190501" y="1409508"/>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يجب أن تكون المرونة من الأمور الرئيسية التي تؤخذ في الاعتبار عند اختيار الخطط فيما يتعلق باستخدام الوقت الشخصي،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أي انه يجب إلا يتم الإفراط أو التقليل من الوقت المطلوب</a:t>
            </a:r>
          </a:p>
        </p:txBody>
      </p:sp>
      <p:sp>
        <p:nvSpPr>
          <p:cNvPr id="20" name="Rectangle 19"/>
          <p:cNvSpPr/>
          <p:nvPr/>
        </p:nvSpPr>
        <p:spPr>
          <a:xfrm>
            <a:off x="190501" y="284498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طريقة تحديد الأولويات قد درست بشمول بواسطة المفكرين الذين اقترحوا تصنيف مهمات العمل بثلاث طرق تساعد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الوصول إلى تحديد الأولويات</a:t>
            </a:r>
          </a:p>
        </p:txBody>
      </p:sp>
      <p:sp>
        <p:nvSpPr>
          <p:cNvPr id="21" name="Rectangle 20"/>
          <p:cNvSpPr/>
          <p:nvPr/>
        </p:nvSpPr>
        <p:spPr>
          <a:xfrm>
            <a:off x="190501" y="4091375"/>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وعند إعداد الخطة اليومية ينبغي أن يدرك الفرد حدود مقدار الوقت في يوم العمل الذي يمكن أن تجدول فيه المهام. فالمدير الذي يخطط لملء كل دقيقة من يوم العمل سيجد أن عدم المرونة في الجدول </a:t>
            </a:r>
          </a:p>
        </p:txBody>
      </p:sp>
      <p:sp>
        <p:nvSpPr>
          <p:cNvPr id="22" name="Rectangle 21"/>
          <p:cNvSpPr/>
          <p:nvPr/>
        </p:nvSpPr>
        <p:spPr>
          <a:xfrm>
            <a:off x="190502" y="5226696"/>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أي شخص في موقع إداري مهم يقوم بجدولة اكثر من نصف يومه يكون </a:t>
            </a:r>
            <a:r>
              <a:rPr lang="ar-EG" sz="2400" b="1" dirty="0" err="1">
                <a:solidFill>
                  <a:srgbClr val="002060"/>
                </a:solidFill>
                <a:latin typeface="Sakkal Majalla" panose="02000000000000000000" pitchFamily="2" charset="-78"/>
                <a:cs typeface="Sakkal Majalla" panose="02000000000000000000" pitchFamily="2" charset="-78"/>
              </a:rPr>
              <a:t>مغاليا</a:t>
            </a:r>
            <a:r>
              <a:rPr lang="ar-EG" sz="2400" b="1" dirty="0">
                <a:solidFill>
                  <a:srgbClr val="002060"/>
                </a:solidFill>
                <a:latin typeface="Sakkal Majalla" panose="02000000000000000000" pitchFamily="2" charset="-78"/>
                <a:cs typeface="Sakkal Majalla" panose="02000000000000000000" pitchFamily="2" charset="-78"/>
              </a:rPr>
              <a:t>. فعلى الأقل يمكن أن نتوقع أن نصف وقت المدير سيقضيه في معالجة الأزمات والطوارئ وضغوط العمل اليومي في منظمة كبيرة</a:t>
            </a:r>
          </a:p>
        </p:txBody>
      </p:sp>
    </p:spTree>
    <p:extLst>
      <p:ext uri="{BB962C8B-B14F-4D97-AF65-F5344CB8AC3E}">
        <p14:creationId xmlns:p14="http://schemas.microsoft.com/office/powerpoint/2010/main" val="192744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107</a:t>
            </a:fld>
            <a:endParaRPr lang="ar-EG"/>
          </a:p>
        </p:txBody>
      </p:sp>
      <p:grpSp>
        <p:nvGrpSpPr>
          <p:cNvPr id="5" name="Group 4"/>
          <p:cNvGrpSpPr/>
          <p:nvPr/>
        </p:nvGrpSpPr>
        <p:grpSpPr>
          <a:xfrm>
            <a:off x="1850441" y="310370"/>
            <a:ext cx="3665939" cy="788533"/>
            <a:chOff x="-25400" y="0"/>
            <a:chExt cx="2465070" cy="485775"/>
          </a:xfrm>
        </p:grpSpPr>
        <p:pic>
          <p:nvPicPr>
            <p:cNvPr id="6" name="Picture 5" descr="C:\Users\Google\Desktop\اشكال\ghg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670" cy="485775"/>
            </a:xfrm>
            <a:prstGeom prst="rect">
              <a:avLst/>
            </a:prstGeom>
            <a:noFill/>
            <a:ln>
              <a:noFill/>
            </a:ln>
          </p:spPr>
        </p:pic>
        <p:sp>
          <p:nvSpPr>
            <p:cNvPr id="8" name="Rectangle 7"/>
            <p:cNvSpPr/>
            <p:nvPr/>
          </p:nvSpPr>
          <p:spPr>
            <a:xfrm>
              <a:off x="-25400" y="66518"/>
              <a:ext cx="1733550" cy="386155"/>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المبادئ المتعلقة بالتنظيم</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685924" y="104395"/>
              <a:ext cx="457200" cy="300328"/>
            </a:xfrm>
            <a:prstGeom prst="rect">
              <a:avLst/>
            </a:prstGeom>
          </p:spPr>
          <p:txBody>
            <a:bodyPr wrap="square">
              <a:spAutoFit/>
            </a:bodyPr>
            <a:lstStyle/>
            <a:p>
              <a:pP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2691402" y="1574298"/>
            <a:ext cx="7277057" cy="1083374"/>
          </a:xfrm>
          <a:prstGeom prst="rect">
            <a:avLst/>
          </a:prstGeom>
        </p:spPr>
        <p:txBody>
          <a:bodyPr wrap="square">
            <a:spAutoFit/>
          </a:bodyPr>
          <a:lstStyle/>
          <a:p>
            <a:pPr algn="ctr">
              <a:lnSpc>
                <a:spcPct val="115000"/>
              </a:lnSpc>
              <a:spcAft>
                <a:spcPts val="8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تهتم وظيفة التنظيم بكيفية تنظيم المدير لوقته وبيئته حتى يصبح أكثر فعالية في استخدام وقته. وأول مبدأ للتنظيم هو:</a:t>
            </a:r>
            <a:endParaRPr lang="en-US"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pic>
        <p:nvPicPr>
          <p:cNvPr id="1026" name="Picture 2" descr="Organizational Citizenship Behavior: Benefits and 3 Best Practi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7368" y="2876550"/>
            <a:ext cx="7620000" cy="3981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578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108</a:t>
            </a:fld>
            <a:endParaRPr lang="ar-EG"/>
          </a:p>
        </p:txBody>
      </p:sp>
      <p:grpSp>
        <p:nvGrpSpPr>
          <p:cNvPr id="10" name="Group 9"/>
          <p:cNvGrpSpPr/>
          <p:nvPr/>
        </p:nvGrpSpPr>
        <p:grpSpPr>
          <a:xfrm>
            <a:off x="8796917" y="700729"/>
            <a:ext cx="2905012" cy="568962"/>
            <a:chOff x="0" y="12700"/>
            <a:chExt cx="2905012" cy="569047"/>
          </a:xfrm>
        </p:grpSpPr>
        <p:grpSp>
          <p:nvGrpSpPr>
            <p:cNvPr id="11" name="Group 10"/>
            <p:cNvGrpSpPr/>
            <p:nvPr/>
          </p:nvGrpSpPr>
          <p:grpSpPr>
            <a:xfrm>
              <a:off x="0" y="12700"/>
              <a:ext cx="2864263" cy="569047"/>
              <a:chOff x="0" y="104053"/>
              <a:chExt cx="2864263" cy="569047"/>
            </a:xfrm>
          </p:grpSpPr>
          <p:sp>
            <p:nvSpPr>
              <p:cNvPr id="15" name="Rectangle 14"/>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0" y="127000"/>
                <a:ext cx="2393521" cy="54610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التفويض:</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2395107" y="18082"/>
              <a:ext cx="509905" cy="557315"/>
              <a:chOff x="31685" y="49129"/>
              <a:chExt cx="1345565" cy="1500771"/>
            </a:xfrm>
          </p:grpSpPr>
          <p:pic>
            <p:nvPicPr>
              <p:cNvPr id="13" name="Picture 12"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4" name="Rectangle 13"/>
              <p:cNvSpPr/>
              <p:nvPr/>
            </p:nvSpPr>
            <p:spPr>
              <a:xfrm>
                <a:off x="306646" y="49129"/>
                <a:ext cx="795646" cy="760022"/>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8" name="Rectangle 17"/>
          <p:cNvSpPr/>
          <p:nvPr/>
        </p:nvSpPr>
        <p:spPr>
          <a:xfrm>
            <a:off x="190501" y="1409508"/>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تفويض كل الأعمال الممكنة بما يتناسب مع حدود عمل المدير أمر ضروري لتوفير الوقت المطلوب للقيام بالمهام الإدارية. تبدأ عملية تحديد أولويات الأعمال وترتيبها في الخطة اليومية بان يتم أولاً تحديد أي من هذه الأعمال يمكن تفويضها</a:t>
            </a:r>
          </a:p>
        </p:txBody>
      </p:sp>
      <p:grpSp>
        <p:nvGrpSpPr>
          <p:cNvPr id="22" name="Group 21"/>
          <p:cNvGrpSpPr/>
          <p:nvPr/>
        </p:nvGrpSpPr>
        <p:grpSpPr>
          <a:xfrm>
            <a:off x="7390151" y="2704805"/>
            <a:ext cx="4311778" cy="562613"/>
            <a:chOff x="-1406766" y="12700"/>
            <a:chExt cx="4311778" cy="562697"/>
          </a:xfrm>
        </p:grpSpPr>
        <p:grpSp>
          <p:nvGrpSpPr>
            <p:cNvPr id="23" name="Group 22"/>
            <p:cNvGrpSpPr/>
            <p:nvPr/>
          </p:nvGrpSpPr>
          <p:grpSpPr>
            <a:xfrm>
              <a:off x="-1406766" y="12700"/>
              <a:ext cx="4271029" cy="562697"/>
              <a:chOff x="-1406766" y="104053"/>
              <a:chExt cx="4271029" cy="562697"/>
            </a:xfrm>
          </p:grpSpPr>
          <p:sp>
            <p:nvSpPr>
              <p:cNvPr id="27" name="Rectangle 26"/>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8" name="Rectangle 27"/>
              <p:cNvSpPr/>
              <p:nvPr/>
            </p:nvSpPr>
            <p:spPr>
              <a:xfrm>
                <a:off x="-1406766" y="127000"/>
                <a:ext cx="3800287" cy="53975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تقسيم النشاط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4" name="Group 23"/>
            <p:cNvGrpSpPr/>
            <p:nvPr/>
          </p:nvGrpSpPr>
          <p:grpSpPr>
            <a:xfrm>
              <a:off x="2395107" y="18082"/>
              <a:ext cx="509905" cy="557315"/>
              <a:chOff x="31685" y="49129"/>
              <a:chExt cx="1345565" cy="1500771"/>
            </a:xfrm>
          </p:grpSpPr>
          <p:pic>
            <p:nvPicPr>
              <p:cNvPr id="25" name="Picture 2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26" name="Rectangle 25"/>
              <p:cNvSpPr/>
              <p:nvPr/>
            </p:nvSpPr>
            <p:spPr>
              <a:xfrm>
                <a:off x="306646" y="49129"/>
                <a:ext cx="795646" cy="760022"/>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9" name="Rectangle 28"/>
          <p:cNvSpPr/>
          <p:nvPr/>
        </p:nvSpPr>
        <p:spPr>
          <a:xfrm>
            <a:off x="190501" y="3413584"/>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كل الأعمال المتشابهة بطبيعتها والتي تتطلب بيئة وموارد مماثلة لإنجازها ينبغي أن تجمع معا في أقسام من خطة العمل اليومية</a:t>
            </a:r>
          </a:p>
        </p:txBody>
      </p:sp>
      <p:pic>
        <p:nvPicPr>
          <p:cNvPr id="2050" name="Picture 2" descr="مفهوم تقسيم العمل المهني وأهم إيجابياته وسلبياته – e3arab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2268" y="4009026"/>
            <a:ext cx="4994649" cy="2848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102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109</a:t>
            </a:fld>
            <a:endParaRPr lang="ar-EG"/>
          </a:p>
        </p:txBody>
      </p:sp>
      <p:grpSp>
        <p:nvGrpSpPr>
          <p:cNvPr id="10" name="Group 9"/>
          <p:cNvGrpSpPr/>
          <p:nvPr/>
        </p:nvGrpSpPr>
        <p:grpSpPr>
          <a:xfrm>
            <a:off x="7270231" y="700729"/>
            <a:ext cx="4431698" cy="562613"/>
            <a:chOff x="-1526686" y="12700"/>
            <a:chExt cx="4431698" cy="562697"/>
          </a:xfrm>
        </p:grpSpPr>
        <p:grpSp>
          <p:nvGrpSpPr>
            <p:cNvPr id="11" name="Group 10"/>
            <p:cNvGrpSpPr/>
            <p:nvPr/>
          </p:nvGrpSpPr>
          <p:grpSpPr>
            <a:xfrm>
              <a:off x="-1526686" y="12700"/>
              <a:ext cx="4390949" cy="562697"/>
              <a:chOff x="-1526686" y="104053"/>
              <a:chExt cx="4390949" cy="562697"/>
            </a:xfrm>
          </p:grpSpPr>
          <p:sp>
            <p:nvSpPr>
              <p:cNvPr id="15" name="Rectangle 14"/>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1526686" y="127000"/>
                <a:ext cx="3920208" cy="53975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التحكم في المعوقات: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2395107" y="18082"/>
              <a:ext cx="509905" cy="557315"/>
              <a:chOff x="31685" y="49129"/>
              <a:chExt cx="1345565" cy="1500771"/>
            </a:xfrm>
          </p:grpSpPr>
          <p:pic>
            <p:nvPicPr>
              <p:cNvPr id="13" name="Picture 12"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4" name="Rectangle 13"/>
              <p:cNvSpPr/>
              <p:nvPr/>
            </p:nvSpPr>
            <p:spPr>
              <a:xfrm>
                <a:off x="306646" y="49129"/>
                <a:ext cx="795646" cy="760022"/>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8" name="Rectangle 17"/>
          <p:cNvSpPr/>
          <p:nvPr/>
        </p:nvSpPr>
        <p:spPr>
          <a:xfrm>
            <a:off x="246837" y="1766531"/>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الضروري جدا لإدارة الوقت أن يكون هناك نوع من التحكم في النشاطات وترتيبها بحيث تقل عدد ومدة المقاطعات غير الضرورية. يجب التقليل من المقاطعات وذلك بتقسيم النشاطات وتجميعها حسب التشابه الموجود بينها</a:t>
            </a:r>
          </a:p>
        </p:txBody>
      </p:sp>
      <p:grpSp>
        <p:nvGrpSpPr>
          <p:cNvPr id="22" name="Group 21"/>
          <p:cNvGrpSpPr/>
          <p:nvPr/>
        </p:nvGrpSpPr>
        <p:grpSpPr>
          <a:xfrm>
            <a:off x="6220919" y="3254020"/>
            <a:ext cx="5481010" cy="708778"/>
            <a:chOff x="-2575998" y="12700"/>
            <a:chExt cx="5481010" cy="708884"/>
          </a:xfrm>
        </p:grpSpPr>
        <p:grpSp>
          <p:nvGrpSpPr>
            <p:cNvPr id="23" name="Group 22"/>
            <p:cNvGrpSpPr/>
            <p:nvPr/>
          </p:nvGrpSpPr>
          <p:grpSpPr>
            <a:xfrm>
              <a:off x="-2575998" y="12700"/>
              <a:ext cx="5440261" cy="708884"/>
              <a:chOff x="-2575998" y="104053"/>
              <a:chExt cx="5440261" cy="708884"/>
            </a:xfrm>
          </p:grpSpPr>
          <p:sp>
            <p:nvSpPr>
              <p:cNvPr id="27" name="Rectangle 26"/>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8" name="Rectangle 27"/>
              <p:cNvSpPr/>
              <p:nvPr/>
            </p:nvSpPr>
            <p:spPr>
              <a:xfrm>
                <a:off x="-2575998" y="127000"/>
                <a:ext cx="4969520" cy="685937"/>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الإقلال من الأعمال الروتينية: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4" name="Group 23"/>
            <p:cNvGrpSpPr/>
            <p:nvPr/>
          </p:nvGrpSpPr>
          <p:grpSpPr>
            <a:xfrm>
              <a:off x="2395107" y="18082"/>
              <a:ext cx="509905" cy="557315"/>
              <a:chOff x="31685" y="49129"/>
              <a:chExt cx="1345565" cy="1500771"/>
            </a:xfrm>
          </p:grpSpPr>
          <p:pic>
            <p:nvPicPr>
              <p:cNvPr id="25" name="Picture 24" descr="E:\القديم كله\صور\emy\0_0017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26" name="Rectangle 25"/>
              <p:cNvSpPr/>
              <p:nvPr/>
            </p:nvSpPr>
            <p:spPr>
              <a:xfrm>
                <a:off x="306646" y="49129"/>
                <a:ext cx="795646" cy="760022"/>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9" name="Rectangle 28"/>
          <p:cNvSpPr/>
          <p:nvPr/>
        </p:nvSpPr>
        <p:spPr>
          <a:xfrm>
            <a:off x="246837" y="4145675"/>
            <a:ext cx="11219180"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الأعمال اليومية ذات الطبيعة الروتينية والتي تشكل قيمة بسيطة لتحقيق الأهداف العامة ينبغي الإقلال منها كثيراً إن تنظيم العمل والعاملين بحيث نقلل من كمية العمل الروتيني سيؤدي إلى استخدام اكثر فعالية للوقت. لن يستطيع أي مدير أن يخلص نفسه من الأعمال الروتينية تماما، لكن ينبغي الإقلال منها</a:t>
            </a:r>
          </a:p>
        </p:txBody>
      </p:sp>
    </p:spTree>
    <p:extLst>
      <p:ext uri="{BB962C8B-B14F-4D97-AF65-F5344CB8AC3E}">
        <p14:creationId xmlns:p14="http://schemas.microsoft.com/office/powerpoint/2010/main" val="1795886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itchFamily="2" charset="-78"/>
                <a:cs typeface="Sakkal Majalla" pitchFamily="2" charset="-78"/>
              </a:rPr>
              <a:t>مفهوم ضغوط العمل</a:t>
            </a:r>
          </a:p>
        </p:txBody>
      </p:sp>
      <p:sp>
        <p:nvSpPr>
          <p:cNvPr id="3" name="Slide Number Placeholder 2"/>
          <p:cNvSpPr>
            <a:spLocks noGrp="1"/>
          </p:cNvSpPr>
          <p:nvPr>
            <p:ph type="sldNum" sz="quarter" idx="12"/>
          </p:nvPr>
        </p:nvSpPr>
        <p:spPr/>
        <p:txBody>
          <a:bodyPr/>
          <a:lstStyle/>
          <a:p>
            <a:fld id="{802A93DA-8321-490E-B7A0-7881EC602D96}" type="slidenum">
              <a:rPr lang="ar-EG" smtClean="0"/>
              <a:t>11</a:t>
            </a:fld>
            <a:endParaRPr lang="ar-EG"/>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368559491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مبادئ إدارة الوقت بفاعلية</a:t>
            </a:r>
          </a:p>
        </p:txBody>
      </p:sp>
      <p:sp>
        <p:nvSpPr>
          <p:cNvPr id="7" name="Slide Number Placeholder 6"/>
          <p:cNvSpPr>
            <a:spLocks noGrp="1"/>
          </p:cNvSpPr>
          <p:nvPr>
            <p:ph type="sldNum" sz="quarter" idx="12"/>
          </p:nvPr>
        </p:nvSpPr>
        <p:spPr/>
        <p:txBody>
          <a:bodyPr/>
          <a:lstStyle/>
          <a:p>
            <a:fld id="{802A93DA-8321-490E-B7A0-7881EC602D96}" type="slidenum">
              <a:rPr lang="ar-EG" smtClean="0"/>
              <a:t>110</a:t>
            </a:fld>
            <a:endParaRPr lang="ar-EG"/>
          </a:p>
        </p:txBody>
      </p:sp>
      <p:grpSp>
        <p:nvGrpSpPr>
          <p:cNvPr id="5" name="Group 4"/>
          <p:cNvGrpSpPr/>
          <p:nvPr/>
        </p:nvGrpSpPr>
        <p:grpSpPr>
          <a:xfrm>
            <a:off x="1850441" y="310370"/>
            <a:ext cx="3665939" cy="788533"/>
            <a:chOff x="-25400" y="0"/>
            <a:chExt cx="2465070" cy="485775"/>
          </a:xfrm>
        </p:grpSpPr>
        <p:pic>
          <p:nvPicPr>
            <p:cNvPr id="6" name="Picture 5" descr="C:\Users\Google\Desktop\اشكال\ghg_0001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670" cy="485775"/>
            </a:xfrm>
            <a:prstGeom prst="rect">
              <a:avLst/>
            </a:prstGeom>
            <a:noFill/>
            <a:ln>
              <a:noFill/>
            </a:ln>
          </p:spPr>
        </p:pic>
        <p:sp>
          <p:nvSpPr>
            <p:cNvPr id="8" name="Rectangle 7"/>
            <p:cNvSpPr/>
            <p:nvPr/>
          </p:nvSpPr>
          <p:spPr>
            <a:xfrm>
              <a:off x="-25400" y="66518"/>
              <a:ext cx="1733550" cy="386155"/>
            </a:xfrm>
            <a:prstGeom prst="rect">
              <a:avLst/>
            </a:prstGeom>
          </p:spPr>
          <p:txBody>
            <a:bodyPr wrap="square">
              <a:noAutofit/>
            </a:bodyPr>
            <a:lstStyle/>
            <a:p>
              <a:pPr>
                <a:lnSpc>
                  <a:spcPct val="107000"/>
                </a:lnSpc>
                <a:spcAft>
                  <a:spcPts val="800"/>
                </a:spcAft>
              </a:pPr>
              <a:r>
                <a:rPr lang="ar-SA"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المبادئ المتعلقة بالتنظيم</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685924" y="104395"/>
              <a:ext cx="457200" cy="300328"/>
            </a:xfrm>
            <a:prstGeom prst="rect">
              <a:avLst/>
            </a:prstGeom>
          </p:spPr>
          <p:txBody>
            <a:bodyPr wrap="square">
              <a:spAutoFit/>
            </a:bodyPr>
            <a:lstStyle/>
            <a:p>
              <a:pP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419099" y="1268362"/>
            <a:ext cx="11667690" cy="941796"/>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بعد تخطيط وتنظيم العمل بما يتفق والمبادئ ذات العلاقة يبقى فقط تنفيذ الخطة والمتابعة اليومية، </a:t>
            </a:r>
            <a:r>
              <a:rPr lang="ar-EG" sz="2400" b="1" dirty="0">
                <a:latin typeface="Calibri" panose="020F0502020204030204" pitchFamily="34" charset="0"/>
                <a:ea typeface="Calibri" panose="020F0502020204030204" pitchFamily="34" charset="0"/>
                <a:cs typeface="Sakkal Majalla" panose="02000000000000000000" pitchFamily="2" charset="-78"/>
              </a:rPr>
              <a:t>إن فكرة الرقابة من خلال الخطط والجداول أساس للإدارة السليمة ولزيادة الفاعلية ولكي يتحقق ذلك يتطلب الأمر استخدام المبادئ التالية:</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2353457" y="2379617"/>
            <a:ext cx="9348472" cy="562613"/>
            <a:chOff x="-6443460" y="12700"/>
            <a:chExt cx="9348472" cy="562697"/>
          </a:xfrm>
        </p:grpSpPr>
        <p:grpSp>
          <p:nvGrpSpPr>
            <p:cNvPr id="11" name="Group 10"/>
            <p:cNvGrpSpPr/>
            <p:nvPr/>
          </p:nvGrpSpPr>
          <p:grpSpPr>
            <a:xfrm>
              <a:off x="-6443460" y="12700"/>
              <a:ext cx="9307723" cy="538071"/>
              <a:chOff x="-6443460" y="104053"/>
              <a:chExt cx="9307723" cy="538071"/>
            </a:xfrm>
          </p:grpSpPr>
          <p:sp>
            <p:nvSpPr>
              <p:cNvPr id="15" name="Rectangle 14"/>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Rectangle 15"/>
              <p:cNvSpPr/>
              <p:nvPr/>
            </p:nvSpPr>
            <p:spPr>
              <a:xfrm>
                <a:off x="-6443460" y="127000"/>
                <a:ext cx="8836982" cy="515124"/>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تنفيذ الخطة اليومية والمتابعة اليومية ضروريان لإدارة الوقت: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2395107" y="18082"/>
              <a:ext cx="509905" cy="557315"/>
              <a:chOff x="31685" y="49129"/>
              <a:chExt cx="1345565" cy="1500771"/>
            </a:xfrm>
          </p:grpSpPr>
          <p:pic>
            <p:nvPicPr>
              <p:cNvPr id="13" name="Picture 12" descr="E:\القديم كله\صور\emy\0_0017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14" name="Rectangle 13"/>
              <p:cNvSpPr/>
              <p:nvPr/>
            </p:nvSpPr>
            <p:spPr>
              <a:xfrm>
                <a:off x="306646" y="49129"/>
                <a:ext cx="795646" cy="760022"/>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17" name="Rectangle 16"/>
          <p:cNvSpPr/>
          <p:nvPr/>
        </p:nvSpPr>
        <p:spPr>
          <a:xfrm>
            <a:off x="190501" y="3088396"/>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تنفيذ الخطة أمر ضروري لوظيفة الرقابة، إذ لا يمكن إنجاز هذه الوظيفة إلا إذا هناك خطة أو معيار تتم مقارنة النتائج المتوقعة به. فمتابعة تعديل الخطة والجدول والأداء بما يتلاءم مع الأهداف والظروف المحيطة هي الرقابة بذاتها</a:t>
            </a:r>
          </a:p>
        </p:txBody>
      </p:sp>
      <p:grpSp>
        <p:nvGrpSpPr>
          <p:cNvPr id="18" name="Group 17"/>
          <p:cNvGrpSpPr/>
          <p:nvPr/>
        </p:nvGrpSpPr>
        <p:grpSpPr>
          <a:xfrm>
            <a:off x="7390151" y="4383693"/>
            <a:ext cx="4311778" cy="562613"/>
            <a:chOff x="-1406766" y="12700"/>
            <a:chExt cx="4311778" cy="562697"/>
          </a:xfrm>
        </p:grpSpPr>
        <p:grpSp>
          <p:nvGrpSpPr>
            <p:cNvPr id="19" name="Group 18"/>
            <p:cNvGrpSpPr/>
            <p:nvPr/>
          </p:nvGrpSpPr>
          <p:grpSpPr>
            <a:xfrm>
              <a:off x="-1406766" y="12700"/>
              <a:ext cx="4271029" cy="562697"/>
              <a:chOff x="-1406766" y="104053"/>
              <a:chExt cx="4271029" cy="562697"/>
            </a:xfrm>
          </p:grpSpPr>
          <p:sp>
            <p:nvSpPr>
              <p:cNvPr id="23" name="Rectangle 22"/>
              <p:cNvSpPr/>
              <p:nvPr/>
            </p:nvSpPr>
            <p:spPr>
              <a:xfrm>
                <a:off x="2473938" y="104053"/>
                <a:ext cx="390325" cy="379793"/>
              </a:xfrm>
              <a:prstGeom prst="rect">
                <a:avLst/>
              </a:prstGeom>
            </p:spPr>
            <p:txBody>
              <a:bodyPr wrap="square">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4" name="Rectangle 23"/>
              <p:cNvSpPr/>
              <p:nvPr/>
            </p:nvSpPr>
            <p:spPr>
              <a:xfrm>
                <a:off x="-1406766" y="127000"/>
                <a:ext cx="3800287" cy="539750"/>
              </a:xfrm>
              <a:prstGeom prst="rect">
                <a:avLst/>
              </a:prstGeom>
            </p:spPr>
            <p:txBody>
              <a:bodyPr wrap="square">
                <a:noAutofit/>
              </a:bodyPr>
              <a:lstStyle/>
              <a:p>
                <a:pP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مبدأ إعادة التحليل: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0" name="Group 19"/>
            <p:cNvGrpSpPr/>
            <p:nvPr/>
          </p:nvGrpSpPr>
          <p:grpSpPr>
            <a:xfrm>
              <a:off x="2395107" y="18082"/>
              <a:ext cx="509905" cy="557315"/>
              <a:chOff x="31685" y="49129"/>
              <a:chExt cx="1345565" cy="1500771"/>
            </a:xfrm>
          </p:grpSpPr>
          <p:pic>
            <p:nvPicPr>
              <p:cNvPr id="21" name="Picture 20" descr="E:\القديم كله\صور\emy\0_0017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685" y="113530"/>
                <a:ext cx="1345565" cy="1436370"/>
              </a:xfrm>
              <a:prstGeom prst="rect">
                <a:avLst/>
              </a:prstGeom>
              <a:noFill/>
              <a:ln>
                <a:noFill/>
              </a:ln>
            </p:spPr>
          </p:pic>
          <p:sp>
            <p:nvSpPr>
              <p:cNvPr id="22" name="Rectangle 21"/>
              <p:cNvSpPr/>
              <p:nvPr/>
            </p:nvSpPr>
            <p:spPr>
              <a:xfrm>
                <a:off x="306646" y="49129"/>
                <a:ext cx="795646" cy="760022"/>
              </a:xfrm>
              <a:prstGeom prst="rect">
                <a:avLst/>
              </a:prstGeom>
            </p:spPr>
            <p:txBody>
              <a:bodyPr wrap="square">
                <a:noAutofit/>
              </a:bodyPr>
              <a:lstStyle/>
              <a:p>
                <a:pPr algn="ctr" rtl="1">
                  <a:lnSpc>
                    <a:spcPct val="107000"/>
                  </a:lnSpc>
                  <a:spcAft>
                    <a:spcPts val="800"/>
                  </a:spcAft>
                </a:pPr>
                <a:r>
                  <a:rPr lang="ar-SA"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a:p>
                <a:pPr algn="ctr" rtl="1">
                  <a:lnSpc>
                    <a:spcPct val="107000"/>
                  </a:lnSpc>
                  <a:spcAft>
                    <a:spcPts val="800"/>
                  </a:spcAft>
                </a:pPr>
                <a:r>
                  <a:rPr lang="en-US"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sp>
        <p:nvSpPr>
          <p:cNvPr id="25" name="Rectangle 24"/>
          <p:cNvSpPr/>
          <p:nvPr/>
        </p:nvSpPr>
        <p:spPr>
          <a:xfrm>
            <a:off x="190501" y="5092472"/>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ينبغي إعادة تحليل استخدام الوقت على الأقل مرة كل ستة اشهر والعودة للعادات السيئة في إدارة الوقت ويجب إعادة تحليل الوقت مرة كل ستة اشهر على الأقل</a:t>
            </a:r>
          </a:p>
        </p:txBody>
      </p:sp>
    </p:spTree>
    <p:extLst>
      <p:ext uri="{BB962C8B-B14F-4D97-AF65-F5344CB8AC3E}">
        <p14:creationId xmlns:p14="http://schemas.microsoft.com/office/powerpoint/2010/main" val="166633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ircle(in)">
                                      <p:cBhvr>
                                        <p:cTn id="13" dur="2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circle(in)">
                                      <p:cBhvr>
                                        <p:cTn id="24" dur="20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2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5615098"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العوامل المؤثرة في توزيع واستغلال الوقت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226719772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العوامل المؤثرة في توزيع واستغلال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112</a:t>
            </a:fld>
            <a:endParaRPr lang="ar-EG"/>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7157" y="1642780"/>
            <a:ext cx="8012624" cy="4254412"/>
          </a:xfrm>
          <a:prstGeom prst="rect">
            <a:avLst/>
          </a:prstGeom>
        </p:spPr>
      </p:pic>
      <p:grpSp>
        <p:nvGrpSpPr>
          <p:cNvPr id="6" name="Group 5"/>
          <p:cNvGrpSpPr/>
          <p:nvPr/>
        </p:nvGrpSpPr>
        <p:grpSpPr>
          <a:xfrm>
            <a:off x="8064867" y="1823884"/>
            <a:ext cx="1867700" cy="1477327"/>
            <a:chOff x="7914965" y="2483451"/>
            <a:chExt cx="1867700" cy="1477327"/>
          </a:xfrm>
        </p:grpSpPr>
        <p:sp>
          <p:nvSpPr>
            <p:cNvPr id="8" name="Rectangle 7"/>
            <p:cNvSpPr/>
            <p:nvPr/>
          </p:nvSpPr>
          <p:spPr>
            <a:xfrm>
              <a:off x="8407677" y="3006671"/>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العوامل الشخصية </a:t>
              </a:r>
            </a:p>
          </p:txBody>
        </p:sp>
        <p:sp>
          <p:nvSpPr>
            <p:cNvPr id="9" name="Rectangle 8"/>
            <p:cNvSpPr/>
            <p:nvPr/>
          </p:nvSpPr>
          <p:spPr>
            <a:xfrm>
              <a:off x="7914965" y="2483451"/>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grpSp>
      <p:grpSp>
        <p:nvGrpSpPr>
          <p:cNvPr id="10" name="Group 9"/>
          <p:cNvGrpSpPr/>
          <p:nvPr/>
        </p:nvGrpSpPr>
        <p:grpSpPr>
          <a:xfrm>
            <a:off x="7149521" y="4289324"/>
            <a:ext cx="2105434" cy="1088062"/>
            <a:chOff x="8345685" y="3053165"/>
            <a:chExt cx="2105434" cy="1088062"/>
          </a:xfrm>
        </p:grpSpPr>
        <p:sp>
          <p:nvSpPr>
            <p:cNvPr id="11" name="Rectangle 10"/>
            <p:cNvSpPr/>
            <p:nvPr/>
          </p:nvSpPr>
          <p:spPr>
            <a:xfrm>
              <a:off x="8345685" y="305316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العوامل الاقتصادية</a:t>
              </a:r>
            </a:p>
          </p:txBody>
        </p:sp>
        <p:sp>
          <p:nvSpPr>
            <p:cNvPr id="12" name="Rectangle 11"/>
            <p:cNvSpPr/>
            <p:nvPr/>
          </p:nvSpPr>
          <p:spPr>
            <a:xfrm>
              <a:off x="9730553" y="3618007"/>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grpSp>
      <p:grpSp>
        <p:nvGrpSpPr>
          <p:cNvPr id="13" name="Group 12"/>
          <p:cNvGrpSpPr/>
          <p:nvPr/>
        </p:nvGrpSpPr>
        <p:grpSpPr>
          <a:xfrm>
            <a:off x="5731581" y="2347104"/>
            <a:ext cx="1374988" cy="1864730"/>
            <a:chOff x="8345685" y="3053165"/>
            <a:chExt cx="1374988" cy="1864730"/>
          </a:xfrm>
        </p:grpSpPr>
        <p:sp>
          <p:nvSpPr>
            <p:cNvPr id="14" name="Rectangle 13"/>
            <p:cNvSpPr/>
            <p:nvPr/>
          </p:nvSpPr>
          <p:spPr>
            <a:xfrm>
              <a:off x="8345685" y="305316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العوامل الاجتماعية</a:t>
              </a:r>
            </a:p>
          </p:txBody>
        </p:sp>
        <p:sp>
          <p:nvSpPr>
            <p:cNvPr id="15" name="Rectangle 14"/>
            <p:cNvSpPr/>
            <p:nvPr/>
          </p:nvSpPr>
          <p:spPr>
            <a:xfrm>
              <a:off x="8626402" y="4394675"/>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grpSp>
      <p:grpSp>
        <p:nvGrpSpPr>
          <p:cNvPr id="16" name="Group 15"/>
          <p:cNvGrpSpPr/>
          <p:nvPr/>
        </p:nvGrpSpPr>
        <p:grpSpPr>
          <a:xfrm>
            <a:off x="3437829" y="4377112"/>
            <a:ext cx="2221069" cy="1051681"/>
            <a:chOff x="7514812" y="3017255"/>
            <a:chExt cx="2221069" cy="1051681"/>
          </a:xfrm>
        </p:grpSpPr>
        <p:sp>
          <p:nvSpPr>
            <p:cNvPr id="17" name="Rectangle 16"/>
            <p:cNvSpPr/>
            <p:nvPr/>
          </p:nvSpPr>
          <p:spPr>
            <a:xfrm>
              <a:off x="8360893" y="301725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العوامل الفنية </a:t>
              </a:r>
            </a:p>
          </p:txBody>
        </p:sp>
        <p:sp>
          <p:nvSpPr>
            <p:cNvPr id="18" name="Rectangle 17"/>
            <p:cNvSpPr/>
            <p:nvPr/>
          </p:nvSpPr>
          <p:spPr>
            <a:xfrm>
              <a:off x="7514812" y="3545716"/>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grpSp>
      <p:grpSp>
        <p:nvGrpSpPr>
          <p:cNvPr id="19" name="Group 18"/>
          <p:cNvGrpSpPr/>
          <p:nvPr/>
        </p:nvGrpSpPr>
        <p:grpSpPr>
          <a:xfrm>
            <a:off x="2870950" y="1826944"/>
            <a:ext cx="1769904" cy="1689710"/>
            <a:chOff x="8311052" y="2533005"/>
            <a:chExt cx="1769904" cy="1689710"/>
          </a:xfrm>
        </p:grpSpPr>
        <p:sp>
          <p:nvSpPr>
            <p:cNvPr id="20" name="Rectangle 19"/>
            <p:cNvSpPr/>
            <p:nvPr/>
          </p:nvSpPr>
          <p:spPr>
            <a:xfrm>
              <a:off x="8311052" y="2837720"/>
              <a:ext cx="1374988"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العوامل البيئية المحيطة </a:t>
              </a:r>
            </a:p>
          </p:txBody>
        </p:sp>
        <p:sp>
          <p:nvSpPr>
            <p:cNvPr id="21" name="Rectangle 20"/>
            <p:cNvSpPr/>
            <p:nvPr/>
          </p:nvSpPr>
          <p:spPr>
            <a:xfrm>
              <a:off x="9360390" y="2533005"/>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5</a:t>
              </a:r>
            </a:p>
          </p:txBody>
        </p:sp>
      </p:grpSp>
    </p:spTree>
    <p:extLst>
      <p:ext uri="{BB962C8B-B14F-4D97-AF65-F5344CB8AC3E}">
        <p14:creationId xmlns:p14="http://schemas.microsoft.com/office/powerpoint/2010/main" val="3698813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000" fill="hold"/>
                                        <p:tgtEl>
                                          <p:spTgt spid="13"/>
                                        </p:tgtEl>
                                        <p:attrNameLst>
                                          <p:attrName>ppt_w</p:attrName>
                                        </p:attrNameLst>
                                      </p:cBhvr>
                                      <p:tavLst>
                                        <p:tav tm="0">
                                          <p:val>
                                            <p:fltVal val="0"/>
                                          </p:val>
                                        </p:tav>
                                        <p:tav tm="100000">
                                          <p:val>
                                            <p:strVal val="#ppt_w"/>
                                          </p:val>
                                        </p:tav>
                                      </p:tavLst>
                                    </p:anim>
                                    <p:anim calcmode="lin" valueType="num">
                                      <p:cBhvr>
                                        <p:cTn id="30" dur="1000" fill="hold"/>
                                        <p:tgtEl>
                                          <p:spTgt spid="13"/>
                                        </p:tgtEl>
                                        <p:attrNameLst>
                                          <p:attrName>ppt_h</p:attrName>
                                        </p:attrNameLst>
                                      </p:cBhvr>
                                      <p:tavLst>
                                        <p:tav tm="0">
                                          <p:val>
                                            <p:fltVal val="0"/>
                                          </p:val>
                                        </p:tav>
                                        <p:tav tm="100000">
                                          <p:val>
                                            <p:strVal val="#ppt_h"/>
                                          </p:val>
                                        </p:tav>
                                      </p:tavLst>
                                    </p:anim>
                                    <p:anim calcmode="lin" valueType="num">
                                      <p:cBhvr>
                                        <p:cTn id="31" dur="1000" fill="hold"/>
                                        <p:tgtEl>
                                          <p:spTgt spid="13"/>
                                        </p:tgtEl>
                                        <p:attrNameLst>
                                          <p:attrName>style.rotation</p:attrName>
                                        </p:attrNameLst>
                                      </p:cBhvr>
                                      <p:tavLst>
                                        <p:tav tm="0">
                                          <p:val>
                                            <p:fltVal val="90"/>
                                          </p:val>
                                        </p:tav>
                                        <p:tav tm="100000">
                                          <p:val>
                                            <p:fltVal val="0"/>
                                          </p:val>
                                        </p:tav>
                                      </p:tavLst>
                                    </p:anim>
                                    <p:animEffect transition="in" filter="fade">
                                      <p:cBhvr>
                                        <p:cTn id="32" dur="1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90"/>
                                          </p:val>
                                        </p:tav>
                                        <p:tav tm="100000">
                                          <p:val>
                                            <p:fltVal val="0"/>
                                          </p:val>
                                        </p:tav>
                                      </p:tavLst>
                                    </p:anim>
                                    <p:animEffect transition="in" filter="fade">
                                      <p:cBhvr>
                                        <p:cTn id="4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5615098"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أهم الاسباب التي تؤدي </a:t>
            </a:r>
            <a:br>
              <a:rPr lang="ar-EG" sz="4800" kern="0" dirty="0">
                <a:solidFill>
                  <a:prstClr val="black">
                    <a:lumMod val="75000"/>
                    <a:lumOff val="25000"/>
                  </a:prstClr>
                </a:solidFill>
                <a:latin typeface="Sakkal Majalla" pitchFamily="2" charset="-78"/>
                <a:cs typeface="Sakkal Majalla" pitchFamily="2" charset="-78"/>
              </a:rPr>
            </a:br>
            <a:r>
              <a:rPr lang="ar-EG" sz="4800" kern="0" dirty="0">
                <a:solidFill>
                  <a:prstClr val="black">
                    <a:lumMod val="75000"/>
                    <a:lumOff val="25000"/>
                  </a:prstClr>
                </a:solidFill>
                <a:latin typeface="Sakkal Majalla" pitchFamily="2" charset="-78"/>
                <a:cs typeface="Sakkal Majalla" pitchFamily="2" charset="-78"/>
              </a:rPr>
              <a:t>إلى ضياع الوقت</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38276366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أهم الاسباب التي تؤدي إلى ضياع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114</a:t>
            </a:fld>
            <a:endParaRPr lang="ar-EG"/>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345180" y="1924256"/>
            <a:ext cx="4434520" cy="3142419"/>
          </a:xfrm>
          <a:prstGeom prst="rect">
            <a:avLst/>
          </a:prstGeom>
          <a:noFill/>
          <a:ln>
            <a:noFill/>
          </a:ln>
        </p:spPr>
      </p:pic>
      <p:sp>
        <p:nvSpPr>
          <p:cNvPr id="2" name="Rectangle 1"/>
          <p:cNvSpPr/>
          <p:nvPr/>
        </p:nvSpPr>
        <p:spPr>
          <a:xfrm>
            <a:off x="479685" y="2850684"/>
            <a:ext cx="6865495" cy="2215991"/>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تتعدد الأسباب التي تؤدي الى ضياع وقت الأفراد على اختلاف مستوياتهم ومهنهم، وتشير الدراسات على ان المدراء وبسبب طبيعة أعمالهم التي تتطلب الاتصالات الداخلية والخارجية يعانون بشكل أكبر من مشكلة ضياع الوقت، </a:t>
            </a:r>
            <a:r>
              <a:rPr lang="ar-EG" sz="2400" b="1" dirty="0">
                <a:latin typeface="Calibri" panose="020F0502020204030204" pitchFamily="34" charset="0"/>
                <a:ea typeface="Calibri" panose="020F0502020204030204" pitchFamily="34" charset="0"/>
                <a:cs typeface="Sakkal Majalla" panose="02000000000000000000" pitchFamily="2" charset="-78"/>
              </a:rPr>
              <a:t>ويصنف </a:t>
            </a:r>
            <a:r>
              <a:rPr lang="ar-EG" sz="2400" b="1" dirty="0" err="1">
                <a:latin typeface="Calibri" panose="020F0502020204030204" pitchFamily="34" charset="0"/>
                <a:ea typeface="Calibri" panose="020F0502020204030204" pitchFamily="34" charset="0"/>
                <a:cs typeface="Sakkal Majalla" panose="02000000000000000000" pitchFamily="2" charset="-78"/>
              </a:rPr>
              <a:t>القريوتي</a:t>
            </a:r>
            <a:r>
              <a:rPr lang="ar-EG" sz="2400" b="1" dirty="0">
                <a:latin typeface="Calibri" panose="020F0502020204030204" pitchFamily="34" charset="0"/>
                <a:ea typeface="Calibri" panose="020F0502020204030204" pitchFamily="34" charset="0"/>
                <a:cs typeface="Sakkal Majalla" panose="02000000000000000000" pitchFamily="2" charset="-78"/>
              </a:rPr>
              <a:t> أسباب ضياع الوقت إلى أسباب تنظيمية وأسباب ذاتية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وعلى النحو التالي</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132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أهم الاسباب التي تؤدي إلى ضياع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115</a:t>
            </a:fld>
            <a:endParaRPr lang="ar-EG"/>
          </a:p>
        </p:txBody>
      </p:sp>
      <p:grpSp>
        <p:nvGrpSpPr>
          <p:cNvPr id="5" name="Group 4"/>
          <p:cNvGrpSpPr/>
          <p:nvPr/>
        </p:nvGrpSpPr>
        <p:grpSpPr>
          <a:xfrm>
            <a:off x="3573969" y="988316"/>
            <a:ext cx="5280729" cy="5195117"/>
            <a:chOff x="3454047" y="1198179"/>
            <a:chExt cx="5280729" cy="5195117"/>
          </a:xfrm>
        </p:grpSpPr>
        <p:grpSp>
          <p:nvGrpSpPr>
            <p:cNvPr id="6" name="Group 5"/>
            <p:cNvGrpSpPr/>
            <p:nvPr/>
          </p:nvGrpSpPr>
          <p:grpSpPr>
            <a:xfrm>
              <a:off x="3454047" y="1198179"/>
              <a:ext cx="5280729" cy="5195117"/>
              <a:chOff x="3407432" y="1152319"/>
              <a:chExt cx="5373963" cy="5286836"/>
            </a:xfrm>
            <a:effectLst>
              <a:outerShdw blurRad="381000" dist="88900" dir="2700000" algn="tl" rotWithShape="0">
                <a:prstClr val="black">
                  <a:alpha val="48000"/>
                </a:prstClr>
              </a:outerShdw>
            </a:effectLst>
          </p:grpSpPr>
          <p:sp>
            <p:nvSpPr>
              <p:cNvPr id="24" name="Freeform 23"/>
              <p:cNvSpPr>
                <a:spLocks/>
              </p:cNvSpPr>
              <p:nvPr/>
            </p:nvSpPr>
            <p:spPr bwMode="auto">
              <a:xfrm>
                <a:off x="5243896" y="1152319"/>
                <a:ext cx="1676884" cy="1931347"/>
              </a:xfrm>
              <a:custGeom>
                <a:avLst/>
                <a:gdLst>
                  <a:gd name="T0" fmla="*/ 1570 w 1944"/>
                  <a:gd name="T1" fmla="*/ 0 h 2239"/>
                  <a:gd name="T2" fmla="*/ 1579 w 1944"/>
                  <a:gd name="T3" fmla="*/ 0 h 2239"/>
                  <a:gd name="T4" fmla="*/ 1594 w 1944"/>
                  <a:gd name="T5" fmla="*/ 2 h 2239"/>
                  <a:gd name="T6" fmla="*/ 1613 w 1944"/>
                  <a:gd name="T7" fmla="*/ 4 h 2239"/>
                  <a:gd name="T8" fmla="*/ 1638 w 1944"/>
                  <a:gd name="T9" fmla="*/ 6 h 2239"/>
                  <a:gd name="T10" fmla="*/ 1664 w 1944"/>
                  <a:gd name="T11" fmla="*/ 11 h 2239"/>
                  <a:gd name="T12" fmla="*/ 1692 w 1944"/>
                  <a:gd name="T13" fmla="*/ 19 h 2239"/>
                  <a:gd name="T14" fmla="*/ 1725 w 1944"/>
                  <a:gd name="T15" fmla="*/ 28 h 2239"/>
                  <a:gd name="T16" fmla="*/ 1755 w 1944"/>
                  <a:gd name="T17" fmla="*/ 40 h 2239"/>
                  <a:gd name="T18" fmla="*/ 1787 w 1944"/>
                  <a:gd name="T19" fmla="*/ 57 h 2239"/>
                  <a:gd name="T20" fmla="*/ 1817 w 1944"/>
                  <a:gd name="T21" fmla="*/ 76 h 2239"/>
                  <a:gd name="T22" fmla="*/ 1846 w 1944"/>
                  <a:gd name="T23" fmla="*/ 98 h 2239"/>
                  <a:gd name="T24" fmla="*/ 1874 w 1944"/>
                  <a:gd name="T25" fmla="*/ 125 h 2239"/>
                  <a:gd name="T26" fmla="*/ 1897 w 1944"/>
                  <a:gd name="T27" fmla="*/ 157 h 2239"/>
                  <a:gd name="T28" fmla="*/ 1917 w 1944"/>
                  <a:gd name="T29" fmla="*/ 195 h 2239"/>
                  <a:gd name="T30" fmla="*/ 1933 w 1944"/>
                  <a:gd name="T31" fmla="*/ 238 h 2239"/>
                  <a:gd name="T32" fmla="*/ 1942 w 1944"/>
                  <a:gd name="T33" fmla="*/ 285 h 2239"/>
                  <a:gd name="T34" fmla="*/ 1944 w 1944"/>
                  <a:gd name="T35" fmla="*/ 340 h 2239"/>
                  <a:gd name="T36" fmla="*/ 1944 w 1944"/>
                  <a:gd name="T37" fmla="*/ 440 h 2239"/>
                  <a:gd name="T38" fmla="*/ 1944 w 1944"/>
                  <a:gd name="T39" fmla="*/ 531 h 2239"/>
                  <a:gd name="T40" fmla="*/ 1944 w 1944"/>
                  <a:gd name="T41" fmla="*/ 612 h 2239"/>
                  <a:gd name="T42" fmla="*/ 1944 w 1944"/>
                  <a:gd name="T43" fmla="*/ 684 h 2239"/>
                  <a:gd name="T44" fmla="*/ 1944 w 1944"/>
                  <a:gd name="T45" fmla="*/ 797 h 2239"/>
                  <a:gd name="T46" fmla="*/ 1944 w 1944"/>
                  <a:gd name="T47" fmla="*/ 839 h 2239"/>
                  <a:gd name="T48" fmla="*/ 1944 w 1944"/>
                  <a:gd name="T49" fmla="*/ 869 h 2239"/>
                  <a:gd name="T50" fmla="*/ 1944 w 1944"/>
                  <a:gd name="T51" fmla="*/ 886 h 2239"/>
                  <a:gd name="T52" fmla="*/ 1944 w 1944"/>
                  <a:gd name="T53" fmla="*/ 892 h 2239"/>
                  <a:gd name="T54" fmla="*/ 1314 w 1944"/>
                  <a:gd name="T55" fmla="*/ 2231 h 2239"/>
                  <a:gd name="T56" fmla="*/ 634 w 1944"/>
                  <a:gd name="T57" fmla="*/ 2239 h 2239"/>
                  <a:gd name="T58" fmla="*/ 0 w 1944"/>
                  <a:gd name="T59" fmla="*/ 886 h 2239"/>
                  <a:gd name="T60" fmla="*/ 0 w 1944"/>
                  <a:gd name="T61" fmla="*/ 312 h 2239"/>
                  <a:gd name="T62" fmla="*/ 0 w 1944"/>
                  <a:gd name="T63" fmla="*/ 308 h 2239"/>
                  <a:gd name="T64" fmla="*/ 0 w 1944"/>
                  <a:gd name="T65" fmla="*/ 301 h 2239"/>
                  <a:gd name="T66" fmla="*/ 0 w 1944"/>
                  <a:gd name="T67" fmla="*/ 287 h 2239"/>
                  <a:gd name="T68" fmla="*/ 2 w 1944"/>
                  <a:gd name="T69" fmla="*/ 268 h 2239"/>
                  <a:gd name="T70" fmla="*/ 6 w 1944"/>
                  <a:gd name="T71" fmla="*/ 248 h 2239"/>
                  <a:gd name="T72" fmla="*/ 13 w 1944"/>
                  <a:gd name="T73" fmla="*/ 223 h 2239"/>
                  <a:gd name="T74" fmla="*/ 21 w 1944"/>
                  <a:gd name="T75" fmla="*/ 197 h 2239"/>
                  <a:gd name="T76" fmla="*/ 32 w 1944"/>
                  <a:gd name="T77" fmla="*/ 170 h 2239"/>
                  <a:gd name="T78" fmla="*/ 47 w 1944"/>
                  <a:gd name="T79" fmla="*/ 142 h 2239"/>
                  <a:gd name="T80" fmla="*/ 64 w 1944"/>
                  <a:gd name="T81" fmla="*/ 115 h 2239"/>
                  <a:gd name="T82" fmla="*/ 87 w 1944"/>
                  <a:gd name="T83" fmla="*/ 89 h 2239"/>
                  <a:gd name="T84" fmla="*/ 115 w 1944"/>
                  <a:gd name="T85" fmla="*/ 66 h 2239"/>
                  <a:gd name="T86" fmla="*/ 148 w 1944"/>
                  <a:gd name="T87" fmla="*/ 44 h 2239"/>
                  <a:gd name="T88" fmla="*/ 185 w 1944"/>
                  <a:gd name="T89" fmla="*/ 27 h 2239"/>
                  <a:gd name="T90" fmla="*/ 229 w 1944"/>
                  <a:gd name="T91" fmla="*/ 13 h 2239"/>
                  <a:gd name="T92" fmla="*/ 278 w 1944"/>
                  <a:gd name="T93" fmla="*/ 4 h 2239"/>
                  <a:gd name="T94" fmla="*/ 337 w 1944"/>
                  <a:gd name="T95" fmla="*/ 0 h 2239"/>
                  <a:gd name="T96" fmla="*/ 1566 w 1944"/>
                  <a:gd name="T97" fmla="*/ 0 h 2239"/>
                  <a:gd name="T98" fmla="*/ 1570 w 1944"/>
                  <a:gd name="T99" fmla="*/ 0 h 2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4" h="2239">
                    <a:moveTo>
                      <a:pt x="1570" y="0"/>
                    </a:moveTo>
                    <a:lnTo>
                      <a:pt x="1579" y="0"/>
                    </a:lnTo>
                    <a:lnTo>
                      <a:pt x="1594" y="2"/>
                    </a:lnTo>
                    <a:lnTo>
                      <a:pt x="1613" y="4"/>
                    </a:lnTo>
                    <a:lnTo>
                      <a:pt x="1638" y="6"/>
                    </a:lnTo>
                    <a:lnTo>
                      <a:pt x="1664" y="11"/>
                    </a:lnTo>
                    <a:lnTo>
                      <a:pt x="1692" y="19"/>
                    </a:lnTo>
                    <a:lnTo>
                      <a:pt x="1725" y="28"/>
                    </a:lnTo>
                    <a:lnTo>
                      <a:pt x="1755" y="40"/>
                    </a:lnTo>
                    <a:lnTo>
                      <a:pt x="1787" y="57"/>
                    </a:lnTo>
                    <a:lnTo>
                      <a:pt x="1817" y="76"/>
                    </a:lnTo>
                    <a:lnTo>
                      <a:pt x="1846" y="98"/>
                    </a:lnTo>
                    <a:lnTo>
                      <a:pt x="1874" y="125"/>
                    </a:lnTo>
                    <a:lnTo>
                      <a:pt x="1897" y="157"/>
                    </a:lnTo>
                    <a:lnTo>
                      <a:pt x="1917" y="195"/>
                    </a:lnTo>
                    <a:lnTo>
                      <a:pt x="1933" y="238"/>
                    </a:lnTo>
                    <a:lnTo>
                      <a:pt x="1942" y="285"/>
                    </a:lnTo>
                    <a:lnTo>
                      <a:pt x="1944" y="340"/>
                    </a:lnTo>
                    <a:lnTo>
                      <a:pt x="1944" y="440"/>
                    </a:lnTo>
                    <a:lnTo>
                      <a:pt x="1944" y="531"/>
                    </a:lnTo>
                    <a:lnTo>
                      <a:pt x="1944" y="612"/>
                    </a:lnTo>
                    <a:lnTo>
                      <a:pt x="1944" y="684"/>
                    </a:lnTo>
                    <a:lnTo>
                      <a:pt x="1944" y="797"/>
                    </a:lnTo>
                    <a:lnTo>
                      <a:pt x="1944" y="839"/>
                    </a:lnTo>
                    <a:lnTo>
                      <a:pt x="1944" y="869"/>
                    </a:lnTo>
                    <a:lnTo>
                      <a:pt x="1944" y="886"/>
                    </a:lnTo>
                    <a:lnTo>
                      <a:pt x="1944" y="892"/>
                    </a:lnTo>
                    <a:lnTo>
                      <a:pt x="1314" y="2231"/>
                    </a:lnTo>
                    <a:lnTo>
                      <a:pt x="634" y="2239"/>
                    </a:lnTo>
                    <a:lnTo>
                      <a:pt x="0" y="886"/>
                    </a:lnTo>
                    <a:lnTo>
                      <a:pt x="0" y="312"/>
                    </a:lnTo>
                    <a:lnTo>
                      <a:pt x="0" y="308"/>
                    </a:lnTo>
                    <a:lnTo>
                      <a:pt x="0" y="301"/>
                    </a:lnTo>
                    <a:lnTo>
                      <a:pt x="0" y="287"/>
                    </a:lnTo>
                    <a:lnTo>
                      <a:pt x="2" y="268"/>
                    </a:lnTo>
                    <a:lnTo>
                      <a:pt x="6" y="248"/>
                    </a:lnTo>
                    <a:lnTo>
                      <a:pt x="13" y="223"/>
                    </a:lnTo>
                    <a:lnTo>
                      <a:pt x="21" y="197"/>
                    </a:lnTo>
                    <a:lnTo>
                      <a:pt x="32" y="170"/>
                    </a:lnTo>
                    <a:lnTo>
                      <a:pt x="47" y="142"/>
                    </a:lnTo>
                    <a:lnTo>
                      <a:pt x="64" y="115"/>
                    </a:lnTo>
                    <a:lnTo>
                      <a:pt x="87" y="89"/>
                    </a:lnTo>
                    <a:lnTo>
                      <a:pt x="115" y="66"/>
                    </a:lnTo>
                    <a:lnTo>
                      <a:pt x="148" y="44"/>
                    </a:lnTo>
                    <a:lnTo>
                      <a:pt x="185" y="27"/>
                    </a:lnTo>
                    <a:lnTo>
                      <a:pt x="229" y="13"/>
                    </a:lnTo>
                    <a:lnTo>
                      <a:pt x="278" y="4"/>
                    </a:lnTo>
                    <a:lnTo>
                      <a:pt x="337" y="0"/>
                    </a:lnTo>
                    <a:lnTo>
                      <a:pt x="1566" y="0"/>
                    </a:lnTo>
                    <a:lnTo>
                      <a:pt x="1570" y="0"/>
                    </a:lnTo>
                    <a:close/>
                  </a:path>
                </a:pathLst>
              </a:custGeom>
              <a:gradFill flip="none" rotWithShape="1">
                <a:gsLst>
                  <a:gs pos="0">
                    <a:sysClr val="window" lastClr="FFFFFF"/>
                  </a:gs>
                  <a:gs pos="83000">
                    <a:sysClr val="window" lastClr="FFFFFF">
                      <a:lumMod val="85000"/>
                    </a:sysClr>
                  </a:gs>
                </a:gsLst>
                <a:lin ang="8100000" scaled="1"/>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5" name="Freeform 24"/>
              <p:cNvSpPr>
                <a:spLocks/>
              </p:cNvSpPr>
              <p:nvPr/>
            </p:nvSpPr>
            <p:spPr bwMode="auto">
              <a:xfrm>
                <a:off x="6461016" y="1592242"/>
                <a:ext cx="2087478" cy="1996903"/>
              </a:xfrm>
              <a:custGeom>
                <a:avLst/>
                <a:gdLst>
                  <a:gd name="T0" fmla="*/ 1299 w 2420"/>
                  <a:gd name="T1" fmla="*/ 0 h 2315"/>
                  <a:gd name="T2" fmla="*/ 1342 w 2420"/>
                  <a:gd name="T3" fmla="*/ 8 h 2315"/>
                  <a:gd name="T4" fmla="*/ 1388 w 2420"/>
                  <a:gd name="T5" fmla="*/ 23 h 2315"/>
                  <a:gd name="T6" fmla="*/ 1433 w 2420"/>
                  <a:gd name="T7" fmla="*/ 47 h 2315"/>
                  <a:gd name="T8" fmla="*/ 1480 w 2420"/>
                  <a:gd name="T9" fmla="*/ 85 h 2315"/>
                  <a:gd name="T10" fmla="*/ 1528 w 2420"/>
                  <a:gd name="T11" fmla="*/ 134 h 2315"/>
                  <a:gd name="T12" fmla="*/ 2316 w 2420"/>
                  <a:gd name="T13" fmla="*/ 1077 h 2315"/>
                  <a:gd name="T14" fmla="*/ 2318 w 2420"/>
                  <a:gd name="T15" fmla="*/ 1081 h 2315"/>
                  <a:gd name="T16" fmla="*/ 2325 w 2420"/>
                  <a:gd name="T17" fmla="*/ 1090 h 2315"/>
                  <a:gd name="T18" fmla="*/ 2337 w 2420"/>
                  <a:gd name="T19" fmla="*/ 1105 h 2315"/>
                  <a:gd name="T20" fmla="*/ 2350 w 2420"/>
                  <a:gd name="T21" fmla="*/ 1126 h 2315"/>
                  <a:gd name="T22" fmla="*/ 2365 w 2420"/>
                  <a:gd name="T23" fmla="*/ 1151 h 2315"/>
                  <a:gd name="T24" fmla="*/ 2380 w 2420"/>
                  <a:gd name="T25" fmla="*/ 1179 h 2315"/>
                  <a:gd name="T26" fmla="*/ 2395 w 2420"/>
                  <a:gd name="T27" fmla="*/ 1213 h 2315"/>
                  <a:gd name="T28" fmla="*/ 2407 w 2420"/>
                  <a:gd name="T29" fmla="*/ 1249 h 2315"/>
                  <a:gd name="T30" fmla="*/ 2416 w 2420"/>
                  <a:gd name="T31" fmla="*/ 1287 h 2315"/>
                  <a:gd name="T32" fmla="*/ 2420 w 2420"/>
                  <a:gd name="T33" fmla="*/ 1328 h 2315"/>
                  <a:gd name="T34" fmla="*/ 2420 w 2420"/>
                  <a:gd name="T35" fmla="*/ 1370 h 2315"/>
                  <a:gd name="T36" fmla="*/ 2412 w 2420"/>
                  <a:gd name="T37" fmla="*/ 1413 h 2315"/>
                  <a:gd name="T38" fmla="*/ 2399 w 2420"/>
                  <a:gd name="T39" fmla="*/ 1457 h 2315"/>
                  <a:gd name="T40" fmla="*/ 2375 w 2420"/>
                  <a:gd name="T41" fmla="*/ 1500 h 2315"/>
                  <a:gd name="T42" fmla="*/ 2343 w 2420"/>
                  <a:gd name="T43" fmla="*/ 1544 h 2315"/>
                  <a:gd name="T44" fmla="*/ 2297 w 2420"/>
                  <a:gd name="T45" fmla="*/ 1587 h 2315"/>
                  <a:gd name="T46" fmla="*/ 2227 w 2420"/>
                  <a:gd name="T47" fmla="*/ 1644 h 2315"/>
                  <a:gd name="T48" fmla="*/ 2163 w 2420"/>
                  <a:gd name="T49" fmla="*/ 1699 h 2315"/>
                  <a:gd name="T50" fmla="*/ 2104 w 2420"/>
                  <a:gd name="T51" fmla="*/ 1748 h 2315"/>
                  <a:gd name="T52" fmla="*/ 2053 w 2420"/>
                  <a:gd name="T53" fmla="*/ 1791 h 2315"/>
                  <a:gd name="T54" fmla="*/ 2006 w 2420"/>
                  <a:gd name="T55" fmla="*/ 1829 h 2315"/>
                  <a:gd name="T56" fmla="*/ 1966 w 2420"/>
                  <a:gd name="T57" fmla="*/ 1863 h 2315"/>
                  <a:gd name="T58" fmla="*/ 1934 w 2420"/>
                  <a:gd name="T59" fmla="*/ 1890 h 2315"/>
                  <a:gd name="T60" fmla="*/ 1908 w 2420"/>
                  <a:gd name="T61" fmla="*/ 1912 h 2315"/>
                  <a:gd name="T62" fmla="*/ 1889 w 2420"/>
                  <a:gd name="T63" fmla="*/ 1927 h 2315"/>
                  <a:gd name="T64" fmla="*/ 1877 w 2420"/>
                  <a:gd name="T65" fmla="*/ 1937 h 2315"/>
                  <a:gd name="T66" fmla="*/ 1874 w 2420"/>
                  <a:gd name="T67" fmla="*/ 1941 h 2315"/>
                  <a:gd name="T68" fmla="*/ 440 w 2420"/>
                  <a:gd name="T69" fmla="*/ 2315 h 2315"/>
                  <a:gd name="T70" fmla="*/ 0 w 2420"/>
                  <a:gd name="T71" fmla="*/ 1797 h 2315"/>
                  <a:gd name="T72" fmla="*/ 633 w 2420"/>
                  <a:gd name="T73" fmla="*/ 444 h 2315"/>
                  <a:gd name="T74" fmla="*/ 1074 w 2420"/>
                  <a:gd name="T75" fmla="*/ 76 h 2315"/>
                  <a:gd name="T76" fmla="*/ 1078 w 2420"/>
                  <a:gd name="T77" fmla="*/ 74 h 2315"/>
                  <a:gd name="T78" fmla="*/ 1087 w 2420"/>
                  <a:gd name="T79" fmla="*/ 64 h 2315"/>
                  <a:gd name="T80" fmla="*/ 1104 w 2420"/>
                  <a:gd name="T81" fmla="*/ 55 h 2315"/>
                  <a:gd name="T82" fmla="*/ 1125 w 2420"/>
                  <a:gd name="T83" fmla="*/ 42 h 2315"/>
                  <a:gd name="T84" fmla="*/ 1151 w 2420"/>
                  <a:gd name="T85" fmla="*/ 29 h 2315"/>
                  <a:gd name="T86" fmla="*/ 1183 w 2420"/>
                  <a:gd name="T87" fmla="*/ 15 h 2315"/>
                  <a:gd name="T88" fmla="*/ 1217 w 2420"/>
                  <a:gd name="T89" fmla="*/ 6 h 2315"/>
                  <a:gd name="T90" fmla="*/ 1257 w 2420"/>
                  <a:gd name="T91" fmla="*/ 0 h 2315"/>
                  <a:gd name="T92" fmla="*/ 1299 w 2420"/>
                  <a:gd name="T93" fmla="*/ 0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20" h="2315">
                    <a:moveTo>
                      <a:pt x="1299" y="0"/>
                    </a:moveTo>
                    <a:lnTo>
                      <a:pt x="1342" y="8"/>
                    </a:lnTo>
                    <a:lnTo>
                      <a:pt x="1388" y="23"/>
                    </a:lnTo>
                    <a:lnTo>
                      <a:pt x="1433" y="47"/>
                    </a:lnTo>
                    <a:lnTo>
                      <a:pt x="1480" y="85"/>
                    </a:lnTo>
                    <a:lnTo>
                      <a:pt x="1528" y="134"/>
                    </a:lnTo>
                    <a:lnTo>
                      <a:pt x="2316" y="1077"/>
                    </a:lnTo>
                    <a:lnTo>
                      <a:pt x="2318" y="1081"/>
                    </a:lnTo>
                    <a:lnTo>
                      <a:pt x="2325" y="1090"/>
                    </a:lnTo>
                    <a:lnTo>
                      <a:pt x="2337" y="1105"/>
                    </a:lnTo>
                    <a:lnTo>
                      <a:pt x="2350" y="1126"/>
                    </a:lnTo>
                    <a:lnTo>
                      <a:pt x="2365" y="1151"/>
                    </a:lnTo>
                    <a:lnTo>
                      <a:pt x="2380" y="1179"/>
                    </a:lnTo>
                    <a:lnTo>
                      <a:pt x="2395" y="1213"/>
                    </a:lnTo>
                    <a:lnTo>
                      <a:pt x="2407" y="1249"/>
                    </a:lnTo>
                    <a:lnTo>
                      <a:pt x="2416" y="1287"/>
                    </a:lnTo>
                    <a:lnTo>
                      <a:pt x="2420" y="1328"/>
                    </a:lnTo>
                    <a:lnTo>
                      <a:pt x="2420" y="1370"/>
                    </a:lnTo>
                    <a:lnTo>
                      <a:pt x="2412" y="1413"/>
                    </a:lnTo>
                    <a:lnTo>
                      <a:pt x="2399" y="1457"/>
                    </a:lnTo>
                    <a:lnTo>
                      <a:pt x="2375" y="1500"/>
                    </a:lnTo>
                    <a:lnTo>
                      <a:pt x="2343" y="1544"/>
                    </a:lnTo>
                    <a:lnTo>
                      <a:pt x="2297" y="1587"/>
                    </a:lnTo>
                    <a:lnTo>
                      <a:pt x="2227" y="1644"/>
                    </a:lnTo>
                    <a:lnTo>
                      <a:pt x="2163" y="1699"/>
                    </a:lnTo>
                    <a:lnTo>
                      <a:pt x="2104" y="1748"/>
                    </a:lnTo>
                    <a:lnTo>
                      <a:pt x="2053" y="1791"/>
                    </a:lnTo>
                    <a:lnTo>
                      <a:pt x="2006" y="1829"/>
                    </a:lnTo>
                    <a:lnTo>
                      <a:pt x="1966" y="1863"/>
                    </a:lnTo>
                    <a:lnTo>
                      <a:pt x="1934" y="1890"/>
                    </a:lnTo>
                    <a:lnTo>
                      <a:pt x="1908" y="1912"/>
                    </a:lnTo>
                    <a:lnTo>
                      <a:pt x="1889" y="1927"/>
                    </a:lnTo>
                    <a:lnTo>
                      <a:pt x="1877" y="1937"/>
                    </a:lnTo>
                    <a:lnTo>
                      <a:pt x="1874" y="1941"/>
                    </a:lnTo>
                    <a:lnTo>
                      <a:pt x="440" y="2315"/>
                    </a:lnTo>
                    <a:lnTo>
                      <a:pt x="0" y="1797"/>
                    </a:lnTo>
                    <a:lnTo>
                      <a:pt x="633" y="444"/>
                    </a:lnTo>
                    <a:lnTo>
                      <a:pt x="1074" y="76"/>
                    </a:lnTo>
                    <a:lnTo>
                      <a:pt x="1078" y="74"/>
                    </a:lnTo>
                    <a:lnTo>
                      <a:pt x="1087" y="64"/>
                    </a:lnTo>
                    <a:lnTo>
                      <a:pt x="1104" y="55"/>
                    </a:lnTo>
                    <a:lnTo>
                      <a:pt x="1125" y="42"/>
                    </a:lnTo>
                    <a:lnTo>
                      <a:pt x="1151" y="29"/>
                    </a:lnTo>
                    <a:lnTo>
                      <a:pt x="1183" y="15"/>
                    </a:lnTo>
                    <a:lnTo>
                      <a:pt x="1217" y="6"/>
                    </a:lnTo>
                    <a:lnTo>
                      <a:pt x="1257" y="0"/>
                    </a:lnTo>
                    <a:lnTo>
                      <a:pt x="1299" y="0"/>
                    </a:lnTo>
                    <a:close/>
                  </a:path>
                </a:pathLst>
              </a:custGeom>
              <a:gradFill flip="none" rotWithShape="1">
                <a:gsLst>
                  <a:gs pos="0">
                    <a:sysClr val="window" lastClr="FFFFFF"/>
                  </a:gs>
                  <a:gs pos="92000">
                    <a:sysClr val="window" lastClr="FFFFFF">
                      <a:lumMod val="85000"/>
                    </a:sysClr>
                  </a:gs>
                </a:gsLst>
                <a:lin ang="114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6" name="Freeform 25"/>
              <p:cNvSpPr>
                <a:spLocks/>
              </p:cNvSpPr>
              <p:nvPr/>
            </p:nvSpPr>
            <p:spPr bwMode="auto">
              <a:xfrm>
                <a:off x="6710306" y="3375221"/>
                <a:ext cx="2071089" cy="1745889"/>
              </a:xfrm>
              <a:custGeom>
                <a:avLst/>
                <a:gdLst>
                  <a:gd name="T0" fmla="*/ 1596 w 2401"/>
                  <a:gd name="T1" fmla="*/ 0 h 2024"/>
                  <a:gd name="T2" fmla="*/ 2156 w 2401"/>
                  <a:gd name="T3" fmla="*/ 121 h 2024"/>
                  <a:gd name="T4" fmla="*/ 2159 w 2401"/>
                  <a:gd name="T5" fmla="*/ 123 h 2024"/>
                  <a:gd name="T6" fmla="*/ 2169 w 2401"/>
                  <a:gd name="T7" fmla="*/ 125 h 2024"/>
                  <a:gd name="T8" fmla="*/ 2182 w 2401"/>
                  <a:gd name="T9" fmla="*/ 129 h 2024"/>
                  <a:gd name="T10" fmla="*/ 2199 w 2401"/>
                  <a:gd name="T11" fmla="*/ 134 h 2024"/>
                  <a:gd name="T12" fmla="*/ 2218 w 2401"/>
                  <a:gd name="T13" fmla="*/ 142 h 2024"/>
                  <a:gd name="T14" fmla="*/ 2241 w 2401"/>
                  <a:gd name="T15" fmla="*/ 153 h 2024"/>
                  <a:gd name="T16" fmla="*/ 2265 w 2401"/>
                  <a:gd name="T17" fmla="*/ 166 h 2024"/>
                  <a:gd name="T18" fmla="*/ 2288 w 2401"/>
                  <a:gd name="T19" fmla="*/ 183 h 2024"/>
                  <a:gd name="T20" fmla="*/ 2313 w 2401"/>
                  <a:gd name="T21" fmla="*/ 204 h 2024"/>
                  <a:gd name="T22" fmla="*/ 2335 w 2401"/>
                  <a:gd name="T23" fmla="*/ 227 h 2024"/>
                  <a:gd name="T24" fmla="*/ 2356 w 2401"/>
                  <a:gd name="T25" fmla="*/ 255 h 2024"/>
                  <a:gd name="T26" fmla="*/ 2373 w 2401"/>
                  <a:gd name="T27" fmla="*/ 285 h 2024"/>
                  <a:gd name="T28" fmla="*/ 2386 w 2401"/>
                  <a:gd name="T29" fmla="*/ 323 h 2024"/>
                  <a:gd name="T30" fmla="*/ 2396 w 2401"/>
                  <a:gd name="T31" fmla="*/ 363 h 2024"/>
                  <a:gd name="T32" fmla="*/ 2401 w 2401"/>
                  <a:gd name="T33" fmla="*/ 408 h 2024"/>
                  <a:gd name="T34" fmla="*/ 2400 w 2401"/>
                  <a:gd name="T35" fmla="*/ 459 h 2024"/>
                  <a:gd name="T36" fmla="*/ 2390 w 2401"/>
                  <a:gd name="T37" fmla="*/ 516 h 2024"/>
                  <a:gd name="T38" fmla="*/ 2127 w 2401"/>
                  <a:gd name="T39" fmla="*/ 1717 h 2024"/>
                  <a:gd name="T40" fmla="*/ 2127 w 2401"/>
                  <a:gd name="T41" fmla="*/ 1721 h 2024"/>
                  <a:gd name="T42" fmla="*/ 2125 w 2401"/>
                  <a:gd name="T43" fmla="*/ 1731 h 2024"/>
                  <a:gd name="T44" fmla="*/ 2120 w 2401"/>
                  <a:gd name="T45" fmla="*/ 1748 h 2024"/>
                  <a:gd name="T46" fmla="*/ 2114 w 2401"/>
                  <a:gd name="T47" fmla="*/ 1769 h 2024"/>
                  <a:gd name="T48" fmla="*/ 2105 w 2401"/>
                  <a:gd name="T49" fmla="*/ 1793 h 2024"/>
                  <a:gd name="T50" fmla="*/ 2091 w 2401"/>
                  <a:gd name="T51" fmla="*/ 1820 h 2024"/>
                  <a:gd name="T52" fmla="*/ 2078 w 2401"/>
                  <a:gd name="T53" fmla="*/ 1848 h 2024"/>
                  <a:gd name="T54" fmla="*/ 2059 w 2401"/>
                  <a:gd name="T55" fmla="*/ 1878 h 2024"/>
                  <a:gd name="T56" fmla="*/ 2038 w 2401"/>
                  <a:gd name="T57" fmla="*/ 1908 h 2024"/>
                  <a:gd name="T58" fmla="*/ 2012 w 2401"/>
                  <a:gd name="T59" fmla="*/ 1937 h 2024"/>
                  <a:gd name="T60" fmla="*/ 1984 w 2401"/>
                  <a:gd name="T61" fmla="*/ 1961 h 2024"/>
                  <a:gd name="T62" fmla="*/ 1951 w 2401"/>
                  <a:gd name="T63" fmla="*/ 1986 h 2024"/>
                  <a:gd name="T64" fmla="*/ 1914 w 2401"/>
                  <a:gd name="T65" fmla="*/ 2003 h 2024"/>
                  <a:gd name="T66" fmla="*/ 1872 w 2401"/>
                  <a:gd name="T67" fmla="*/ 2016 h 2024"/>
                  <a:gd name="T68" fmla="*/ 1825 w 2401"/>
                  <a:gd name="T69" fmla="*/ 2024 h 2024"/>
                  <a:gd name="T70" fmla="*/ 1772 w 2401"/>
                  <a:gd name="T71" fmla="*/ 2024 h 2024"/>
                  <a:gd name="T72" fmla="*/ 1715 w 2401"/>
                  <a:gd name="T73" fmla="*/ 2014 h 2024"/>
                  <a:gd name="T74" fmla="*/ 1617 w 2401"/>
                  <a:gd name="T75" fmla="*/ 1993 h 2024"/>
                  <a:gd name="T76" fmla="*/ 1528 w 2401"/>
                  <a:gd name="T77" fmla="*/ 1974 h 2024"/>
                  <a:gd name="T78" fmla="*/ 1448 w 2401"/>
                  <a:gd name="T79" fmla="*/ 1957 h 2024"/>
                  <a:gd name="T80" fmla="*/ 1378 w 2401"/>
                  <a:gd name="T81" fmla="*/ 1940 h 2024"/>
                  <a:gd name="T82" fmla="*/ 1318 w 2401"/>
                  <a:gd name="T83" fmla="*/ 1929 h 2024"/>
                  <a:gd name="T84" fmla="*/ 1267 w 2401"/>
                  <a:gd name="T85" fmla="*/ 1918 h 2024"/>
                  <a:gd name="T86" fmla="*/ 1227 w 2401"/>
                  <a:gd name="T87" fmla="*/ 1908 h 2024"/>
                  <a:gd name="T88" fmla="*/ 1199 w 2401"/>
                  <a:gd name="T89" fmla="*/ 1903 h 2024"/>
                  <a:gd name="T90" fmla="*/ 1182 w 2401"/>
                  <a:gd name="T91" fmla="*/ 1899 h 2024"/>
                  <a:gd name="T92" fmla="*/ 1174 w 2401"/>
                  <a:gd name="T93" fmla="*/ 1897 h 2024"/>
                  <a:gd name="T94" fmla="*/ 0 w 2401"/>
                  <a:gd name="T95" fmla="*/ 998 h 2024"/>
                  <a:gd name="T96" fmla="*/ 138 w 2401"/>
                  <a:gd name="T97" fmla="*/ 331 h 2024"/>
                  <a:gd name="T98" fmla="*/ 1596 w 2401"/>
                  <a:gd name="T99" fmla="*/ 0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1" h="2024">
                    <a:moveTo>
                      <a:pt x="1596" y="0"/>
                    </a:moveTo>
                    <a:lnTo>
                      <a:pt x="2156" y="121"/>
                    </a:lnTo>
                    <a:lnTo>
                      <a:pt x="2159" y="123"/>
                    </a:lnTo>
                    <a:lnTo>
                      <a:pt x="2169" y="125"/>
                    </a:lnTo>
                    <a:lnTo>
                      <a:pt x="2182" y="129"/>
                    </a:lnTo>
                    <a:lnTo>
                      <a:pt x="2199" y="134"/>
                    </a:lnTo>
                    <a:lnTo>
                      <a:pt x="2218" y="142"/>
                    </a:lnTo>
                    <a:lnTo>
                      <a:pt x="2241" y="153"/>
                    </a:lnTo>
                    <a:lnTo>
                      <a:pt x="2265" y="166"/>
                    </a:lnTo>
                    <a:lnTo>
                      <a:pt x="2288" y="183"/>
                    </a:lnTo>
                    <a:lnTo>
                      <a:pt x="2313" y="204"/>
                    </a:lnTo>
                    <a:lnTo>
                      <a:pt x="2335" y="227"/>
                    </a:lnTo>
                    <a:lnTo>
                      <a:pt x="2356" y="255"/>
                    </a:lnTo>
                    <a:lnTo>
                      <a:pt x="2373" y="285"/>
                    </a:lnTo>
                    <a:lnTo>
                      <a:pt x="2386" y="323"/>
                    </a:lnTo>
                    <a:lnTo>
                      <a:pt x="2396" y="363"/>
                    </a:lnTo>
                    <a:lnTo>
                      <a:pt x="2401" y="408"/>
                    </a:lnTo>
                    <a:lnTo>
                      <a:pt x="2400" y="459"/>
                    </a:lnTo>
                    <a:lnTo>
                      <a:pt x="2390" y="516"/>
                    </a:lnTo>
                    <a:lnTo>
                      <a:pt x="2127" y="1717"/>
                    </a:lnTo>
                    <a:lnTo>
                      <a:pt x="2127" y="1721"/>
                    </a:lnTo>
                    <a:lnTo>
                      <a:pt x="2125" y="1731"/>
                    </a:lnTo>
                    <a:lnTo>
                      <a:pt x="2120" y="1748"/>
                    </a:lnTo>
                    <a:lnTo>
                      <a:pt x="2114" y="1769"/>
                    </a:lnTo>
                    <a:lnTo>
                      <a:pt x="2105" y="1793"/>
                    </a:lnTo>
                    <a:lnTo>
                      <a:pt x="2091" y="1820"/>
                    </a:lnTo>
                    <a:lnTo>
                      <a:pt x="2078" y="1848"/>
                    </a:lnTo>
                    <a:lnTo>
                      <a:pt x="2059" y="1878"/>
                    </a:lnTo>
                    <a:lnTo>
                      <a:pt x="2038" y="1908"/>
                    </a:lnTo>
                    <a:lnTo>
                      <a:pt x="2012" y="1937"/>
                    </a:lnTo>
                    <a:lnTo>
                      <a:pt x="1984" y="1961"/>
                    </a:lnTo>
                    <a:lnTo>
                      <a:pt x="1951" y="1986"/>
                    </a:lnTo>
                    <a:lnTo>
                      <a:pt x="1914" y="2003"/>
                    </a:lnTo>
                    <a:lnTo>
                      <a:pt x="1872" y="2016"/>
                    </a:lnTo>
                    <a:lnTo>
                      <a:pt x="1825" y="2024"/>
                    </a:lnTo>
                    <a:lnTo>
                      <a:pt x="1772" y="2024"/>
                    </a:lnTo>
                    <a:lnTo>
                      <a:pt x="1715" y="2014"/>
                    </a:lnTo>
                    <a:lnTo>
                      <a:pt x="1617" y="1993"/>
                    </a:lnTo>
                    <a:lnTo>
                      <a:pt x="1528" y="1974"/>
                    </a:lnTo>
                    <a:lnTo>
                      <a:pt x="1448" y="1957"/>
                    </a:lnTo>
                    <a:lnTo>
                      <a:pt x="1378" y="1940"/>
                    </a:lnTo>
                    <a:lnTo>
                      <a:pt x="1318" y="1929"/>
                    </a:lnTo>
                    <a:lnTo>
                      <a:pt x="1267" y="1918"/>
                    </a:lnTo>
                    <a:lnTo>
                      <a:pt x="1227" y="1908"/>
                    </a:lnTo>
                    <a:lnTo>
                      <a:pt x="1199" y="1903"/>
                    </a:lnTo>
                    <a:lnTo>
                      <a:pt x="1182" y="1899"/>
                    </a:lnTo>
                    <a:lnTo>
                      <a:pt x="1174" y="1897"/>
                    </a:lnTo>
                    <a:lnTo>
                      <a:pt x="0" y="998"/>
                    </a:lnTo>
                    <a:lnTo>
                      <a:pt x="138" y="331"/>
                    </a:lnTo>
                    <a:lnTo>
                      <a:pt x="1596" y="0"/>
                    </a:lnTo>
                    <a:close/>
                  </a:path>
                </a:pathLst>
              </a:custGeom>
              <a:gradFill flip="none" rotWithShape="1">
                <a:gsLst>
                  <a:gs pos="0">
                    <a:sysClr val="window" lastClr="FFFFFF"/>
                  </a:gs>
                  <a:gs pos="89000">
                    <a:sysClr val="window" lastClr="FFFFFF">
                      <a:lumMod val="85000"/>
                    </a:sysClr>
                  </a:gs>
                </a:gsLst>
                <a:lin ang="144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7" name="Freeform 26"/>
              <p:cNvSpPr>
                <a:spLocks/>
              </p:cNvSpPr>
              <p:nvPr/>
            </p:nvSpPr>
            <p:spPr bwMode="auto">
              <a:xfrm>
                <a:off x="6128054" y="4282671"/>
                <a:ext cx="1781257" cy="2128880"/>
              </a:xfrm>
              <a:custGeom>
                <a:avLst/>
                <a:gdLst>
                  <a:gd name="T0" fmla="*/ 607 w 2065"/>
                  <a:gd name="T1" fmla="*/ 0 h 2468"/>
                  <a:gd name="T2" fmla="*/ 1777 w 2065"/>
                  <a:gd name="T3" fmla="*/ 930 h 2468"/>
                  <a:gd name="T4" fmla="*/ 2033 w 2065"/>
                  <a:gd name="T5" fmla="*/ 1444 h 2468"/>
                  <a:gd name="T6" fmla="*/ 2033 w 2065"/>
                  <a:gd name="T7" fmla="*/ 1448 h 2468"/>
                  <a:gd name="T8" fmla="*/ 2038 w 2065"/>
                  <a:gd name="T9" fmla="*/ 1455 h 2468"/>
                  <a:gd name="T10" fmla="*/ 2044 w 2065"/>
                  <a:gd name="T11" fmla="*/ 1470 h 2468"/>
                  <a:gd name="T12" fmla="*/ 2050 w 2065"/>
                  <a:gd name="T13" fmla="*/ 1489 h 2468"/>
                  <a:gd name="T14" fmla="*/ 2055 w 2065"/>
                  <a:gd name="T15" fmla="*/ 1512 h 2468"/>
                  <a:gd name="T16" fmla="*/ 2061 w 2065"/>
                  <a:gd name="T17" fmla="*/ 1540 h 2468"/>
                  <a:gd name="T18" fmla="*/ 2065 w 2065"/>
                  <a:gd name="T19" fmla="*/ 1569 h 2468"/>
                  <a:gd name="T20" fmla="*/ 2065 w 2065"/>
                  <a:gd name="T21" fmla="*/ 1601 h 2468"/>
                  <a:gd name="T22" fmla="*/ 2063 w 2065"/>
                  <a:gd name="T23" fmla="*/ 1635 h 2468"/>
                  <a:gd name="T24" fmla="*/ 2055 w 2065"/>
                  <a:gd name="T25" fmla="*/ 1671 h 2468"/>
                  <a:gd name="T26" fmla="*/ 2042 w 2065"/>
                  <a:gd name="T27" fmla="*/ 1705 h 2468"/>
                  <a:gd name="T28" fmla="*/ 2023 w 2065"/>
                  <a:gd name="T29" fmla="*/ 1741 h 2468"/>
                  <a:gd name="T30" fmla="*/ 1999 w 2065"/>
                  <a:gd name="T31" fmla="*/ 1776 h 2468"/>
                  <a:gd name="T32" fmla="*/ 1965 w 2065"/>
                  <a:gd name="T33" fmla="*/ 1810 h 2468"/>
                  <a:gd name="T34" fmla="*/ 1921 w 2065"/>
                  <a:gd name="T35" fmla="*/ 1843 h 2468"/>
                  <a:gd name="T36" fmla="*/ 1868 w 2065"/>
                  <a:gd name="T37" fmla="*/ 1873 h 2468"/>
                  <a:gd name="T38" fmla="*/ 768 w 2065"/>
                  <a:gd name="T39" fmla="*/ 2419 h 2468"/>
                  <a:gd name="T40" fmla="*/ 764 w 2065"/>
                  <a:gd name="T41" fmla="*/ 2421 h 2468"/>
                  <a:gd name="T42" fmla="*/ 754 w 2065"/>
                  <a:gd name="T43" fmla="*/ 2424 h 2468"/>
                  <a:gd name="T44" fmla="*/ 739 w 2065"/>
                  <a:gd name="T45" fmla="*/ 2432 h 2468"/>
                  <a:gd name="T46" fmla="*/ 719 w 2065"/>
                  <a:gd name="T47" fmla="*/ 2440 h 2468"/>
                  <a:gd name="T48" fmla="*/ 694 w 2065"/>
                  <a:gd name="T49" fmla="*/ 2447 h 2468"/>
                  <a:gd name="T50" fmla="*/ 664 w 2065"/>
                  <a:gd name="T51" fmla="*/ 2455 h 2468"/>
                  <a:gd name="T52" fmla="*/ 632 w 2065"/>
                  <a:gd name="T53" fmla="*/ 2460 h 2468"/>
                  <a:gd name="T54" fmla="*/ 597 w 2065"/>
                  <a:gd name="T55" fmla="*/ 2466 h 2468"/>
                  <a:gd name="T56" fmla="*/ 562 w 2065"/>
                  <a:gd name="T57" fmla="*/ 2468 h 2468"/>
                  <a:gd name="T58" fmla="*/ 524 w 2065"/>
                  <a:gd name="T59" fmla="*/ 2466 h 2468"/>
                  <a:gd name="T60" fmla="*/ 486 w 2065"/>
                  <a:gd name="T61" fmla="*/ 2458 h 2468"/>
                  <a:gd name="T62" fmla="*/ 446 w 2065"/>
                  <a:gd name="T63" fmla="*/ 2447 h 2468"/>
                  <a:gd name="T64" fmla="*/ 408 w 2065"/>
                  <a:gd name="T65" fmla="*/ 2430 h 2468"/>
                  <a:gd name="T66" fmla="*/ 372 w 2065"/>
                  <a:gd name="T67" fmla="*/ 2406 h 2468"/>
                  <a:gd name="T68" fmla="*/ 338 w 2065"/>
                  <a:gd name="T69" fmla="*/ 2373 h 2468"/>
                  <a:gd name="T70" fmla="*/ 306 w 2065"/>
                  <a:gd name="T71" fmla="*/ 2332 h 2468"/>
                  <a:gd name="T72" fmla="*/ 276 w 2065"/>
                  <a:gd name="T73" fmla="*/ 2283 h 2468"/>
                  <a:gd name="T74" fmla="*/ 236 w 2065"/>
                  <a:gd name="T75" fmla="*/ 2201 h 2468"/>
                  <a:gd name="T76" fmla="*/ 199 w 2065"/>
                  <a:gd name="T77" fmla="*/ 2126 h 2468"/>
                  <a:gd name="T78" fmla="*/ 164 w 2065"/>
                  <a:gd name="T79" fmla="*/ 2058 h 2468"/>
                  <a:gd name="T80" fmla="*/ 134 w 2065"/>
                  <a:gd name="T81" fmla="*/ 1996 h 2468"/>
                  <a:gd name="T82" fmla="*/ 108 w 2065"/>
                  <a:gd name="T83" fmla="*/ 1943 h 2468"/>
                  <a:gd name="T84" fmla="*/ 85 w 2065"/>
                  <a:gd name="T85" fmla="*/ 1895 h 2468"/>
                  <a:gd name="T86" fmla="*/ 66 w 2065"/>
                  <a:gd name="T87" fmla="*/ 1858 h 2468"/>
                  <a:gd name="T88" fmla="*/ 51 w 2065"/>
                  <a:gd name="T89" fmla="*/ 1827 h 2468"/>
                  <a:gd name="T90" fmla="*/ 40 w 2065"/>
                  <a:gd name="T91" fmla="*/ 1805 h 2468"/>
                  <a:gd name="T92" fmla="*/ 34 w 2065"/>
                  <a:gd name="T93" fmla="*/ 1792 h 2468"/>
                  <a:gd name="T94" fmla="*/ 30 w 2065"/>
                  <a:gd name="T95" fmla="*/ 1788 h 2468"/>
                  <a:gd name="T96" fmla="*/ 0 w 2065"/>
                  <a:gd name="T97" fmla="*/ 308 h 2468"/>
                  <a:gd name="T98" fmla="*/ 607 w 2065"/>
                  <a:gd name="T99" fmla="*/ 0 h 2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5" h="2468">
                    <a:moveTo>
                      <a:pt x="607" y="0"/>
                    </a:moveTo>
                    <a:lnTo>
                      <a:pt x="1777" y="930"/>
                    </a:lnTo>
                    <a:lnTo>
                      <a:pt x="2033" y="1444"/>
                    </a:lnTo>
                    <a:lnTo>
                      <a:pt x="2033" y="1448"/>
                    </a:lnTo>
                    <a:lnTo>
                      <a:pt x="2038" y="1455"/>
                    </a:lnTo>
                    <a:lnTo>
                      <a:pt x="2044" y="1470"/>
                    </a:lnTo>
                    <a:lnTo>
                      <a:pt x="2050" y="1489"/>
                    </a:lnTo>
                    <a:lnTo>
                      <a:pt x="2055" y="1512"/>
                    </a:lnTo>
                    <a:lnTo>
                      <a:pt x="2061" y="1540"/>
                    </a:lnTo>
                    <a:lnTo>
                      <a:pt x="2065" y="1569"/>
                    </a:lnTo>
                    <a:lnTo>
                      <a:pt x="2065" y="1601"/>
                    </a:lnTo>
                    <a:lnTo>
                      <a:pt x="2063" y="1635"/>
                    </a:lnTo>
                    <a:lnTo>
                      <a:pt x="2055" y="1671"/>
                    </a:lnTo>
                    <a:lnTo>
                      <a:pt x="2042" y="1705"/>
                    </a:lnTo>
                    <a:lnTo>
                      <a:pt x="2023" y="1741"/>
                    </a:lnTo>
                    <a:lnTo>
                      <a:pt x="1999" y="1776"/>
                    </a:lnTo>
                    <a:lnTo>
                      <a:pt x="1965" y="1810"/>
                    </a:lnTo>
                    <a:lnTo>
                      <a:pt x="1921" y="1843"/>
                    </a:lnTo>
                    <a:lnTo>
                      <a:pt x="1868" y="1873"/>
                    </a:lnTo>
                    <a:lnTo>
                      <a:pt x="768" y="2419"/>
                    </a:lnTo>
                    <a:lnTo>
                      <a:pt x="764" y="2421"/>
                    </a:lnTo>
                    <a:lnTo>
                      <a:pt x="754" y="2424"/>
                    </a:lnTo>
                    <a:lnTo>
                      <a:pt x="739" y="2432"/>
                    </a:lnTo>
                    <a:lnTo>
                      <a:pt x="719" y="2440"/>
                    </a:lnTo>
                    <a:lnTo>
                      <a:pt x="694" y="2447"/>
                    </a:lnTo>
                    <a:lnTo>
                      <a:pt x="664" y="2455"/>
                    </a:lnTo>
                    <a:lnTo>
                      <a:pt x="632" y="2460"/>
                    </a:lnTo>
                    <a:lnTo>
                      <a:pt x="597" y="2466"/>
                    </a:lnTo>
                    <a:lnTo>
                      <a:pt x="562" y="2468"/>
                    </a:lnTo>
                    <a:lnTo>
                      <a:pt x="524" y="2466"/>
                    </a:lnTo>
                    <a:lnTo>
                      <a:pt x="486" y="2458"/>
                    </a:lnTo>
                    <a:lnTo>
                      <a:pt x="446" y="2447"/>
                    </a:lnTo>
                    <a:lnTo>
                      <a:pt x="408" y="2430"/>
                    </a:lnTo>
                    <a:lnTo>
                      <a:pt x="372" y="2406"/>
                    </a:lnTo>
                    <a:lnTo>
                      <a:pt x="338" y="2373"/>
                    </a:lnTo>
                    <a:lnTo>
                      <a:pt x="306" y="2332"/>
                    </a:lnTo>
                    <a:lnTo>
                      <a:pt x="276" y="2283"/>
                    </a:lnTo>
                    <a:lnTo>
                      <a:pt x="236" y="2201"/>
                    </a:lnTo>
                    <a:lnTo>
                      <a:pt x="199" y="2126"/>
                    </a:lnTo>
                    <a:lnTo>
                      <a:pt x="164" y="2058"/>
                    </a:lnTo>
                    <a:lnTo>
                      <a:pt x="134" y="1996"/>
                    </a:lnTo>
                    <a:lnTo>
                      <a:pt x="108" y="1943"/>
                    </a:lnTo>
                    <a:lnTo>
                      <a:pt x="85" y="1895"/>
                    </a:lnTo>
                    <a:lnTo>
                      <a:pt x="66" y="1858"/>
                    </a:lnTo>
                    <a:lnTo>
                      <a:pt x="51" y="1827"/>
                    </a:lnTo>
                    <a:lnTo>
                      <a:pt x="40" y="1805"/>
                    </a:lnTo>
                    <a:lnTo>
                      <a:pt x="34" y="1792"/>
                    </a:lnTo>
                    <a:lnTo>
                      <a:pt x="30" y="1788"/>
                    </a:lnTo>
                    <a:lnTo>
                      <a:pt x="0" y="308"/>
                    </a:lnTo>
                    <a:lnTo>
                      <a:pt x="607" y="0"/>
                    </a:lnTo>
                    <a:close/>
                  </a:path>
                </a:pathLst>
              </a:custGeom>
              <a:gradFill flip="none" rotWithShape="1">
                <a:gsLst>
                  <a:gs pos="0">
                    <a:sysClr val="window" lastClr="FFFFFF"/>
                  </a:gs>
                  <a:gs pos="89000">
                    <a:sysClr val="window" lastClr="FFFFFF">
                      <a:lumMod val="85000"/>
                    </a:sysClr>
                  </a:gs>
                </a:gsLst>
                <a:lin ang="126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8" name="Freeform 27"/>
              <p:cNvSpPr>
                <a:spLocks/>
              </p:cNvSpPr>
              <p:nvPr/>
            </p:nvSpPr>
            <p:spPr bwMode="auto">
              <a:xfrm>
                <a:off x="4296767" y="4302511"/>
                <a:ext cx="1765731" cy="2136644"/>
              </a:xfrm>
              <a:custGeom>
                <a:avLst/>
                <a:gdLst>
                  <a:gd name="T0" fmla="*/ 1433 w 2047"/>
                  <a:gd name="T1" fmla="*/ 0 h 2477"/>
                  <a:gd name="T2" fmla="*/ 2047 w 2047"/>
                  <a:gd name="T3" fmla="*/ 291 h 2477"/>
                  <a:gd name="T4" fmla="*/ 2027 w 2047"/>
                  <a:gd name="T5" fmla="*/ 1784 h 2477"/>
                  <a:gd name="T6" fmla="*/ 1777 w 2047"/>
                  <a:gd name="T7" fmla="*/ 2299 h 2477"/>
                  <a:gd name="T8" fmla="*/ 1775 w 2047"/>
                  <a:gd name="T9" fmla="*/ 2303 h 2477"/>
                  <a:gd name="T10" fmla="*/ 1769 w 2047"/>
                  <a:gd name="T11" fmla="*/ 2311 h 2477"/>
                  <a:gd name="T12" fmla="*/ 1762 w 2047"/>
                  <a:gd name="T13" fmla="*/ 2324 h 2477"/>
                  <a:gd name="T14" fmla="*/ 1750 w 2047"/>
                  <a:gd name="T15" fmla="*/ 2341 h 2477"/>
                  <a:gd name="T16" fmla="*/ 1737 w 2047"/>
                  <a:gd name="T17" fmla="*/ 2360 h 2477"/>
                  <a:gd name="T18" fmla="*/ 1718 w 2047"/>
                  <a:gd name="T19" fmla="*/ 2381 h 2477"/>
                  <a:gd name="T20" fmla="*/ 1698 w 2047"/>
                  <a:gd name="T21" fmla="*/ 2401 h 2477"/>
                  <a:gd name="T22" fmla="*/ 1673 w 2047"/>
                  <a:gd name="T23" fmla="*/ 2422 h 2477"/>
                  <a:gd name="T24" fmla="*/ 1645 w 2047"/>
                  <a:gd name="T25" fmla="*/ 2441 h 2477"/>
                  <a:gd name="T26" fmla="*/ 1612 w 2047"/>
                  <a:gd name="T27" fmla="*/ 2456 h 2477"/>
                  <a:gd name="T28" fmla="*/ 1577 w 2047"/>
                  <a:gd name="T29" fmla="*/ 2469 h 2477"/>
                  <a:gd name="T30" fmla="*/ 1537 w 2047"/>
                  <a:gd name="T31" fmla="*/ 2475 h 2477"/>
                  <a:gd name="T32" fmla="*/ 1493 w 2047"/>
                  <a:gd name="T33" fmla="*/ 2477 h 2477"/>
                  <a:gd name="T34" fmla="*/ 1444 w 2047"/>
                  <a:gd name="T35" fmla="*/ 2469 h 2477"/>
                  <a:gd name="T36" fmla="*/ 1393 w 2047"/>
                  <a:gd name="T37" fmla="*/ 2456 h 2477"/>
                  <a:gd name="T38" fmla="*/ 1336 w 2047"/>
                  <a:gd name="T39" fmla="*/ 2434 h 2477"/>
                  <a:gd name="T40" fmla="*/ 230 w 2047"/>
                  <a:gd name="T41" fmla="*/ 1897 h 2477"/>
                  <a:gd name="T42" fmla="*/ 228 w 2047"/>
                  <a:gd name="T43" fmla="*/ 1895 h 2477"/>
                  <a:gd name="T44" fmla="*/ 219 w 2047"/>
                  <a:gd name="T45" fmla="*/ 1889 h 2477"/>
                  <a:gd name="T46" fmla="*/ 204 w 2047"/>
                  <a:gd name="T47" fmla="*/ 1882 h 2477"/>
                  <a:gd name="T48" fmla="*/ 185 w 2047"/>
                  <a:gd name="T49" fmla="*/ 1871 h 2477"/>
                  <a:gd name="T50" fmla="*/ 164 w 2047"/>
                  <a:gd name="T51" fmla="*/ 1855 h 2477"/>
                  <a:gd name="T52" fmla="*/ 139 w 2047"/>
                  <a:gd name="T53" fmla="*/ 1837 h 2477"/>
                  <a:gd name="T54" fmla="*/ 115 w 2047"/>
                  <a:gd name="T55" fmla="*/ 1816 h 2477"/>
                  <a:gd name="T56" fmla="*/ 90 w 2047"/>
                  <a:gd name="T57" fmla="*/ 1791 h 2477"/>
                  <a:gd name="T58" fmla="*/ 66 w 2047"/>
                  <a:gd name="T59" fmla="*/ 1763 h 2477"/>
                  <a:gd name="T60" fmla="*/ 45 w 2047"/>
                  <a:gd name="T61" fmla="*/ 1733 h 2477"/>
                  <a:gd name="T62" fmla="*/ 26 w 2047"/>
                  <a:gd name="T63" fmla="*/ 1699 h 2477"/>
                  <a:gd name="T64" fmla="*/ 13 w 2047"/>
                  <a:gd name="T65" fmla="*/ 1661 h 2477"/>
                  <a:gd name="T66" fmla="*/ 3 w 2047"/>
                  <a:gd name="T67" fmla="*/ 1619 h 2477"/>
                  <a:gd name="T68" fmla="*/ 0 w 2047"/>
                  <a:gd name="T69" fmla="*/ 1576 h 2477"/>
                  <a:gd name="T70" fmla="*/ 5 w 2047"/>
                  <a:gd name="T71" fmla="*/ 1529 h 2477"/>
                  <a:gd name="T72" fmla="*/ 17 w 2047"/>
                  <a:gd name="T73" fmla="*/ 1479 h 2477"/>
                  <a:gd name="T74" fmla="*/ 39 w 2047"/>
                  <a:gd name="T75" fmla="*/ 1425 h 2477"/>
                  <a:gd name="T76" fmla="*/ 79 w 2047"/>
                  <a:gd name="T77" fmla="*/ 1343 h 2477"/>
                  <a:gd name="T78" fmla="*/ 115 w 2047"/>
                  <a:gd name="T79" fmla="*/ 1268 h 2477"/>
                  <a:gd name="T80" fmla="*/ 149 w 2047"/>
                  <a:gd name="T81" fmla="*/ 1200 h 2477"/>
                  <a:gd name="T82" fmla="*/ 179 w 2047"/>
                  <a:gd name="T83" fmla="*/ 1137 h 2477"/>
                  <a:gd name="T84" fmla="*/ 204 w 2047"/>
                  <a:gd name="T85" fmla="*/ 1085 h 2477"/>
                  <a:gd name="T86" fmla="*/ 226 w 2047"/>
                  <a:gd name="T87" fmla="*/ 1037 h 2477"/>
                  <a:gd name="T88" fmla="*/ 245 w 2047"/>
                  <a:gd name="T89" fmla="*/ 1000 h 2477"/>
                  <a:gd name="T90" fmla="*/ 260 w 2047"/>
                  <a:gd name="T91" fmla="*/ 967 h 2477"/>
                  <a:gd name="T92" fmla="*/ 272 w 2047"/>
                  <a:gd name="T93" fmla="*/ 947 h 2477"/>
                  <a:gd name="T94" fmla="*/ 277 w 2047"/>
                  <a:gd name="T95" fmla="*/ 933 h 2477"/>
                  <a:gd name="T96" fmla="*/ 279 w 2047"/>
                  <a:gd name="T97" fmla="*/ 928 h 2477"/>
                  <a:gd name="T98" fmla="*/ 1433 w 2047"/>
                  <a:gd name="T99" fmla="*/ 0 h 2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7" h="2477">
                    <a:moveTo>
                      <a:pt x="1433" y="0"/>
                    </a:moveTo>
                    <a:lnTo>
                      <a:pt x="2047" y="291"/>
                    </a:lnTo>
                    <a:lnTo>
                      <a:pt x="2027" y="1784"/>
                    </a:lnTo>
                    <a:lnTo>
                      <a:pt x="1777" y="2299"/>
                    </a:lnTo>
                    <a:lnTo>
                      <a:pt x="1775" y="2303"/>
                    </a:lnTo>
                    <a:lnTo>
                      <a:pt x="1769" y="2311"/>
                    </a:lnTo>
                    <a:lnTo>
                      <a:pt x="1762" y="2324"/>
                    </a:lnTo>
                    <a:lnTo>
                      <a:pt x="1750" y="2341"/>
                    </a:lnTo>
                    <a:lnTo>
                      <a:pt x="1737" y="2360"/>
                    </a:lnTo>
                    <a:lnTo>
                      <a:pt x="1718" y="2381"/>
                    </a:lnTo>
                    <a:lnTo>
                      <a:pt x="1698" y="2401"/>
                    </a:lnTo>
                    <a:lnTo>
                      <a:pt x="1673" y="2422"/>
                    </a:lnTo>
                    <a:lnTo>
                      <a:pt x="1645" y="2441"/>
                    </a:lnTo>
                    <a:lnTo>
                      <a:pt x="1612" y="2456"/>
                    </a:lnTo>
                    <a:lnTo>
                      <a:pt x="1577" y="2469"/>
                    </a:lnTo>
                    <a:lnTo>
                      <a:pt x="1537" y="2475"/>
                    </a:lnTo>
                    <a:lnTo>
                      <a:pt x="1493" y="2477"/>
                    </a:lnTo>
                    <a:lnTo>
                      <a:pt x="1444" y="2469"/>
                    </a:lnTo>
                    <a:lnTo>
                      <a:pt x="1393" y="2456"/>
                    </a:lnTo>
                    <a:lnTo>
                      <a:pt x="1336" y="2434"/>
                    </a:lnTo>
                    <a:lnTo>
                      <a:pt x="230" y="1897"/>
                    </a:lnTo>
                    <a:lnTo>
                      <a:pt x="228" y="1895"/>
                    </a:lnTo>
                    <a:lnTo>
                      <a:pt x="219" y="1889"/>
                    </a:lnTo>
                    <a:lnTo>
                      <a:pt x="204" y="1882"/>
                    </a:lnTo>
                    <a:lnTo>
                      <a:pt x="185" y="1871"/>
                    </a:lnTo>
                    <a:lnTo>
                      <a:pt x="164" y="1855"/>
                    </a:lnTo>
                    <a:lnTo>
                      <a:pt x="139" y="1837"/>
                    </a:lnTo>
                    <a:lnTo>
                      <a:pt x="115" y="1816"/>
                    </a:lnTo>
                    <a:lnTo>
                      <a:pt x="90" y="1791"/>
                    </a:lnTo>
                    <a:lnTo>
                      <a:pt x="66" y="1763"/>
                    </a:lnTo>
                    <a:lnTo>
                      <a:pt x="45" y="1733"/>
                    </a:lnTo>
                    <a:lnTo>
                      <a:pt x="26" y="1699"/>
                    </a:lnTo>
                    <a:lnTo>
                      <a:pt x="13" y="1661"/>
                    </a:lnTo>
                    <a:lnTo>
                      <a:pt x="3" y="1619"/>
                    </a:lnTo>
                    <a:lnTo>
                      <a:pt x="0" y="1576"/>
                    </a:lnTo>
                    <a:lnTo>
                      <a:pt x="5" y="1529"/>
                    </a:lnTo>
                    <a:lnTo>
                      <a:pt x="17" y="1479"/>
                    </a:lnTo>
                    <a:lnTo>
                      <a:pt x="39" y="1425"/>
                    </a:lnTo>
                    <a:lnTo>
                      <a:pt x="79" y="1343"/>
                    </a:lnTo>
                    <a:lnTo>
                      <a:pt x="115" y="1268"/>
                    </a:lnTo>
                    <a:lnTo>
                      <a:pt x="149" y="1200"/>
                    </a:lnTo>
                    <a:lnTo>
                      <a:pt x="179" y="1137"/>
                    </a:lnTo>
                    <a:lnTo>
                      <a:pt x="204" y="1085"/>
                    </a:lnTo>
                    <a:lnTo>
                      <a:pt x="226" y="1037"/>
                    </a:lnTo>
                    <a:lnTo>
                      <a:pt x="245" y="1000"/>
                    </a:lnTo>
                    <a:lnTo>
                      <a:pt x="260" y="967"/>
                    </a:lnTo>
                    <a:lnTo>
                      <a:pt x="272" y="947"/>
                    </a:lnTo>
                    <a:lnTo>
                      <a:pt x="277" y="933"/>
                    </a:lnTo>
                    <a:lnTo>
                      <a:pt x="279" y="928"/>
                    </a:lnTo>
                    <a:lnTo>
                      <a:pt x="1433" y="0"/>
                    </a:lnTo>
                    <a:close/>
                  </a:path>
                </a:pathLst>
              </a:custGeom>
              <a:gradFill flip="none" rotWithShape="1">
                <a:gsLst>
                  <a:gs pos="0">
                    <a:sysClr val="window" lastClr="FFFFFF"/>
                  </a:gs>
                  <a:gs pos="91000">
                    <a:sysClr val="window" lastClr="FFFFFF">
                      <a:lumMod val="85000"/>
                    </a:sysClr>
                  </a:gs>
                </a:gsLst>
                <a:lin ang="138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9" name="Freeform 28"/>
              <p:cNvSpPr>
                <a:spLocks/>
              </p:cNvSpPr>
              <p:nvPr/>
            </p:nvSpPr>
            <p:spPr bwMode="auto">
              <a:xfrm>
                <a:off x="3407432" y="3399374"/>
                <a:ext cx="2065050" cy="1749339"/>
              </a:xfrm>
              <a:custGeom>
                <a:avLst/>
                <a:gdLst>
                  <a:gd name="T0" fmla="*/ 804 w 2394"/>
                  <a:gd name="T1" fmla="*/ 0 h 2028"/>
                  <a:gd name="T2" fmla="*/ 2246 w 2394"/>
                  <a:gd name="T3" fmla="*/ 339 h 2028"/>
                  <a:gd name="T4" fmla="*/ 2394 w 2394"/>
                  <a:gd name="T5" fmla="*/ 1002 h 2028"/>
                  <a:gd name="T6" fmla="*/ 1201 w 2394"/>
                  <a:gd name="T7" fmla="*/ 1903 h 2028"/>
                  <a:gd name="T8" fmla="*/ 639 w 2394"/>
                  <a:gd name="T9" fmla="*/ 2022 h 2028"/>
                  <a:gd name="T10" fmla="*/ 635 w 2394"/>
                  <a:gd name="T11" fmla="*/ 2022 h 2028"/>
                  <a:gd name="T12" fmla="*/ 626 w 2394"/>
                  <a:gd name="T13" fmla="*/ 2024 h 2028"/>
                  <a:gd name="T14" fmla="*/ 611 w 2394"/>
                  <a:gd name="T15" fmla="*/ 2026 h 2028"/>
                  <a:gd name="T16" fmla="*/ 592 w 2394"/>
                  <a:gd name="T17" fmla="*/ 2028 h 2028"/>
                  <a:gd name="T18" fmla="*/ 567 w 2394"/>
                  <a:gd name="T19" fmla="*/ 2028 h 2028"/>
                  <a:gd name="T20" fmla="*/ 539 w 2394"/>
                  <a:gd name="T21" fmla="*/ 2026 h 2028"/>
                  <a:gd name="T22" fmla="*/ 511 w 2394"/>
                  <a:gd name="T23" fmla="*/ 2022 h 2028"/>
                  <a:gd name="T24" fmla="*/ 478 w 2394"/>
                  <a:gd name="T25" fmla="*/ 2014 h 2028"/>
                  <a:gd name="T26" fmla="*/ 446 w 2394"/>
                  <a:gd name="T27" fmla="*/ 2005 h 2028"/>
                  <a:gd name="T28" fmla="*/ 414 w 2394"/>
                  <a:gd name="T29" fmla="*/ 1988 h 2028"/>
                  <a:gd name="T30" fmla="*/ 384 w 2394"/>
                  <a:gd name="T31" fmla="*/ 1967 h 2028"/>
                  <a:gd name="T32" fmla="*/ 354 w 2394"/>
                  <a:gd name="T33" fmla="*/ 1941 h 2028"/>
                  <a:gd name="T34" fmla="*/ 325 w 2394"/>
                  <a:gd name="T35" fmla="*/ 1907 h 2028"/>
                  <a:gd name="T36" fmla="*/ 301 w 2394"/>
                  <a:gd name="T37" fmla="*/ 1865 h 2028"/>
                  <a:gd name="T38" fmla="*/ 280 w 2394"/>
                  <a:gd name="T39" fmla="*/ 1816 h 2028"/>
                  <a:gd name="T40" fmla="*/ 265 w 2394"/>
                  <a:gd name="T41" fmla="*/ 1758 h 2028"/>
                  <a:gd name="T42" fmla="*/ 9 w 2394"/>
                  <a:gd name="T43" fmla="*/ 556 h 2028"/>
                  <a:gd name="T44" fmla="*/ 9 w 2394"/>
                  <a:gd name="T45" fmla="*/ 552 h 2028"/>
                  <a:gd name="T46" fmla="*/ 8 w 2394"/>
                  <a:gd name="T47" fmla="*/ 541 h 2028"/>
                  <a:gd name="T48" fmla="*/ 4 w 2394"/>
                  <a:gd name="T49" fmla="*/ 524 h 2028"/>
                  <a:gd name="T50" fmla="*/ 2 w 2394"/>
                  <a:gd name="T51" fmla="*/ 503 h 2028"/>
                  <a:gd name="T52" fmla="*/ 0 w 2394"/>
                  <a:gd name="T53" fmla="*/ 477 h 2028"/>
                  <a:gd name="T54" fmla="*/ 0 w 2394"/>
                  <a:gd name="T55" fmla="*/ 446 h 2028"/>
                  <a:gd name="T56" fmla="*/ 2 w 2394"/>
                  <a:gd name="T57" fmla="*/ 414 h 2028"/>
                  <a:gd name="T58" fmla="*/ 6 w 2394"/>
                  <a:gd name="T59" fmla="*/ 380 h 2028"/>
                  <a:gd name="T60" fmla="*/ 13 w 2394"/>
                  <a:gd name="T61" fmla="*/ 344 h 2028"/>
                  <a:gd name="T62" fmla="*/ 25 w 2394"/>
                  <a:gd name="T63" fmla="*/ 308 h 2028"/>
                  <a:gd name="T64" fmla="*/ 40 w 2394"/>
                  <a:gd name="T65" fmla="*/ 273 h 2028"/>
                  <a:gd name="T66" fmla="*/ 61 w 2394"/>
                  <a:gd name="T67" fmla="*/ 239 h 2028"/>
                  <a:gd name="T68" fmla="*/ 87 w 2394"/>
                  <a:gd name="T69" fmla="*/ 206 h 2028"/>
                  <a:gd name="T70" fmla="*/ 121 w 2394"/>
                  <a:gd name="T71" fmla="*/ 176 h 2028"/>
                  <a:gd name="T72" fmla="*/ 161 w 2394"/>
                  <a:gd name="T73" fmla="*/ 152 h 2028"/>
                  <a:gd name="T74" fmla="*/ 208 w 2394"/>
                  <a:gd name="T75" fmla="*/ 129 h 2028"/>
                  <a:gd name="T76" fmla="*/ 263 w 2394"/>
                  <a:gd name="T77" fmla="*/ 114 h 2028"/>
                  <a:gd name="T78" fmla="*/ 361 w 2394"/>
                  <a:gd name="T79" fmla="*/ 93 h 2028"/>
                  <a:gd name="T80" fmla="*/ 450 w 2394"/>
                  <a:gd name="T81" fmla="*/ 74 h 2028"/>
                  <a:gd name="T82" fmla="*/ 529 w 2394"/>
                  <a:gd name="T83" fmla="*/ 57 h 2028"/>
                  <a:gd name="T84" fmla="*/ 601 w 2394"/>
                  <a:gd name="T85" fmla="*/ 42 h 2028"/>
                  <a:gd name="T86" fmla="*/ 662 w 2394"/>
                  <a:gd name="T87" fmla="*/ 31 h 2028"/>
                  <a:gd name="T88" fmla="*/ 713 w 2394"/>
                  <a:gd name="T89" fmla="*/ 19 h 2028"/>
                  <a:gd name="T90" fmla="*/ 753 w 2394"/>
                  <a:gd name="T91" fmla="*/ 10 h 2028"/>
                  <a:gd name="T92" fmla="*/ 781 w 2394"/>
                  <a:gd name="T93" fmla="*/ 4 h 2028"/>
                  <a:gd name="T94" fmla="*/ 798 w 2394"/>
                  <a:gd name="T95" fmla="*/ 0 h 2028"/>
                  <a:gd name="T96" fmla="*/ 804 w 2394"/>
                  <a:gd name="T97" fmla="*/ 0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4" h="2028">
                    <a:moveTo>
                      <a:pt x="804" y="0"/>
                    </a:moveTo>
                    <a:lnTo>
                      <a:pt x="2246" y="339"/>
                    </a:lnTo>
                    <a:lnTo>
                      <a:pt x="2394" y="1002"/>
                    </a:lnTo>
                    <a:lnTo>
                      <a:pt x="1201" y="1903"/>
                    </a:lnTo>
                    <a:lnTo>
                      <a:pt x="639" y="2022"/>
                    </a:lnTo>
                    <a:lnTo>
                      <a:pt x="635" y="2022"/>
                    </a:lnTo>
                    <a:lnTo>
                      <a:pt x="626" y="2024"/>
                    </a:lnTo>
                    <a:lnTo>
                      <a:pt x="611" y="2026"/>
                    </a:lnTo>
                    <a:lnTo>
                      <a:pt x="592" y="2028"/>
                    </a:lnTo>
                    <a:lnTo>
                      <a:pt x="567" y="2028"/>
                    </a:lnTo>
                    <a:lnTo>
                      <a:pt x="539" y="2026"/>
                    </a:lnTo>
                    <a:lnTo>
                      <a:pt x="511" y="2022"/>
                    </a:lnTo>
                    <a:lnTo>
                      <a:pt x="478" y="2014"/>
                    </a:lnTo>
                    <a:lnTo>
                      <a:pt x="446" y="2005"/>
                    </a:lnTo>
                    <a:lnTo>
                      <a:pt x="414" y="1988"/>
                    </a:lnTo>
                    <a:lnTo>
                      <a:pt x="384" y="1967"/>
                    </a:lnTo>
                    <a:lnTo>
                      <a:pt x="354" y="1941"/>
                    </a:lnTo>
                    <a:lnTo>
                      <a:pt x="325" y="1907"/>
                    </a:lnTo>
                    <a:lnTo>
                      <a:pt x="301" y="1865"/>
                    </a:lnTo>
                    <a:lnTo>
                      <a:pt x="280" y="1816"/>
                    </a:lnTo>
                    <a:lnTo>
                      <a:pt x="265" y="1758"/>
                    </a:lnTo>
                    <a:lnTo>
                      <a:pt x="9" y="556"/>
                    </a:lnTo>
                    <a:lnTo>
                      <a:pt x="9" y="552"/>
                    </a:lnTo>
                    <a:lnTo>
                      <a:pt x="8" y="541"/>
                    </a:lnTo>
                    <a:lnTo>
                      <a:pt x="4" y="524"/>
                    </a:lnTo>
                    <a:lnTo>
                      <a:pt x="2" y="503"/>
                    </a:lnTo>
                    <a:lnTo>
                      <a:pt x="0" y="477"/>
                    </a:lnTo>
                    <a:lnTo>
                      <a:pt x="0" y="446"/>
                    </a:lnTo>
                    <a:lnTo>
                      <a:pt x="2" y="414"/>
                    </a:lnTo>
                    <a:lnTo>
                      <a:pt x="6" y="380"/>
                    </a:lnTo>
                    <a:lnTo>
                      <a:pt x="13" y="344"/>
                    </a:lnTo>
                    <a:lnTo>
                      <a:pt x="25" y="308"/>
                    </a:lnTo>
                    <a:lnTo>
                      <a:pt x="40" y="273"/>
                    </a:lnTo>
                    <a:lnTo>
                      <a:pt x="61" y="239"/>
                    </a:lnTo>
                    <a:lnTo>
                      <a:pt x="87" y="206"/>
                    </a:lnTo>
                    <a:lnTo>
                      <a:pt x="121" y="176"/>
                    </a:lnTo>
                    <a:lnTo>
                      <a:pt x="161" y="152"/>
                    </a:lnTo>
                    <a:lnTo>
                      <a:pt x="208" y="129"/>
                    </a:lnTo>
                    <a:lnTo>
                      <a:pt x="263" y="114"/>
                    </a:lnTo>
                    <a:lnTo>
                      <a:pt x="361" y="93"/>
                    </a:lnTo>
                    <a:lnTo>
                      <a:pt x="450" y="74"/>
                    </a:lnTo>
                    <a:lnTo>
                      <a:pt x="529" y="57"/>
                    </a:lnTo>
                    <a:lnTo>
                      <a:pt x="601" y="42"/>
                    </a:lnTo>
                    <a:lnTo>
                      <a:pt x="662" y="31"/>
                    </a:lnTo>
                    <a:lnTo>
                      <a:pt x="713" y="19"/>
                    </a:lnTo>
                    <a:lnTo>
                      <a:pt x="753" y="10"/>
                    </a:lnTo>
                    <a:lnTo>
                      <a:pt x="781" y="4"/>
                    </a:lnTo>
                    <a:lnTo>
                      <a:pt x="798" y="0"/>
                    </a:lnTo>
                    <a:lnTo>
                      <a:pt x="804" y="0"/>
                    </a:lnTo>
                    <a:close/>
                  </a:path>
                </a:pathLst>
              </a:custGeom>
              <a:gradFill flip="none" rotWithShape="1">
                <a:gsLst>
                  <a:gs pos="0">
                    <a:sysClr val="window" lastClr="FFFFFF"/>
                  </a:gs>
                  <a:gs pos="94000">
                    <a:sysClr val="window" lastClr="FFFFFF">
                      <a:lumMod val="85000"/>
                    </a:sysClr>
                  </a:gs>
                </a:gsLst>
                <a:lin ang="96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30" name="Freeform 29"/>
              <p:cNvSpPr>
                <a:spLocks/>
              </p:cNvSpPr>
              <p:nvPr/>
            </p:nvSpPr>
            <p:spPr bwMode="auto">
              <a:xfrm>
                <a:off x="3616180" y="1621570"/>
                <a:ext cx="2099554" cy="1984828"/>
              </a:xfrm>
              <a:custGeom>
                <a:avLst/>
                <a:gdLst>
                  <a:gd name="T0" fmla="*/ 1178 w 2434"/>
                  <a:gd name="T1" fmla="*/ 0 h 2301"/>
                  <a:gd name="T2" fmla="*/ 1227 w 2434"/>
                  <a:gd name="T3" fmla="*/ 4 h 2301"/>
                  <a:gd name="T4" fmla="*/ 1276 w 2434"/>
                  <a:gd name="T5" fmla="*/ 19 h 2301"/>
                  <a:gd name="T6" fmla="*/ 1329 w 2434"/>
                  <a:gd name="T7" fmla="*/ 44 h 2301"/>
                  <a:gd name="T8" fmla="*/ 1382 w 2434"/>
                  <a:gd name="T9" fmla="*/ 81 h 2301"/>
                  <a:gd name="T10" fmla="*/ 1452 w 2434"/>
                  <a:gd name="T11" fmla="*/ 140 h 2301"/>
                  <a:gd name="T12" fmla="*/ 1517 w 2434"/>
                  <a:gd name="T13" fmla="*/ 193 h 2301"/>
                  <a:gd name="T14" fmla="*/ 1575 w 2434"/>
                  <a:gd name="T15" fmla="*/ 242 h 2301"/>
                  <a:gd name="T16" fmla="*/ 1628 w 2434"/>
                  <a:gd name="T17" fmla="*/ 286 h 2301"/>
                  <a:gd name="T18" fmla="*/ 1673 w 2434"/>
                  <a:gd name="T19" fmla="*/ 323 h 2301"/>
                  <a:gd name="T20" fmla="*/ 1713 w 2434"/>
                  <a:gd name="T21" fmla="*/ 357 h 2301"/>
                  <a:gd name="T22" fmla="*/ 1747 w 2434"/>
                  <a:gd name="T23" fmla="*/ 384 h 2301"/>
                  <a:gd name="T24" fmla="*/ 1772 w 2434"/>
                  <a:gd name="T25" fmla="*/ 406 h 2301"/>
                  <a:gd name="T26" fmla="*/ 1791 w 2434"/>
                  <a:gd name="T27" fmla="*/ 422 h 2301"/>
                  <a:gd name="T28" fmla="*/ 1804 w 2434"/>
                  <a:gd name="T29" fmla="*/ 431 h 2301"/>
                  <a:gd name="T30" fmla="*/ 1808 w 2434"/>
                  <a:gd name="T31" fmla="*/ 435 h 2301"/>
                  <a:gd name="T32" fmla="*/ 2434 w 2434"/>
                  <a:gd name="T33" fmla="*/ 1774 h 2301"/>
                  <a:gd name="T34" fmla="*/ 2004 w 2434"/>
                  <a:gd name="T35" fmla="*/ 2301 h 2301"/>
                  <a:gd name="T36" fmla="*/ 558 w 2434"/>
                  <a:gd name="T37" fmla="*/ 1925 h 2301"/>
                  <a:gd name="T38" fmla="*/ 117 w 2434"/>
                  <a:gd name="T39" fmla="*/ 1559 h 2301"/>
                  <a:gd name="T40" fmla="*/ 113 w 2434"/>
                  <a:gd name="T41" fmla="*/ 1557 h 2301"/>
                  <a:gd name="T42" fmla="*/ 106 w 2434"/>
                  <a:gd name="T43" fmla="*/ 1549 h 2301"/>
                  <a:gd name="T44" fmla="*/ 93 w 2434"/>
                  <a:gd name="T45" fmla="*/ 1536 h 2301"/>
                  <a:gd name="T46" fmla="*/ 78 w 2434"/>
                  <a:gd name="T47" fmla="*/ 1519 h 2301"/>
                  <a:gd name="T48" fmla="*/ 62 w 2434"/>
                  <a:gd name="T49" fmla="*/ 1498 h 2301"/>
                  <a:gd name="T50" fmla="*/ 45 w 2434"/>
                  <a:gd name="T51" fmla="*/ 1474 h 2301"/>
                  <a:gd name="T52" fmla="*/ 28 w 2434"/>
                  <a:gd name="T53" fmla="*/ 1446 h 2301"/>
                  <a:gd name="T54" fmla="*/ 15 w 2434"/>
                  <a:gd name="T55" fmla="*/ 1412 h 2301"/>
                  <a:gd name="T56" fmla="*/ 6 w 2434"/>
                  <a:gd name="T57" fmla="*/ 1376 h 2301"/>
                  <a:gd name="T58" fmla="*/ 0 w 2434"/>
                  <a:gd name="T59" fmla="*/ 1338 h 2301"/>
                  <a:gd name="T60" fmla="*/ 2 w 2434"/>
                  <a:gd name="T61" fmla="*/ 1294 h 2301"/>
                  <a:gd name="T62" fmla="*/ 9 w 2434"/>
                  <a:gd name="T63" fmla="*/ 1249 h 2301"/>
                  <a:gd name="T64" fmla="*/ 27 w 2434"/>
                  <a:gd name="T65" fmla="*/ 1202 h 2301"/>
                  <a:gd name="T66" fmla="*/ 55 w 2434"/>
                  <a:gd name="T67" fmla="*/ 1153 h 2301"/>
                  <a:gd name="T68" fmla="*/ 93 w 2434"/>
                  <a:gd name="T69" fmla="*/ 1102 h 2301"/>
                  <a:gd name="T70" fmla="*/ 877 w 2434"/>
                  <a:gd name="T71" fmla="*/ 155 h 2301"/>
                  <a:gd name="T72" fmla="*/ 881 w 2434"/>
                  <a:gd name="T73" fmla="*/ 151 h 2301"/>
                  <a:gd name="T74" fmla="*/ 891 w 2434"/>
                  <a:gd name="T75" fmla="*/ 142 h 2301"/>
                  <a:gd name="T76" fmla="*/ 904 w 2434"/>
                  <a:gd name="T77" fmla="*/ 127 h 2301"/>
                  <a:gd name="T78" fmla="*/ 925 w 2434"/>
                  <a:gd name="T79" fmla="*/ 108 h 2301"/>
                  <a:gd name="T80" fmla="*/ 949 w 2434"/>
                  <a:gd name="T81" fmla="*/ 87 h 2301"/>
                  <a:gd name="T82" fmla="*/ 978 w 2434"/>
                  <a:gd name="T83" fmla="*/ 66 h 2301"/>
                  <a:gd name="T84" fmla="*/ 1012 w 2434"/>
                  <a:gd name="T85" fmla="*/ 46 h 2301"/>
                  <a:gd name="T86" fmla="*/ 1049 w 2434"/>
                  <a:gd name="T87" fmla="*/ 27 h 2301"/>
                  <a:gd name="T88" fmla="*/ 1089 w 2434"/>
                  <a:gd name="T89" fmla="*/ 12 h 2301"/>
                  <a:gd name="T90" fmla="*/ 1133 w 2434"/>
                  <a:gd name="T91" fmla="*/ 2 h 2301"/>
                  <a:gd name="T92" fmla="*/ 1178 w 2434"/>
                  <a:gd name="T93" fmla="*/ 0 h 2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301">
                    <a:moveTo>
                      <a:pt x="1178" y="0"/>
                    </a:moveTo>
                    <a:lnTo>
                      <a:pt x="1227" y="4"/>
                    </a:lnTo>
                    <a:lnTo>
                      <a:pt x="1276" y="19"/>
                    </a:lnTo>
                    <a:lnTo>
                      <a:pt x="1329" y="44"/>
                    </a:lnTo>
                    <a:lnTo>
                      <a:pt x="1382" y="81"/>
                    </a:lnTo>
                    <a:lnTo>
                      <a:pt x="1452" y="140"/>
                    </a:lnTo>
                    <a:lnTo>
                      <a:pt x="1517" y="193"/>
                    </a:lnTo>
                    <a:lnTo>
                      <a:pt x="1575" y="242"/>
                    </a:lnTo>
                    <a:lnTo>
                      <a:pt x="1628" y="286"/>
                    </a:lnTo>
                    <a:lnTo>
                      <a:pt x="1673" y="323"/>
                    </a:lnTo>
                    <a:lnTo>
                      <a:pt x="1713" y="357"/>
                    </a:lnTo>
                    <a:lnTo>
                      <a:pt x="1747" y="384"/>
                    </a:lnTo>
                    <a:lnTo>
                      <a:pt x="1772" y="406"/>
                    </a:lnTo>
                    <a:lnTo>
                      <a:pt x="1791" y="422"/>
                    </a:lnTo>
                    <a:lnTo>
                      <a:pt x="1804" y="431"/>
                    </a:lnTo>
                    <a:lnTo>
                      <a:pt x="1808" y="435"/>
                    </a:lnTo>
                    <a:lnTo>
                      <a:pt x="2434" y="1774"/>
                    </a:lnTo>
                    <a:lnTo>
                      <a:pt x="2004" y="2301"/>
                    </a:lnTo>
                    <a:lnTo>
                      <a:pt x="558" y="1925"/>
                    </a:lnTo>
                    <a:lnTo>
                      <a:pt x="117" y="1559"/>
                    </a:lnTo>
                    <a:lnTo>
                      <a:pt x="113" y="1557"/>
                    </a:lnTo>
                    <a:lnTo>
                      <a:pt x="106" y="1549"/>
                    </a:lnTo>
                    <a:lnTo>
                      <a:pt x="93" y="1536"/>
                    </a:lnTo>
                    <a:lnTo>
                      <a:pt x="78" y="1519"/>
                    </a:lnTo>
                    <a:lnTo>
                      <a:pt x="62" y="1498"/>
                    </a:lnTo>
                    <a:lnTo>
                      <a:pt x="45" y="1474"/>
                    </a:lnTo>
                    <a:lnTo>
                      <a:pt x="28" y="1446"/>
                    </a:lnTo>
                    <a:lnTo>
                      <a:pt x="15" y="1412"/>
                    </a:lnTo>
                    <a:lnTo>
                      <a:pt x="6" y="1376"/>
                    </a:lnTo>
                    <a:lnTo>
                      <a:pt x="0" y="1338"/>
                    </a:lnTo>
                    <a:lnTo>
                      <a:pt x="2" y="1294"/>
                    </a:lnTo>
                    <a:lnTo>
                      <a:pt x="9" y="1249"/>
                    </a:lnTo>
                    <a:lnTo>
                      <a:pt x="27" y="1202"/>
                    </a:lnTo>
                    <a:lnTo>
                      <a:pt x="55" y="1153"/>
                    </a:lnTo>
                    <a:lnTo>
                      <a:pt x="93" y="1102"/>
                    </a:lnTo>
                    <a:lnTo>
                      <a:pt x="877" y="155"/>
                    </a:lnTo>
                    <a:lnTo>
                      <a:pt x="881" y="151"/>
                    </a:lnTo>
                    <a:lnTo>
                      <a:pt x="891" y="142"/>
                    </a:lnTo>
                    <a:lnTo>
                      <a:pt x="904" y="127"/>
                    </a:lnTo>
                    <a:lnTo>
                      <a:pt x="925" y="108"/>
                    </a:lnTo>
                    <a:lnTo>
                      <a:pt x="949" y="87"/>
                    </a:lnTo>
                    <a:lnTo>
                      <a:pt x="978" y="66"/>
                    </a:lnTo>
                    <a:lnTo>
                      <a:pt x="1012" y="46"/>
                    </a:lnTo>
                    <a:lnTo>
                      <a:pt x="1049" y="27"/>
                    </a:lnTo>
                    <a:lnTo>
                      <a:pt x="1089" y="12"/>
                    </a:lnTo>
                    <a:lnTo>
                      <a:pt x="1133" y="2"/>
                    </a:lnTo>
                    <a:lnTo>
                      <a:pt x="1178" y="0"/>
                    </a:lnTo>
                    <a:close/>
                  </a:path>
                </a:pathLst>
              </a:custGeom>
              <a:gradFill flip="none" rotWithShape="1">
                <a:gsLst>
                  <a:gs pos="0">
                    <a:sysClr val="window" lastClr="FFFFFF"/>
                  </a:gs>
                  <a:gs pos="93000">
                    <a:sysClr val="window" lastClr="FFFFFF">
                      <a:lumMod val="85000"/>
                    </a:sysClr>
                  </a:gs>
                </a:gsLst>
                <a:lin ang="120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grpSp>
        <p:sp>
          <p:nvSpPr>
            <p:cNvPr id="8" name="Freeform 7"/>
            <p:cNvSpPr>
              <a:spLocks/>
            </p:cNvSpPr>
            <p:nvPr/>
          </p:nvSpPr>
          <p:spPr bwMode="auto">
            <a:xfrm>
              <a:off x="6462283" y="2827320"/>
              <a:ext cx="734046" cy="773037"/>
            </a:xfrm>
            <a:custGeom>
              <a:avLst/>
              <a:gdLst>
                <a:gd name="T0" fmla="*/ 344 w 866"/>
                <a:gd name="T1" fmla="*/ 0 h 912"/>
                <a:gd name="T2" fmla="*/ 371 w 866"/>
                <a:gd name="T3" fmla="*/ 5 h 912"/>
                <a:gd name="T4" fmla="*/ 395 w 866"/>
                <a:gd name="T5" fmla="*/ 18 h 912"/>
                <a:gd name="T6" fmla="*/ 416 w 866"/>
                <a:gd name="T7" fmla="*/ 37 h 912"/>
                <a:gd name="T8" fmla="*/ 842 w 866"/>
                <a:gd name="T9" fmla="*/ 547 h 912"/>
                <a:gd name="T10" fmla="*/ 857 w 866"/>
                <a:gd name="T11" fmla="*/ 572 h 912"/>
                <a:gd name="T12" fmla="*/ 864 w 866"/>
                <a:gd name="T13" fmla="*/ 598 h 912"/>
                <a:gd name="T14" fmla="*/ 866 w 866"/>
                <a:gd name="T15" fmla="*/ 625 h 912"/>
                <a:gd name="T16" fmla="*/ 861 w 866"/>
                <a:gd name="T17" fmla="*/ 651 h 912"/>
                <a:gd name="T18" fmla="*/ 847 w 866"/>
                <a:gd name="T19" fmla="*/ 676 h 912"/>
                <a:gd name="T20" fmla="*/ 828 w 866"/>
                <a:gd name="T21" fmla="*/ 697 h 912"/>
                <a:gd name="T22" fmla="*/ 600 w 866"/>
                <a:gd name="T23" fmla="*/ 887 h 912"/>
                <a:gd name="T24" fmla="*/ 577 w 866"/>
                <a:gd name="T25" fmla="*/ 903 h 912"/>
                <a:gd name="T26" fmla="*/ 550 w 866"/>
                <a:gd name="T27" fmla="*/ 910 h 912"/>
                <a:gd name="T28" fmla="*/ 522 w 866"/>
                <a:gd name="T29" fmla="*/ 912 h 912"/>
                <a:gd name="T30" fmla="*/ 496 w 866"/>
                <a:gd name="T31" fmla="*/ 906 h 912"/>
                <a:gd name="T32" fmla="*/ 471 w 866"/>
                <a:gd name="T33" fmla="*/ 893 h 912"/>
                <a:gd name="T34" fmla="*/ 450 w 866"/>
                <a:gd name="T35" fmla="*/ 874 h 912"/>
                <a:gd name="T36" fmla="*/ 25 w 866"/>
                <a:gd name="T37" fmla="*/ 364 h 912"/>
                <a:gd name="T38" fmla="*/ 10 w 866"/>
                <a:gd name="T39" fmla="*/ 340 h 912"/>
                <a:gd name="T40" fmla="*/ 2 w 866"/>
                <a:gd name="T41" fmla="*/ 313 h 912"/>
                <a:gd name="T42" fmla="*/ 0 w 866"/>
                <a:gd name="T43" fmla="*/ 287 h 912"/>
                <a:gd name="T44" fmla="*/ 6 w 866"/>
                <a:gd name="T45" fmla="*/ 260 h 912"/>
                <a:gd name="T46" fmla="*/ 19 w 866"/>
                <a:gd name="T47" fmla="*/ 236 h 912"/>
                <a:gd name="T48" fmla="*/ 38 w 866"/>
                <a:gd name="T49" fmla="*/ 215 h 912"/>
                <a:gd name="T50" fmla="*/ 267 w 866"/>
                <a:gd name="T51" fmla="*/ 24 h 912"/>
                <a:gd name="T52" fmla="*/ 291 w 866"/>
                <a:gd name="T53" fmla="*/ 9 h 912"/>
                <a:gd name="T54" fmla="*/ 318 w 866"/>
                <a:gd name="T55" fmla="*/ 1 h 912"/>
                <a:gd name="T56" fmla="*/ 344 w 866"/>
                <a:gd name="T57"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6" h="912">
                  <a:moveTo>
                    <a:pt x="344" y="0"/>
                  </a:moveTo>
                  <a:lnTo>
                    <a:pt x="371" y="5"/>
                  </a:lnTo>
                  <a:lnTo>
                    <a:pt x="395" y="18"/>
                  </a:lnTo>
                  <a:lnTo>
                    <a:pt x="416" y="37"/>
                  </a:lnTo>
                  <a:lnTo>
                    <a:pt x="842" y="547"/>
                  </a:lnTo>
                  <a:lnTo>
                    <a:pt x="857" y="572"/>
                  </a:lnTo>
                  <a:lnTo>
                    <a:pt x="864" y="598"/>
                  </a:lnTo>
                  <a:lnTo>
                    <a:pt x="866" y="625"/>
                  </a:lnTo>
                  <a:lnTo>
                    <a:pt x="861" y="651"/>
                  </a:lnTo>
                  <a:lnTo>
                    <a:pt x="847" y="676"/>
                  </a:lnTo>
                  <a:lnTo>
                    <a:pt x="828" y="697"/>
                  </a:lnTo>
                  <a:lnTo>
                    <a:pt x="600" y="887"/>
                  </a:lnTo>
                  <a:lnTo>
                    <a:pt x="577" y="903"/>
                  </a:lnTo>
                  <a:lnTo>
                    <a:pt x="550" y="910"/>
                  </a:lnTo>
                  <a:lnTo>
                    <a:pt x="522" y="912"/>
                  </a:lnTo>
                  <a:lnTo>
                    <a:pt x="496" y="906"/>
                  </a:lnTo>
                  <a:lnTo>
                    <a:pt x="471" y="893"/>
                  </a:lnTo>
                  <a:lnTo>
                    <a:pt x="450" y="874"/>
                  </a:lnTo>
                  <a:lnTo>
                    <a:pt x="25" y="364"/>
                  </a:lnTo>
                  <a:lnTo>
                    <a:pt x="10" y="340"/>
                  </a:lnTo>
                  <a:lnTo>
                    <a:pt x="2" y="313"/>
                  </a:lnTo>
                  <a:lnTo>
                    <a:pt x="0" y="287"/>
                  </a:lnTo>
                  <a:lnTo>
                    <a:pt x="6" y="260"/>
                  </a:lnTo>
                  <a:lnTo>
                    <a:pt x="19" y="236"/>
                  </a:lnTo>
                  <a:lnTo>
                    <a:pt x="38" y="215"/>
                  </a:lnTo>
                  <a:lnTo>
                    <a:pt x="267" y="24"/>
                  </a:lnTo>
                  <a:lnTo>
                    <a:pt x="291" y="9"/>
                  </a:lnTo>
                  <a:lnTo>
                    <a:pt x="318" y="1"/>
                  </a:lnTo>
                  <a:lnTo>
                    <a:pt x="344" y="0"/>
                  </a:lnTo>
                  <a:close/>
                </a:path>
              </a:pathLst>
            </a:custGeom>
            <a:solidFill>
              <a:srgbClr val="03A788"/>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9" name="Freeform 8"/>
            <p:cNvSpPr>
              <a:spLocks/>
            </p:cNvSpPr>
            <p:nvPr/>
          </p:nvSpPr>
          <p:spPr bwMode="auto">
            <a:xfrm>
              <a:off x="6726743" y="3605444"/>
              <a:ext cx="545025" cy="783208"/>
            </a:xfrm>
            <a:custGeom>
              <a:avLst/>
              <a:gdLst>
                <a:gd name="T0" fmla="*/ 240 w 643"/>
                <a:gd name="T1" fmla="*/ 0 h 924"/>
                <a:gd name="T2" fmla="*/ 269 w 643"/>
                <a:gd name="T3" fmla="*/ 2 h 924"/>
                <a:gd name="T4" fmla="*/ 560 w 643"/>
                <a:gd name="T5" fmla="*/ 64 h 924"/>
                <a:gd name="T6" fmla="*/ 586 w 643"/>
                <a:gd name="T7" fmla="*/ 73 h 924"/>
                <a:gd name="T8" fmla="*/ 609 w 643"/>
                <a:gd name="T9" fmla="*/ 90 h 924"/>
                <a:gd name="T10" fmla="*/ 626 w 643"/>
                <a:gd name="T11" fmla="*/ 111 h 924"/>
                <a:gd name="T12" fmla="*/ 639 w 643"/>
                <a:gd name="T13" fmla="*/ 136 h 924"/>
                <a:gd name="T14" fmla="*/ 643 w 643"/>
                <a:gd name="T15" fmla="*/ 162 h 924"/>
                <a:gd name="T16" fmla="*/ 641 w 643"/>
                <a:gd name="T17" fmla="*/ 191 h 924"/>
                <a:gd name="T18" fmla="*/ 499 w 643"/>
                <a:gd name="T19" fmla="*/ 839 h 924"/>
                <a:gd name="T20" fmla="*/ 490 w 643"/>
                <a:gd name="T21" fmla="*/ 867 h 924"/>
                <a:gd name="T22" fmla="*/ 475 w 643"/>
                <a:gd name="T23" fmla="*/ 888 h 924"/>
                <a:gd name="T24" fmla="*/ 454 w 643"/>
                <a:gd name="T25" fmla="*/ 907 h 924"/>
                <a:gd name="T26" fmla="*/ 429 w 643"/>
                <a:gd name="T27" fmla="*/ 918 h 924"/>
                <a:gd name="T28" fmla="*/ 403 w 643"/>
                <a:gd name="T29" fmla="*/ 924 h 924"/>
                <a:gd name="T30" fmla="*/ 375 w 643"/>
                <a:gd name="T31" fmla="*/ 920 h 924"/>
                <a:gd name="T32" fmla="*/ 83 w 643"/>
                <a:gd name="T33" fmla="*/ 857 h 924"/>
                <a:gd name="T34" fmla="*/ 57 w 643"/>
                <a:gd name="T35" fmla="*/ 848 h 924"/>
                <a:gd name="T36" fmla="*/ 34 w 643"/>
                <a:gd name="T37" fmla="*/ 831 h 924"/>
                <a:gd name="T38" fmla="*/ 15 w 643"/>
                <a:gd name="T39" fmla="*/ 810 h 924"/>
                <a:gd name="T40" fmla="*/ 4 w 643"/>
                <a:gd name="T41" fmla="*/ 786 h 924"/>
                <a:gd name="T42" fmla="*/ 0 w 643"/>
                <a:gd name="T43" fmla="*/ 759 h 924"/>
                <a:gd name="T44" fmla="*/ 2 w 643"/>
                <a:gd name="T45" fmla="*/ 731 h 924"/>
                <a:gd name="T46" fmla="*/ 142 w 643"/>
                <a:gd name="T47" fmla="*/ 83 h 924"/>
                <a:gd name="T48" fmla="*/ 153 w 643"/>
                <a:gd name="T49" fmla="*/ 56 h 924"/>
                <a:gd name="T50" fmla="*/ 168 w 643"/>
                <a:gd name="T51" fmla="*/ 34 h 924"/>
                <a:gd name="T52" fmla="*/ 189 w 643"/>
                <a:gd name="T53" fmla="*/ 15 h 924"/>
                <a:gd name="T54" fmla="*/ 214 w 643"/>
                <a:gd name="T55" fmla="*/ 4 h 924"/>
                <a:gd name="T56" fmla="*/ 240 w 643"/>
                <a:gd name="T57"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3" h="924">
                  <a:moveTo>
                    <a:pt x="240" y="0"/>
                  </a:moveTo>
                  <a:lnTo>
                    <a:pt x="269" y="2"/>
                  </a:lnTo>
                  <a:lnTo>
                    <a:pt x="560" y="64"/>
                  </a:lnTo>
                  <a:lnTo>
                    <a:pt x="586" y="73"/>
                  </a:lnTo>
                  <a:lnTo>
                    <a:pt x="609" y="90"/>
                  </a:lnTo>
                  <a:lnTo>
                    <a:pt x="626" y="111"/>
                  </a:lnTo>
                  <a:lnTo>
                    <a:pt x="639" y="136"/>
                  </a:lnTo>
                  <a:lnTo>
                    <a:pt x="643" y="162"/>
                  </a:lnTo>
                  <a:lnTo>
                    <a:pt x="641" y="191"/>
                  </a:lnTo>
                  <a:lnTo>
                    <a:pt x="499" y="839"/>
                  </a:lnTo>
                  <a:lnTo>
                    <a:pt x="490" y="867"/>
                  </a:lnTo>
                  <a:lnTo>
                    <a:pt x="475" y="888"/>
                  </a:lnTo>
                  <a:lnTo>
                    <a:pt x="454" y="907"/>
                  </a:lnTo>
                  <a:lnTo>
                    <a:pt x="429" y="918"/>
                  </a:lnTo>
                  <a:lnTo>
                    <a:pt x="403" y="924"/>
                  </a:lnTo>
                  <a:lnTo>
                    <a:pt x="375" y="920"/>
                  </a:lnTo>
                  <a:lnTo>
                    <a:pt x="83" y="857"/>
                  </a:lnTo>
                  <a:lnTo>
                    <a:pt x="57" y="848"/>
                  </a:lnTo>
                  <a:lnTo>
                    <a:pt x="34" y="831"/>
                  </a:lnTo>
                  <a:lnTo>
                    <a:pt x="15" y="810"/>
                  </a:lnTo>
                  <a:lnTo>
                    <a:pt x="4" y="786"/>
                  </a:lnTo>
                  <a:lnTo>
                    <a:pt x="0" y="759"/>
                  </a:lnTo>
                  <a:lnTo>
                    <a:pt x="2" y="731"/>
                  </a:lnTo>
                  <a:lnTo>
                    <a:pt x="142" y="83"/>
                  </a:lnTo>
                  <a:lnTo>
                    <a:pt x="153" y="56"/>
                  </a:lnTo>
                  <a:lnTo>
                    <a:pt x="168" y="34"/>
                  </a:lnTo>
                  <a:lnTo>
                    <a:pt x="189" y="15"/>
                  </a:lnTo>
                  <a:lnTo>
                    <a:pt x="214" y="4"/>
                  </a:lnTo>
                  <a:lnTo>
                    <a:pt x="240" y="0"/>
                  </a:lnTo>
                  <a:close/>
                </a:path>
              </a:pathLst>
            </a:custGeom>
            <a:solidFill>
              <a:srgbClr val="D8323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0" name="Freeform 9"/>
            <p:cNvSpPr>
              <a:spLocks/>
            </p:cNvSpPr>
            <p:nvPr/>
          </p:nvSpPr>
          <p:spPr bwMode="auto">
            <a:xfrm>
              <a:off x="6096955" y="4297109"/>
              <a:ext cx="796771" cy="655217"/>
            </a:xfrm>
            <a:custGeom>
              <a:avLst/>
              <a:gdLst>
                <a:gd name="T0" fmla="*/ 709 w 940"/>
                <a:gd name="T1" fmla="*/ 0 h 773"/>
                <a:gd name="T2" fmla="*/ 736 w 940"/>
                <a:gd name="T3" fmla="*/ 6 h 773"/>
                <a:gd name="T4" fmla="*/ 760 w 940"/>
                <a:gd name="T5" fmla="*/ 17 h 773"/>
                <a:gd name="T6" fmla="*/ 781 w 940"/>
                <a:gd name="T7" fmla="*/ 36 h 773"/>
                <a:gd name="T8" fmla="*/ 798 w 940"/>
                <a:gd name="T9" fmla="*/ 58 h 773"/>
                <a:gd name="T10" fmla="*/ 930 w 940"/>
                <a:gd name="T11" fmla="*/ 325 h 773"/>
                <a:gd name="T12" fmla="*/ 938 w 940"/>
                <a:gd name="T13" fmla="*/ 351 h 773"/>
                <a:gd name="T14" fmla="*/ 940 w 940"/>
                <a:gd name="T15" fmla="*/ 380 h 773"/>
                <a:gd name="T16" fmla="*/ 934 w 940"/>
                <a:gd name="T17" fmla="*/ 406 h 773"/>
                <a:gd name="T18" fmla="*/ 923 w 940"/>
                <a:gd name="T19" fmla="*/ 431 h 773"/>
                <a:gd name="T20" fmla="*/ 906 w 940"/>
                <a:gd name="T21" fmla="*/ 451 h 773"/>
                <a:gd name="T22" fmla="*/ 881 w 940"/>
                <a:gd name="T23" fmla="*/ 468 h 773"/>
                <a:gd name="T24" fmla="*/ 286 w 940"/>
                <a:gd name="T25" fmla="*/ 763 h 773"/>
                <a:gd name="T26" fmla="*/ 259 w 940"/>
                <a:gd name="T27" fmla="*/ 771 h 773"/>
                <a:gd name="T28" fmla="*/ 233 w 940"/>
                <a:gd name="T29" fmla="*/ 773 h 773"/>
                <a:gd name="T30" fmla="*/ 204 w 940"/>
                <a:gd name="T31" fmla="*/ 769 h 773"/>
                <a:gd name="T32" fmla="*/ 182 w 940"/>
                <a:gd name="T33" fmla="*/ 756 h 773"/>
                <a:gd name="T34" fmla="*/ 159 w 940"/>
                <a:gd name="T35" fmla="*/ 739 h 773"/>
                <a:gd name="T36" fmla="*/ 144 w 940"/>
                <a:gd name="T37" fmla="*/ 714 h 773"/>
                <a:gd name="T38" fmla="*/ 11 w 940"/>
                <a:gd name="T39" fmla="*/ 448 h 773"/>
                <a:gd name="T40" fmla="*/ 2 w 940"/>
                <a:gd name="T41" fmla="*/ 421 h 773"/>
                <a:gd name="T42" fmla="*/ 0 w 940"/>
                <a:gd name="T43" fmla="*/ 393 h 773"/>
                <a:gd name="T44" fmla="*/ 6 w 940"/>
                <a:gd name="T45" fmla="*/ 366 h 773"/>
                <a:gd name="T46" fmla="*/ 19 w 940"/>
                <a:gd name="T47" fmla="*/ 342 h 773"/>
                <a:gd name="T48" fmla="*/ 36 w 940"/>
                <a:gd name="T49" fmla="*/ 321 h 773"/>
                <a:gd name="T50" fmla="*/ 59 w 940"/>
                <a:gd name="T51" fmla="*/ 306 h 773"/>
                <a:gd name="T52" fmla="*/ 654 w 940"/>
                <a:gd name="T53" fmla="*/ 11 h 773"/>
                <a:gd name="T54" fmla="*/ 681 w 940"/>
                <a:gd name="T55" fmla="*/ 2 h 773"/>
                <a:gd name="T56" fmla="*/ 709 w 940"/>
                <a:gd name="T57"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0" h="773">
                  <a:moveTo>
                    <a:pt x="709" y="0"/>
                  </a:moveTo>
                  <a:lnTo>
                    <a:pt x="736" y="6"/>
                  </a:lnTo>
                  <a:lnTo>
                    <a:pt x="760" y="17"/>
                  </a:lnTo>
                  <a:lnTo>
                    <a:pt x="781" y="36"/>
                  </a:lnTo>
                  <a:lnTo>
                    <a:pt x="798" y="58"/>
                  </a:lnTo>
                  <a:lnTo>
                    <a:pt x="930" y="325"/>
                  </a:lnTo>
                  <a:lnTo>
                    <a:pt x="938" y="351"/>
                  </a:lnTo>
                  <a:lnTo>
                    <a:pt x="940" y="380"/>
                  </a:lnTo>
                  <a:lnTo>
                    <a:pt x="934" y="406"/>
                  </a:lnTo>
                  <a:lnTo>
                    <a:pt x="923" y="431"/>
                  </a:lnTo>
                  <a:lnTo>
                    <a:pt x="906" y="451"/>
                  </a:lnTo>
                  <a:lnTo>
                    <a:pt x="881" y="468"/>
                  </a:lnTo>
                  <a:lnTo>
                    <a:pt x="286" y="763"/>
                  </a:lnTo>
                  <a:lnTo>
                    <a:pt x="259" y="771"/>
                  </a:lnTo>
                  <a:lnTo>
                    <a:pt x="233" y="773"/>
                  </a:lnTo>
                  <a:lnTo>
                    <a:pt x="204" y="769"/>
                  </a:lnTo>
                  <a:lnTo>
                    <a:pt x="182" y="756"/>
                  </a:lnTo>
                  <a:lnTo>
                    <a:pt x="159" y="739"/>
                  </a:lnTo>
                  <a:lnTo>
                    <a:pt x="144" y="714"/>
                  </a:lnTo>
                  <a:lnTo>
                    <a:pt x="11" y="448"/>
                  </a:lnTo>
                  <a:lnTo>
                    <a:pt x="2" y="421"/>
                  </a:lnTo>
                  <a:lnTo>
                    <a:pt x="0" y="393"/>
                  </a:lnTo>
                  <a:lnTo>
                    <a:pt x="6" y="366"/>
                  </a:lnTo>
                  <a:lnTo>
                    <a:pt x="19" y="342"/>
                  </a:lnTo>
                  <a:lnTo>
                    <a:pt x="36" y="321"/>
                  </a:lnTo>
                  <a:lnTo>
                    <a:pt x="59" y="306"/>
                  </a:lnTo>
                  <a:lnTo>
                    <a:pt x="654" y="11"/>
                  </a:lnTo>
                  <a:lnTo>
                    <a:pt x="681" y="2"/>
                  </a:lnTo>
                  <a:lnTo>
                    <a:pt x="709" y="0"/>
                  </a:lnTo>
                  <a:close/>
                </a:path>
              </a:pathLst>
            </a:custGeom>
            <a:solidFill>
              <a:srgbClr val="037A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1" name="Freeform 10"/>
            <p:cNvSpPr>
              <a:spLocks/>
            </p:cNvSpPr>
            <p:nvPr/>
          </p:nvSpPr>
          <p:spPr bwMode="auto">
            <a:xfrm>
              <a:off x="5298488" y="4313215"/>
              <a:ext cx="796771" cy="651827"/>
            </a:xfrm>
            <a:custGeom>
              <a:avLst/>
              <a:gdLst>
                <a:gd name="T0" fmla="*/ 227 w 940"/>
                <a:gd name="T1" fmla="*/ 0 h 769"/>
                <a:gd name="T2" fmla="*/ 256 w 940"/>
                <a:gd name="T3" fmla="*/ 2 h 769"/>
                <a:gd name="T4" fmla="*/ 282 w 940"/>
                <a:gd name="T5" fmla="*/ 9 h 769"/>
                <a:gd name="T6" fmla="*/ 880 w 940"/>
                <a:gd name="T7" fmla="*/ 300 h 769"/>
                <a:gd name="T8" fmla="*/ 904 w 940"/>
                <a:gd name="T9" fmla="*/ 315 h 769"/>
                <a:gd name="T10" fmla="*/ 921 w 940"/>
                <a:gd name="T11" fmla="*/ 336 h 769"/>
                <a:gd name="T12" fmla="*/ 934 w 940"/>
                <a:gd name="T13" fmla="*/ 361 h 769"/>
                <a:gd name="T14" fmla="*/ 940 w 940"/>
                <a:gd name="T15" fmla="*/ 387 h 769"/>
                <a:gd name="T16" fmla="*/ 938 w 940"/>
                <a:gd name="T17" fmla="*/ 415 h 769"/>
                <a:gd name="T18" fmla="*/ 929 w 940"/>
                <a:gd name="T19" fmla="*/ 442 h 769"/>
                <a:gd name="T20" fmla="*/ 798 w 940"/>
                <a:gd name="T21" fmla="*/ 708 h 769"/>
                <a:gd name="T22" fmla="*/ 783 w 940"/>
                <a:gd name="T23" fmla="*/ 733 h 769"/>
                <a:gd name="T24" fmla="*/ 762 w 940"/>
                <a:gd name="T25" fmla="*/ 752 h 769"/>
                <a:gd name="T26" fmla="*/ 738 w 940"/>
                <a:gd name="T27" fmla="*/ 763 h 769"/>
                <a:gd name="T28" fmla="*/ 711 w 940"/>
                <a:gd name="T29" fmla="*/ 769 h 769"/>
                <a:gd name="T30" fmla="*/ 685 w 940"/>
                <a:gd name="T31" fmla="*/ 767 h 769"/>
                <a:gd name="T32" fmla="*/ 657 w 940"/>
                <a:gd name="T33" fmla="*/ 757 h 769"/>
                <a:gd name="T34" fmla="*/ 59 w 940"/>
                <a:gd name="T35" fmla="*/ 468 h 769"/>
                <a:gd name="T36" fmla="*/ 36 w 940"/>
                <a:gd name="T37" fmla="*/ 453 h 769"/>
                <a:gd name="T38" fmla="*/ 17 w 940"/>
                <a:gd name="T39" fmla="*/ 432 h 769"/>
                <a:gd name="T40" fmla="*/ 6 w 940"/>
                <a:gd name="T41" fmla="*/ 408 h 769"/>
                <a:gd name="T42" fmla="*/ 0 w 940"/>
                <a:gd name="T43" fmla="*/ 381 h 769"/>
                <a:gd name="T44" fmla="*/ 2 w 940"/>
                <a:gd name="T45" fmla="*/ 353 h 769"/>
                <a:gd name="T46" fmla="*/ 10 w 940"/>
                <a:gd name="T47" fmla="*/ 327 h 769"/>
                <a:gd name="T48" fmla="*/ 140 w 940"/>
                <a:gd name="T49" fmla="*/ 58 h 769"/>
                <a:gd name="T50" fmla="*/ 155 w 940"/>
                <a:gd name="T51" fmla="*/ 36 h 769"/>
                <a:gd name="T52" fmla="*/ 176 w 940"/>
                <a:gd name="T53" fmla="*/ 17 h 769"/>
                <a:gd name="T54" fmla="*/ 201 w 940"/>
                <a:gd name="T55" fmla="*/ 5 h 769"/>
                <a:gd name="T56" fmla="*/ 227 w 940"/>
                <a:gd name="T57" fmla="*/ 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0" h="769">
                  <a:moveTo>
                    <a:pt x="227" y="0"/>
                  </a:moveTo>
                  <a:lnTo>
                    <a:pt x="256" y="2"/>
                  </a:lnTo>
                  <a:lnTo>
                    <a:pt x="282" y="9"/>
                  </a:lnTo>
                  <a:lnTo>
                    <a:pt x="880" y="300"/>
                  </a:lnTo>
                  <a:lnTo>
                    <a:pt x="904" y="315"/>
                  </a:lnTo>
                  <a:lnTo>
                    <a:pt x="921" y="336"/>
                  </a:lnTo>
                  <a:lnTo>
                    <a:pt x="934" y="361"/>
                  </a:lnTo>
                  <a:lnTo>
                    <a:pt x="940" y="387"/>
                  </a:lnTo>
                  <a:lnTo>
                    <a:pt x="938" y="415"/>
                  </a:lnTo>
                  <a:lnTo>
                    <a:pt x="929" y="442"/>
                  </a:lnTo>
                  <a:lnTo>
                    <a:pt x="798" y="708"/>
                  </a:lnTo>
                  <a:lnTo>
                    <a:pt x="783" y="733"/>
                  </a:lnTo>
                  <a:lnTo>
                    <a:pt x="762" y="752"/>
                  </a:lnTo>
                  <a:lnTo>
                    <a:pt x="738" y="763"/>
                  </a:lnTo>
                  <a:lnTo>
                    <a:pt x="711" y="769"/>
                  </a:lnTo>
                  <a:lnTo>
                    <a:pt x="685" y="767"/>
                  </a:lnTo>
                  <a:lnTo>
                    <a:pt x="657" y="757"/>
                  </a:lnTo>
                  <a:lnTo>
                    <a:pt x="59" y="468"/>
                  </a:lnTo>
                  <a:lnTo>
                    <a:pt x="36" y="453"/>
                  </a:lnTo>
                  <a:lnTo>
                    <a:pt x="17" y="432"/>
                  </a:lnTo>
                  <a:lnTo>
                    <a:pt x="6" y="408"/>
                  </a:lnTo>
                  <a:lnTo>
                    <a:pt x="0" y="381"/>
                  </a:lnTo>
                  <a:lnTo>
                    <a:pt x="2" y="353"/>
                  </a:lnTo>
                  <a:lnTo>
                    <a:pt x="10" y="327"/>
                  </a:lnTo>
                  <a:lnTo>
                    <a:pt x="140" y="58"/>
                  </a:lnTo>
                  <a:lnTo>
                    <a:pt x="155" y="36"/>
                  </a:lnTo>
                  <a:lnTo>
                    <a:pt x="176" y="17"/>
                  </a:lnTo>
                  <a:lnTo>
                    <a:pt x="201" y="5"/>
                  </a:lnTo>
                  <a:lnTo>
                    <a:pt x="227" y="0"/>
                  </a:lnTo>
                  <a:close/>
                </a:path>
              </a:pathLst>
            </a:custGeom>
            <a:solidFill>
              <a:srgbClr val="F8991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2" name="Freeform 11"/>
            <p:cNvSpPr>
              <a:spLocks/>
            </p:cNvSpPr>
            <p:nvPr/>
          </p:nvSpPr>
          <p:spPr bwMode="auto">
            <a:xfrm>
              <a:off x="4907732" y="3635959"/>
              <a:ext cx="543330" cy="782361"/>
            </a:xfrm>
            <a:custGeom>
              <a:avLst/>
              <a:gdLst>
                <a:gd name="T0" fmla="*/ 403 w 641"/>
                <a:gd name="T1" fmla="*/ 0 h 923"/>
                <a:gd name="T2" fmla="*/ 431 w 641"/>
                <a:gd name="T3" fmla="*/ 5 h 923"/>
                <a:gd name="T4" fmla="*/ 456 w 641"/>
                <a:gd name="T5" fmla="*/ 17 h 923"/>
                <a:gd name="T6" fmla="*/ 477 w 641"/>
                <a:gd name="T7" fmla="*/ 34 h 923"/>
                <a:gd name="T8" fmla="*/ 492 w 641"/>
                <a:gd name="T9" fmla="*/ 56 h 923"/>
                <a:gd name="T10" fmla="*/ 501 w 641"/>
                <a:gd name="T11" fmla="*/ 83 h 923"/>
                <a:gd name="T12" fmla="*/ 639 w 641"/>
                <a:gd name="T13" fmla="*/ 733 h 923"/>
                <a:gd name="T14" fmla="*/ 641 w 641"/>
                <a:gd name="T15" fmla="*/ 761 h 923"/>
                <a:gd name="T16" fmla="*/ 635 w 641"/>
                <a:gd name="T17" fmla="*/ 787 h 923"/>
                <a:gd name="T18" fmla="*/ 624 w 641"/>
                <a:gd name="T19" fmla="*/ 812 h 923"/>
                <a:gd name="T20" fmla="*/ 607 w 641"/>
                <a:gd name="T21" fmla="*/ 833 h 923"/>
                <a:gd name="T22" fmla="*/ 584 w 641"/>
                <a:gd name="T23" fmla="*/ 850 h 923"/>
                <a:gd name="T24" fmla="*/ 558 w 641"/>
                <a:gd name="T25" fmla="*/ 859 h 923"/>
                <a:gd name="T26" fmla="*/ 267 w 641"/>
                <a:gd name="T27" fmla="*/ 922 h 923"/>
                <a:gd name="T28" fmla="*/ 238 w 641"/>
                <a:gd name="T29" fmla="*/ 923 h 923"/>
                <a:gd name="T30" fmla="*/ 210 w 641"/>
                <a:gd name="T31" fmla="*/ 918 h 923"/>
                <a:gd name="T32" fmla="*/ 185 w 641"/>
                <a:gd name="T33" fmla="*/ 906 h 923"/>
                <a:gd name="T34" fmla="*/ 165 w 641"/>
                <a:gd name="T35" fmla="*/ 888 h 923"/>
                <a:gd name="T36" fmla="*/ 149 w 641"/>
                <a:gd name="T37" fmla="*/ 865 h 923"/>
                <a:gd name="T38" fmla="*/ 140 w 641"/>
                <a:gd name="T39" fmla="*/ 838 h 923"/>
                <a:gd name="T40" fmla="*/ 2 w 641"/>
                <a:gd name="T41" fmla="*/ 189 h 923"/>
                <a:gd name="T42" fmla="*/ 0 w 641"/>
                <a:gd name="T43" fmla="*/ 160 h 923"/>
                <a:gd name="T44" fmla="*/ 6 w 641"/>
                <a:gd name="T45" fmla="*/ 134 h 923"/>
                <a:gd name="T46" fmla="*/ 17 w 641"/>
                <a:gd name="T47" fmla="*/ 109 h 923"/>
                <a:gd name="T48" fmla="*/ 34 w 641"/>
                <a:gd name="T49" fmla="*/ 88 h 923"/>
                <a:gd name="T50" fmla="*/ 57 w 641"/>
                <a:gd name="T51" fmla="*/ 73 h 923"/>
                <a:gd name="T52" fmla="*/ 85 w 641"/>
                <a:gd name="T53" fmla="*/ 64 h 923"/>
                <a:gd name="T54" fmla="*/ 374 w 641"/>
                <a:gd name="T55" fmla="*/ 2 h 923"/>
                <a:gd name="T56" fmla="*/ 403 w 641"/>
                <a:gd name="T57" fmla="*/ 0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1" h="923">
                  <a:moveTo>
                    <a:pt x="403" y="0"/>
                  </a:moveTo>
                  <a:lnTo>
                    <a:pt x="431" y="5"/>
                  </a:lnTo>
                  <a:lnTo>
                    <a:pt x="456" y="17"/>
                  </a:lnTo>
                  <a:lnTo>
                    <a:pt x="477" y="34"/>
                  </a:lnTo>
                  <a:lnTo>
                    <a:pt x="492" y="56"/>
                  </a:lnTo>
                  <a:lnTo>
                    <a:pt x="501" y="83"/>
                  </a:lnTo>
                  <a:lnTo>
                    <a:pt x="639" y="733"/>
                  </a:lnTo>
                  <a:lnTo>
                    <a:pt x="641" y="761"/>
                  </a:lnTo>
                  <a:lnTo>
                    <a:pt x="635" y="787"/>
                  </a:lnTo>
                  <a:lnTo>
                    <a:pt x="624" y="812"/>
                  </a:lnTo>
                  <a:lnTo>
                    <a:pt x="607" y="833"/>
                  </a:lnTo>
                  <a:lnTo>
                    <a:pt x="584" y="850"/>
                  </a:lnTo>
                  <a:lnTo>
                    <a:pt x="558" y="859"/>
                  </a:lnTo>
                  <a:lnTo>
                    <a:pt x="267" y="922"/>
                  </a:lnTo>
                  <a:lnTo>
                    <a:pt x="238" y="923"/>
                  </a:lnTo>
                  <a:lnTo>
                    <a:pt x="210" y="918"/>
                  </a:lnTo>
                  <a:lnTo>
                    <a:pt x="185" y="906"/>
                  </a:lnTo>
                  <a:lnTo>
                    <a:pt x="165" y="888"/>
                  </a:lnTo>
                  <a:lnTo>
                    <a:pt x="149" y="865"/>
                  </a:lnTo>
                  <a:lnTo>
                    <a:pt x="140" y="838"/>
                  </a:lnTo>
                  <a:lnTo>
                    <a:pt x="2" y="189"/>
                  </a:lnTo>
                  <a:lnTo>
                    <a:pt x="0" y="160"/>
                  </a:lnTo>
                  <a:lnTo>
                    <a:pt x="6" y="134"/>
                  </a:lnTo>
                  <a:lnTo>
                    <a:pt x="17" y="109"/>
                  </a:lnTo>
                  <a:lnTo>
                    <a:pt x="34" y="88"/>
                  </a:lnTo>
                  <a:lnTo>
                    <a:pt x="57" y="73"/>
                  </a:lnTo>
                  <a:lnTo>
                    <a:pt x="85" y="64"/>
                  </a:lnTo>
                  <a:lnTo>
                    <a:pt x="374" y="2"/>
                  </a:lnTo>
                  <a:lnTo>
                    <a:pt x="403" y="0"/>
                  </a:lnTo>
                  <a:close/>
                </a:path>
              </a:pathLst>
            </a:custGeom>
            <a:solidFill>
              <a:srgbClr val="65A44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3" name="Freeform 12"/>
            <p:cNvSpPr>
              <a:spLocks/>
            </p:cNvSpPr>
            <p:nvPr/>
          </p:nvSpPr>
          <p:spPr bwMode="auto">
            <a:xfrm>
              <a:off x="4983171" y="2844273"/>
              <a:ext cx="734046" cy="773885"/>
            </a:xfrm>
            <a:custGeom>
              <a:avLst/>
              <a:gdLst>
                <a:gd name="T0" fmla="*/ 520 w 866"/>
                <a:gd name="T1" fmla="*/ 0 h 913"/>
                <a:gd name="T2" fmla="*/ 548 w 866"/>
                <a:gd name="T3" fmla="*/ 0 h 913"/>
                <a:gd name="T4" fmla="*/ 575 w 866"/>
                <a:gd name="T5" fmla="*/ 10 h 913"/>
                <a:gd name="T6" fmla="*/ 599 w 866"/>
                <a:gd name="T7" fmla="*/ 25 h 913"/>
                <a:gd name="T8" fmla="*/ 828 w 866"/>
                <a:gd name="T9" fmla="*/ 214 h 913"/>
                <a:gd name="T10" fmla="*/ 847 w 866"/>
                <a:gd name="T11" fmla="*/ 235 h 913"/>
                <a:gd name="T12" fmla="*/ 860 w 866"/>
                <a:gd name="T13" fmla="*/ 259 h 913"/>
                <a:gd name="T14" fmla="*/ 866 w 866"/>
                <a:gd name="T15" fmla="*/ 286 h 913"/>
                <a:gd name="T16" fmla="*/ 864 w 866"/>
                <a:gd name="T17" fmla="*/ 314 h 913"/>
                <a:gd name="T18" fmla="*/ 856 w 866"/>
                <a:gd name="T19" fmla="*/ 340 h 913"/>
                <a:gd name="T20" fmla="*/ 841 w 866"/>
                <a:gd name="T21" fmla="*/ 363 h 913"/>
                <a:gd name="T22" fmla="*/ 416 w 866"/>
                <a:gd name="T23" fmla="*/ 875 h 913"/>
                <a:gd name="T24" fmla="*/ 395 w 866"/>
                <a:gd name="T25" fmla="*/ 894 h 913"/>
                <a:gd name="T26" fmla="*/ 371 w 866"/>
                <a:gd name="T27" fmla="*/ 907 h 913"/>
                <a:gd name="T28" fmla="*/ 344 w 866"/>
                <a:gd name="T29" fmla="*/ 913 h 913"/>
                <a:gd name="T30" fmla="*/ 318 w 866"/>
                <a:gd name="T31" fmla="*/ 911 h 913"/>
                <a:gd name="T32" fmla="*/ 291 w 866"/>
                <a:gd name="T33" fmla="*/ 903 h 913"/>
                <a:gd name="T34" fmla="*/ 267 w 866"/>
                <a:gd name="T35" fmla="*/ 888 h 913"/>
                <a:gd name="T36" fmla="*/ 38 w 866"/>
                <a:gd name="T37" fmla="*/ 697 h 913"/>
                <a:gd name="T38" fmla="*/ 19 w 866"/>
                <a:gd name="T39" fmla="*/ 677 h 913"/>
                <a:gd name="T40" fmla="*/ 6 w 866"/>
                <a:gd name="T41" fmla="*/ 652 h 913"/>
                <a:gd name="T42" fmla="*/ 0 w 866"/>
                <a:gd name="T43" fmla="*/ 626 h 913"/>
                <a:gd name="T44" fmla="*/ 2 w 866"/>
                <a:gd name="T45" fmla="*/ 599 h 913"/>
                <a:gd name="T46" fmla="*/ 9 w 866"/>
                <a:gd name="T47" fmla="*/ 573 h 913"/>
                <a:gd name="T48" fmla="*/ 24 w 866"/>
                <a:gd name="T49" fmla="*/ 548 h 913"/>
                <a:gd name="T50" fmla="*/ 448 w 866"/>
                <a:gd name="T51" fmla="*/ 38 h 913"/>
                <a:gd name="T52" fmla="*/ 469 w 866"/>
                <a:gd name="T53" fmla="*/ 19 h 913"/>
                <a:gd name="T54" fmla="*/ 493 w 866"/>
                <a:gd name="T55" fmla="*/ 6 h 913"/>
                <a:gd name="T56" fmla="*/ 520 w 866"/>
                <a:gd name="T57" fmla="*/ 0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6" h="913">
                  <a:moveTo>
                    <a:pt x="520" y="0"/>
                  </a:moveTo>
                  <a:lnTo>
                    <a:pt x="548" y="0"/>
                  </a:lnTo>
                  <a:lnTo>
                    <a:pt x="575" y="10"/>
                  </a:lnTo>
                  <a:lnTo>
                    <a:pt x="599" y="25"/>
                  </a:lnTo>
                  <a:lnTo>
                    <a:pt x="828" y="214"/>
                  </a:lnTo>
                  <a:lnTo>
                    <a:pt x="847" y="235"/>
                  </a:lnTo>
                  <a:lnTo>
                    <a:pt x="860" y="259"/>
                  </a:lnTo>
                  <a:lnTo>
                    <a:pt x="866" y="286"/>
                  </a:lnTo>
                  <a:lnTo>
                    <a:pt x="864" y="314"/>
                  </a:lnTo>
                  <a:lnTo>
                    <a:pt x="856" y="340"/>
                  </a:lnTo>
                  <a:lnTo>
                    <a:pt x="841" y="363"/>
                  </a:lnTo>
                  <a:lnTo>
                    <a:pt x="416" y="875"/>
                  </a:lnTo>
                  <a:lnTo>
                    <a:pt x="395" y="894"/>
                  </a:lnTo>
                  <a:lnTo>
                    <a:pt x="371" y="907"/>
                  </a:lnTo>
                  <a:lnTo>
                    <a:pt x="344" y="913"/>
                  </a:lnTo>
                  <a:lnTo>
                    <a:pt x="318" y="911"/>
                  </a:lnTo>
                  <a:lnTo>
                    <a:pt x="291" y="903"/>
                  </a:lnTo>
                  <a:lnTo>
                    <a:pt x="267" y="888"/>
                  </a:lnTo>
                  <a:lnTo>
                    <a:pt x="38" y="697"/>
                  </a:lnTo>
                  <a:lnTo>
                    <a:pt x="19" y="677"/>
                  </a:lnTo>
                  <a:lnTo>
                    <a:pt x="6" y="652"/>
                  </a:lnTo>
                  <a:lnTo>
                    <a:pt x="0" y="626"/>
                  </a:lnTo>
                  <a:lnTo>
                    <a:pt x="2" y="599"/>
                  </a:lnTo>
                  <a:lnTo>
                    <a:pt x="9" y="573"/>
                  </a:lnTo>
                  <a:lnTo>
                    <a:pt x="24" y="548"/>
                  </a:lnTo>
                  <a:lnTo>
                    <a:pt x="448" y="38"/>
                  </a:lnTo>
                  <a:lnTo>
                    <a:pt x="469" y="19"/>
                  </a:lnTo>
                  <a:lnTo>
                    <a:pt x="493" y="6"/>
                  </a:lnTo>
                  <a:lnTo>
                    <a:pt x="520" y="0"/>
                  </a:lnTo>
                  <a:close/>
                </a:path>
              </a:pathLst>
            </a:custGeom>
            <a:solidFill>
              <a:srgbClr val="A35B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4" name="Freeform 13"/>
            <p:cNvSpPr>
              <a:spLocks/>
            </p:cNvSpPr>
            <p:nvPr/>
          </p:nvSpPr>
          <p:spPr bwMode="auto">
            <a:xfrm>
              <a:off x="5710436" y="2629823"/>
              <a:ext cx="744218" cy="432291"/>
            </a:xfrm>
            <a:custGeom>
              <a:avLst/>
              <a:gdLst>
                <a:gd name="T0" fmla="*/ 106 w 878"/>
                <a:gd name="T1" fmla="*/ 0 h 510"/>
                <a:gd name="T2" fmla="*/ 772 w 878"/>
                <a:gd name="T3" fmla="*/ 0 h 510"/>
                <a:gd name="T4" fmla="*/ 804 w 878"/>
                <a:gd name="T5" fmla="*/ 6 h 510"/>
                <a:gd name="T6" fmla="*/ 834 w 878"/>
                <a:gd name="T7" fmla="*/ 21 h 510"/>
                <a:gd name="T8" fmla="*/ 857 w 878"/>
                <a:gd name="T9" fmla="*/ 44 h 510"/>
                <a:gd name="T10" fmla="*/ 872 w 878"/>
                <a:gd name="T11" fmla="*/ 74 h 510"/>
                <a:gd name="T12" fmla="*/ 878 w 878"/>
                <a:gd name="T13" fmla="*/ 106 h 510"/>
                <a:gd name="T14" fmla="*/ 878 w 878"/>
                <a:gd name="T15" fmla="*/ 404 h 510"/>
                <a:gd name="T16" fmla="*/ 872 w 878"/>
                <a:gd name="T17" fmla="*/ 437 h 510"/>
                <a:gd name="T18" fmla="*/ 857 w 878"/>
                <a:gd name="T19" fmla="*/ 467 h 510"/>
                <a:gd name="T20" fmla="*/ 834 w 878"/>
                <a:gd name="T21" fmla="*/ 489 h 510"/>
                <a:gd name="T22" fmla="*/ 804 w 878"/>
                <a:gd name="T23" fmla="*/ 505 h 510"/>
                <a:gd name="T24" fmla="*/ 772 w 878"/>
                <a:gd name="T25" fmla="*/ 510 h 510"/>
                <a:gd name="T26" fmla="*/ 106 w 878"/>
                <a:gd name="T27" fmla="*/ 510 h 510"/>
                <a:gd name="T28" fmla="*/ 74 w 878"/>
                <a:gd name="T29" fmla="*/ 505 h 510"/>
                <a:gd name="T30" fmla="*/ 44 w 878"/>
                <a:gd name="T31" fmla="*/ 489 h 510"/>
                <a:gd name="T32" fmla="*/ 21 w 878"/>
                <a:gd name="T33" fmla="*/ 467 h 510"/>
                <a:gd name="T34" fmla="*/ 6 w 878"/>
                <a:gd name="T35" fmla="*/ 437 h 510"/>
                <a:gd name="T36" fmla="*/ 0 w 878"/>
                <a:gd name="T37" fmla="*/ 404 h 510"/>
                <a:gd name="T38" fmla="*/ 0 w 878"/>
                <a:gd name="T39" fmla="*/ 106 h 510"/>
                <a:gd name="T40" fmla="*/ 6 w 878"/>
                <a:gd name="T41" fmla="*/ 74 h 510"/>
                <a:gd name="T42" fmla="*/ 21 w 878"/>
                <a:gd name="T43" fmla="*/ 44 h 510"/>
                <a:gd name="T44" fmla="*/ 44 w 878"/>
                <a:gd name="T45" fmla="*/ 21 h 510"/>
                <a:gd name="T46" fmla="*/ 74 w 878"/>
                <a:gd name="T47" fmla="*/ 6 h 510"/>
                <a:gd name="T48" fmla="*/ 106 w 878"/>
                <a:gd name="T49"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8" h="510">
                  <a:moveTo>
                    <a:pt x="106" y="0"/>
                  </a:moveTo>
                  <a:lnTo>
                    <a:pt x="772" y="0"/>
                  </a:lnTo>
                  <a:lnTo>
                    <a:pt x="804" y="6"/>
                  </a:lnTo>
                  <a:lnTo>
                    <a:pt x="834" y="21"/>
                  </a:lnTo>
                  <a:lnTo>
                    <a:pt x="857" y="44"/>
                  </a:lnTo>
                  <a:lnTo>
                    <a:pt x="872" y="74"/>
                  </a:lnTo>
                  <a:lnTo>
                    <a:pt x="878" y="106"/>
                  </a:lnTo>
                  <a:lnTo>
                    <a:pt x="878" y="404"/>
                  </a:lnTo>
                  <a:lnTo>
                    <a:pt x="872" y="437"/>
                  </a:lnTo>
                  <a:lnTo>
                    <a:pt x="857" y="467"/>
                  </a:lnTo>
                  <a:lnTo>
                    <a:pt x="834" y="489"/>
                  </a:lnTo>
                  <a:lnTo>
                    <a:pt x="804" y="505"/>
                  </a:lnTo>
                  <a:lnTo>
                    <a:pt x="772" y="510"/>
                  </a:lnTo>
                  <a:lnTo>
                    <a:pt x="106" y="510"/>
                  </a:lnTo>
                  <a:lnTo>
                    <a:pt x="74" y="505"/>
                  </a:lnTo>
                  <a:lnTo>
                    <a:pt x="44" y="489"/>
                  </a:lnTo>
                  <a:lnTo>
                    <a:pt x="21" y="467"/>
                  </a:lnTo>
                  <a:lnTo>
                    <a:pt x="6" y="437"/>
                  </a:lnTo>
                  <a:lnTo>
                    <a:pt x="0" y="404"/>
                  </a:lnTo>
                  <a:lnTo>
                    <a:pt x="0" y="106"/>
                  </a:lnTo>
                  <a:lnTo>
                    <a:pt x="6" y="74"/>
                  </a:lnTo>
                  <a:lnTo>
                    <a:pt x="21" y="44"/>
                  </a:lnTo>
                  <a:lnTo>
                    <a:pt x="44" y="21"/>
                  </a:lnTo>
                  <a:lnTo>
                    <a:pt x="74" y="6"/>
                  </a:lnTo>
                  <a:lnTo>
                    <a:pt x="106" y="0"/>
                  </a:lnTo>
                  <a:close/>
                </a:path>
              </a:pathLst>
            </a:custGeom>
            <a:solidFill>
              <a:srgbClr val="F8991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5" name="Freeform 14"/>
            <p:cNvSpPr>
              <a:spLocks/>
            </p:cNvSpPr>
            <p:nvPr/>
          </p:nvSpPr>
          <p:spPr bwMode="auto">
            <a:xfrm>
              <a:off x="6462283" y="2926494"/>
              <a:ext cx="703532" cy="673865"/>
            </a:xfrm>
            <a:custGeom>
              <a:avLst/>
              <a:gdLst>
                <a:gd name="T0" fmla="*/ 155 w 830"/>
                <a:gd name="T1" fmla="*/ 0 h 795"/>
                <a:gd name="T2" fmla="*/ 136 w 830"/>
                <a:gd name="T3" fmla="*/ 20 h 795"/>
                <a:gd name="T4" fmla="*/ 125 w 830"/>
                <a:gd name="T5" fmla="*/ 45 h 795"/>
                <a:gd name="T6" fmla="*/ 119 w 830"/>
                <a:gd name="T7" fmla="*/ 71 h 795"/>
                <a:gd name="T8" fmla="*/ 121 w 830"/>
                <a:gd name="T9" fmla="*/ 98 h 795"/>
                <a:gd name="T10" fmla="*/ 129 w 830"/>
                <a:gd name="T11" fmla="*/ 124 h 795"/>
                <a:gd name="T12" fmla="*/ 144 w 830"/>
                <a:gd name="T13" fmla="*/ 149 h 795"/>
                <a:gd name="T14" fmla="*/ 569 w 830"/>
                <a:gd name="T15" fmla="*/ 657 h 795"/>
                <a:gd name="T16" fmla="*/ 590 w 830"/>
                <a:gd name="T17" fmla="*/ 678 h 795"/>
                <a:gd name="T18" fmla="*/ 615 w 830"/>
                <a:gd name="T19" fmla="*/ 689 h 795"/>
                <a:gd name="T20" fmla="*/ 641 w 830"/>
                <a:gd name="T21" fmla="*/ 695 h 795"/>
                <a:gd name="T22" fmla="*/ 668 w 830"/>
                <a:gd name="T23" fmla="*/ 695 h 795"/>
                <a:gd name="T24" fmla="*/ 694 w 830"/>
                <a:gd name="T25" fmla="*/ 687 h 795"/>
                <a:gd name="T26" fmla="*/ 719 w 830"/>
                <a:gd name="T27" fmla="*/ 672 h 795"/>
                <a:gd name="T28" fmla="*/ 830 w 830"/>
                <a:gd name="T29" fmla="*/ 578 h 795"/>
                <a:gd name="T30" fmla="*/ 828 w 830"/>
                <a:gd name="T31" fmla="*/ 580 h 795"/>
                <a:gd name="T32" fmla="*/ 600 w 830"/>
                <a:gd name="T33" fmla="*/ 770 h 795"/>
                <a:gd name="T34" fmla="*/ 577 w 830"/>
                <a:gd name="T35" fmla="*/ 786 h 795"/>
                <a:gd name="T36" fmla="*/ 550 w 830"/>
                <a:gd name="T37" fmla="*/ 793 h 795"/>
                <a:gd name="T38" fmla="*/ 522 w 830"/>
                <a:gd name="T39" fmla="*/ 795 h 795"/>
                <a:gd name="T40" fmla="*/ 496 w 830"/>
                <a:gd name="T41" fmla="*/ 789 h 795"/>
                <a:gd name="T42" fmla="*/ 471 w 830"/>
                <a:gd name="T43" fmla="*/ 776 h 795"/>
                <a:gd name="T44" fmla="*/ 450 w 830"/>
                <a:gd name="T45" fmla="*/ 757 h 795"/>
                <a:gd name="T46" fmla="*/ 25 w 830"/>
                <a:gd name="T47" fmla="*/ 247 h 795"/>
                <a:gd name="T48" fmla="*/ 10 w 830"/>
                <a:gd name="T49" fmla="*/ 223 h 795"/>
                <a:gd name="T50" fmla="*/ 2 w 830"/>
                <a:gd name="T51" fmla="*/ 196 h 795"/>
                <a:gd name="T52" fmla="*/ 0 w 830"/>
                <a:gd name="T53" fmla="*/ 170 h 795"/>
                <a:gd name="T54" fmla="*/ 6 w 830"/>
                <a:gd name="T55" fmla="*/ 143 h 795"/>
                <a:gd name="T56" fmla="*/ 19 w 830"/>
                <a:gd name="T57" fmla="*/ 119 h 795"/>
                <a:gd name="T58" fmla="*/ 38 w 830"/>
                <a:gd name="T59" fmla="*/ 98 h 795"/>
                <a:gd name="T60" fmla="*/ 155 w 830"/>
                <a:gd name="T61" fmla="*/ 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795">
                  <a:moveTo>
                    <a:pt x="155" y="0"/>
                  </a:moveTo>
                  <a:lnTo>
                    <a:pt x="136" y="20"/>
                  </a:lnTo>
                  <a:lnTo>
                    <a:pt x="125" y="45"/>
                  </a:lnTo>
                  <a:lnTo>
                    <a:pt x="119" y="71"/>
                  </a:lnTo>
                  <a:lnTo>
                    <a:pt x="121" y="98"/>
                  </a:lnTo>
                  <a:lnTo>
                    <a:pt x="129" y="124"/>
                  </a:lnTo>
                  <a:lnTo>
                    <a:pt x="144" y="149"/>
                  </a:lnTo>
                  <a:lnTo>
                    <a:pt x="569" y="657"/>
                  </a:lnTo>
                  <a:lnTo>
                    <a:pt x="590" y="678"/>
                  </a:lnTo>
                  <a:lnTo>
                    <a:pt x="615" y="689"/>
                  </a:lnTo>
                  <a:lnTo>
                    <a:pt x="641" y="695"/>
                  </a:lnTo>
                  <a:lnTo>
                    <a:pt x="668" y="695"/>
                  </a:lnTo>
                  <a:lnTo>
                    <a:pt x="694" y="687"/>
                  </a:lnTo>
                  <a:lnTo>
                    <a:pt x="719" y="672"/>
                  </a:lnTo>
                  <a:lnTo>
                    <a:pt x="830" y="578"/>
                  </a:lnTo>
                  <a:lnTo>
                    <a:pt x="828" y="580"/>
                  </a:lnTo>
                  <a:lnTo>
                    <a:pt x="600" y="770"/>
                  </a:lnTo>
                  <a:lnTo>
                    <a:pt x="577" y="786"/>
                  </a:lnTo>
                  <a:lnTo>
                    <a:pt x="550" y="793"/>
                  </a:lnTo>
                  <a:lnTo>
                    <a:pt x="522" y="795"/>
                  </a:lnTo>
                  <a:lnTo>
                    <a:pt x="496" y="789"/>
                  </a:lnTo>
                  <a:lnTo>
                    <a:pt x="471" y="776"/>
                  </a:lnTo>
                  <a:lnTo>
                    <a:pt x="450" y="757"/>
                  </a:lnTo>
                  <a:lnTo>
                    <a:pt x="25" y="247"/>
                  </a:lnTo>
                  <a:lnTo>
                    <a:pt x="10" y="223"/>
                  </a:lnTo>
                  <a:lnTo>
                    <a:pt x="2" y="196"/>
                  </a:lnTo>
                  <a:lnTo>
                    <a:pt x="0" y="170"/>
                  </a:lnTo>
                  <a:lnTo>
                    <a:pt x="6" y="143"/>
                  </a:lnTo>
                  <a:lnTo>
                    <a:pt x="19" y="119"/>
                  </a:lnTo>
                  <a:lnTo>
                    <a:pt x="38" y="98"/>
                  </a:lnTo>
                  <a:lnTo>
                    <a:pt x="155" y="0"/>
                  </a:lnTo>
                  <a:close/>
                </a:path>
              </a:pathLst>
            </a:custGeom>
            <a:solidFill>
              <a:srgbClr val="03A788">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6" name="Freeform 15"/>
            <p:cNvSpPr>
              <a:spLocks/>
            </p:cNvSpPr>
            <p:nvPr/>
          </p:nvSpPr>
          <p:spPr bwMode="auto">
            <a:xfrm>
              <a:off x="6726743" y="3605444"/>
              <a:ext cx="344985" cy="781513"/>
            </a:xfrm>
            <a:custGeom>
              <a:avLst/>
              <a:gdLst>
                <a:gd name="T0" fmla="*/ 240 w 407"/>
                <a:gd name="T1" fmla="*/ 0 h 922"/>
                <a:gd name="T2" fmla="*/ 269 w 407"/>
                <a:gd name="T3" fmla="*/ 2 h 922"/>
                <a:gd name="T4" fmla="*/ 407 w 407"/>
                <a:gd name="T5" fmla="*/ 32 h 922"/>
                <a:gd name="T6" fmla="*/ 376 w 407"/>
                <a:gd name="T7" fmla="*/ 34 h 922"/>
                <a:gd name="T8" fmla="*/ 348 w 407"/>
                <a:gd name="T9" fmla="*/ 43 h 922"/>
                <a:gd name="T10" fmla="*/ 324 w 407"/>
                <a:gd name="T11" fmla="*/ 60 h 922"/>
                <a:gd name="T12" fmla="*/ 305 w 407"/>
                <a:gd name="T13" fmla="*/ 85 h 922"/>
                <a:gd name="T14" fmla="*/ 293 w 407"/>
                <a:gd name="T15" fmla="*/ 115 h 922"/>
                <a:gd name="T16" fmla="*/ 151 w 407"/>
                <a:gd name="T17" fmla="*/ 763 h 922"/>
                <a:gd name="T18" fmla="*/ 150 w 407"/>
                <a:gd name="T19" fmla="*/ 791 h 922"/>
                <a:gd name="T20" fmla="*/ 155 w 407"/>
                <a:gd name="T21" fmla="*/ 818 h 922"/>
                <a:gd name="T22" fmla="*/ 167 w 407"/>
                <a:gd name="T23" fmla="*/ 842 h 922"/>
                <a:gd name="T24" fmla="*/ 184 w 407"/>
                <a:gd name="T25" fmla="*/ 863 h 922"/>
                <a:gd name="T26" fmla="*/ 206 w 407"/>
                <a:gd name="T27" fmla="*/ 880 h 922"/>
                <a:gd name="T28" fmla="*/ 233 w 407"/>
                <a:gd name="T29" fmla="*/ 890 h 922"/>
                <a:gd name="T30" fmla="*/ 386 w 407"/>
                <a:gd name="T31" fmla="*/ 922 h 922"/>
                <a:gd name="T32" fmla="*/ 375 w 407"/>
                <a:gd name="T33" fmla="*/ 920 h 922"/>
                <a:gd name="T34" fmla="*/ 83 w 407"/>
                <a:gd name="T35" fmla="*/ 857 h 922"/>
                <a:gd name="T36" fmla="*/ 57 w 407"/>
                <a:gd name="T37" fmla="*/ 848 h 922"/>
                <a:gd name="T38" fmla="*/ 34 w 407"/>
                <a:gd name="T39" fmla="*/ 831 h 922"/>
                <a:gd name="T40" fmla="*/ 15 w 407"/>
                <a:gd name="T41" fmla="*/ 810 h 922"/>
                <a:gd name="T42" fmla="*/ 4 w 407"/>
                <a:gd name="T43" fmla="*/ 786 h 922"/>
                <a:gd name="T44" fmla="*/ 0 w 407"/>
                <a:gd name="T45" fmla="*/ 759 h 922"/>
                <a:gd name="T46" fmla="*/ 2 w 407"/>
                <a:gd name="T47" fmla="*/ 731 h 922"/>
                <a:gd name="T48" fmla="*/ 142 w 407"/>
                <a:gd name="T49" fmla="*/ 83 h 922"/>
                <a:gd name="T50" fmla="*/ 153 w 407"/>
                <a:gd name="T51" fmla="*/ 56 h 922"/>
                <a:gd name="T52" fmla="*/ 168 w 407"/>
                <a:gd name="T53" fmla="*/ 34 h 922"/>
                <a:gd name="T54" fmla="*/ 189 w 407"/>
                <a:gd name="T55" fmla="*/ 15 h 922"/>
                <a:gd name="T56" fmla="*/ 214 w 407"/>
                <a:gd name="T57" fmla="*/ 4 h 922"/>
                <a:gd name="T58" fmla="*/ 240 w 407"/>
                <a:gd name="T59" fmla="*/ 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7" h="922">
                  <a:moveTo>
                    <a:pt x="240" y="0"/>
                  </a:moveTo>
                  <a:lnTo>
                    <a:pt x="269" y="2"/>
                  </a:lnTo>
                  <a:lnTo>
                    <a:pt x="407" y="32"/>
                  </a:lnTo>
                  <a:lnTo>
                    <a:pt x="376" y="34"/>
                  </a:lnTo>
                  <a:lnTo>
                    <a:pt x="348" y="43"/>
                  </a:lnTo>
                  <a:lnTo>
                    <a:pt x="324" y="60"/>
                  </a:lnTo>
                  <a:lnTo>
                    <a:pt x="305" y="85"/>
                  </a:lnTo>
                  <a:lnTo>
                    <a:pt x="293" y="115"/>
                  </a:lnTo>
                  <a:lnTo>
                    <a:pt x="151" y="763"/>
                  </a:lnTo>
                  <a:lnTo>
                    <a:pt x="150" y="791"/>
                  </a:lnTo>
                  <a:lnTo>
                    <a:pt x="155" y="818"/>
                  </a:lnTo>
                  <a:lnTo>
                    <a:pt x="167" y="842"/>
                  </a:lnTo>
                  <a:lnTo>
                    <a:pt x="184" y="863"/>
                  </a:lnTo>
                  <a:lnTo>
                    <a:pt x="206" y="880"/>
                  </a:lnTo>
                  <a:lnTo>
                    <a:pt x="233" y="890"/>
                  </a:lnTo>
                  <a:lnTo>
                    <a:pt x="386" y="922"/>
                  </a:lnTo>
                  <a:lnTo>
                    <a:pt x="375" y="920"/>
                  </a:lnTo>
                  <a:lnTo>
                    <a:pt x="83" y="857"/>
                  </a:lnTo>
                  <a:lnTo>
                    <a:pt x="57" y="848"/>
                  </a:lnTo>
                  <a:lnTo>
                    <a:pt x="34" y="831"/>
                  </a:lnTo>
                  <a:lnTo>
                    <a:pt x="15" y="810"/>
                  </a:lnTo>
                  <a:lnTo>
                    <a:pt x="4" y="786"/>
                  </a:lnTo>
                  <a:lnTo>
                    <a:pt x="0" y="759"/>
                  </a:lnTo>
                  <a:lnTo>
                    <a:pt x="2" y="731"/>
                  </a:lnTo>
                  <a:lnTo>
                    <a:pt x="142" y="83"/>
                  </a:lnTo>
                  <a:lnTo>
                    <a:pt x="153" y="56"/>
                  </a:lnTo>
                  <a:lnTo>
                    <a:pt x="168" y="34"/>
                  </a:lnTo>
                  <a:lnTo>
                    <a:pt x="189" y="15"/>
                  </a:lnTo>
                  <a:lnTo>
                    <a:pt x="214" y="4"/>
                  </a:lnTo>
                  <a:lnTo>
                    <a:pt x="240" y="0"/>
                  </a:lnTo>
                  <a:close/>
                </a:path>
              </a:pathLst>
            </a:custGeom>
            <a:solidFill>
              <a:srgbClr val="D8323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7" name="Freeform 16"/>
            <p:cNvSpPr>
              <a:spLocks/>
            </p:cNvSpPr>
            <p:nvPr/>
          </p:nvSpPr>
          <p:spPr bwMode="auto">
            <a:xfrm>
              <a:off x="6096955" y="4297109"/>
              <a:ext cx="789990" cy="493319"/>
            </a:xfrm>
            <a:custGeom>
              <a:avLst/>
              <a:gdLst>
                <a:gd name="T0" fmla="*/ 709 w 932"/>
                <a:gd name="T1" fmla="*/ 0 h 582"/>
                <a:gd name="T2" fmla="*/ 736 w 932"/>
                <a:gd name="T3" fmla="*/ 6 h 582"/>
                <a:gd name="T4" fmla="*/ 760 w 932"/>
                <a:gd name="T5" fmla="*/ 17 h 582"/>
                <a:gd name="T6" fmla="*/ 781 w 932"/>
                <a:gd name="T7" fmla="*/ 36 h 582"/>
                <a:gd name="T8" fmla="*/ 798 w 932"/>
                <a:gd name="T9" fmla="*/ 58 h 582"/>
                <a:gd name="T10" fmla="*/ 930 w 932"/>
                <a:gd name="T11" fmla="*/ 325 h 582"/>
                <a:gd name="T12" fmla="*/ 932 w 932"/>
                <a:gd name="T13" fmla="*/ 331 h 582"/>
                <a:gd name="T14" fmla="*/ 866 w 932"/>
                <a:gd name="T15" fmla="*/ 198 h 582"/>
                <a:gd name="T16" fmla="*/ 851 w 932"/>
                <a:gd name="T17" fmla="*/ 176 h 582"/>
                <a:gd name="T18" fmla="*/ 830 w 932"/>
                <a:gd name="T19" fmla="*/ 157 h 582"/>
                <a:gd name="T20" fmla="*/ 806 w 932"/>
                <a:gd name="T21" fmla="*/ 145 h 582"/>
                <a:gd name="T22" fmla="*/ 779 w 932"/>
                <a:gd name="T23" fmla="*/ 140 h 582"/>
                <a:gd name="T24" fmla="*/ 751 w 932"/>
                <a:gd name="T25" fmla="*/ 142 h 582"/>
                <a:gd name="T26" fmla="*/ 724 w 932"/>
                <a:gd name="T27" fmla="*/ 151 h 582"/>
                <a:gd name="T28" fmla="*/ 129 w 932"/>
                <a:gd name="T29" fmla="*/ 446 h 582"/>
                <a:gd name="T30" fmla="*/ 106 w 932"/>
                <a:gd name="T31" fmla="*/ 461 h 582"/>
                <a:gd name="T32" fmla="*/ 89 w 932"/>
                <a:gd name="T33" fmla="*/ 482 h 582"/>
                <a:gd name="T34" fmla="*/ 76 w 932"/>
                <a:gd name="T35" fmla="*/ 504 h 582"/>
                <a:gd name="T36" fmla="*/ 70 w 932"/>
                <a:gd name="T37" fmla="*/ 531 h 582"/>
                <a:gd name="T38" fmla="*/ 70 w 932"/>
                <a:gd name="T39" fmla="*/ 557 h 582"/>
                <a:gd name="T40" fmla="*/ 78 w 932"/>
                <a:gd name="T41" fmla="*/ 582 h 582"/>
                <a:gd name="T42" fmla="*/ 11 w 932"/>
                <a:gd name="T43" fmla="*/ 448 h 582"/>
                <a:gd name="T44" fmla="*/ 2 w 932"/>
                <a:gd name="T45" fmla="*/ 421 h 582"/>
                <a:gd name="T46" fmla="*/ 0 w 932"/>
                <a:gd name="T47" fmla="*/ 393 h 582"/>
                <a:gd name="T48" fmla="*/ 6 w 932"/>
                <a:gd name="T49" fmla="*/ 366 h 582"/>
                <a:gd name="T50" fmla="*/ 19 w 932"/>
                <a:gd name="T51" fmla="*/ 342 h 582"/>
                <a:gd name="T52" fmla="*/ 36 w 932"/>
                <a:gd name="T53" fmla="*/ 321 h 582"/>
                <a:gd name="T54" fmla="*/ 59 w 932"/>
                <a:gd name="T55" fmla="*/ 306 h 582"/>
                <a:gd name="T56" fmla="*/ 654 w 932"/>
                <a:gd name="T57" fmla="*/ 11 h 582"/>
                <a:gd name="T58" fmla="*/ 681 w 932"/>
                <a:gd name="T59" fmla="*/ 2 h 582"/>
                <a:gd name="T60" fmla="*/ 709 w 932"/>
                <a:gd name="T61"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2" h="582">
                  <a:moveTo>
                    <a:pt x="709" y="0"/>
                  </a:moveTo>
                  <a:lnTo>
                    <a:pt x="736" y="6"/>
                  </a:lnTo>
                  <a:lnTo>
                    <a:pt x="760" y="17"/>
                  </a:lnTo>
                  <a:lnTo>
                    <a:pt x="781" y="36"/>
                  </a:lnTo>
                  <a:lnTo>
                    <a:pt x="798" y="58"/>
                  </a:lnTo>
                  <a:lnTo>
                    <a:pt x="930" y="325"/>
                  </a:lnTo>
                  <a:lnTo>
                    <a:pt x="932" y="331"/>
                  </a:lnTo>
                  <a:lnTo>
                    <a:pt x="866" y="198"/>
                  </a:lnTo>
                  <a:lnTo>
                    <a:pt x="851" y="176"/>
                  </a:lnTo>
                  <a:lnTo>
                    <a:pt x="830" y="157"/>
                  </a:lnTo>
                  <a:lnTo>
                    <a:pt x="806" y="145"/>
                  </a:lnTo>
                  <a:lnTo>
                    <a:pt x="779" y="140"/>
                  </a:lnTo>
                  <a:lnTo>
                    <a:pt x="751" y="142"/>
                  </a:lnTo>
                  <a:lnTo>
                    <a:pt x="724" y="151"/>
                  </a:lnTo>
                  <a:lnTo>
                    <a:pt x="129" y="446"/>
                  </a:lnTo>
                  <a:lnTo>
                    <a:pt x="106" y="461"/>
                  </a:lnTo>
                  <a:lnTo>
                    <a:pt x="89" y="482"/>
                  </a:lnTo>
                  <a:lnTo>
                    <a:pt x="76" y="504"/>
                  </a:lnTo>
                  <a:lnTo>
                    <a:pt x="70" y="531"/>
                  </a:lnTo>
                  <a:lnTo>
                    <a:pt x="70" y="557"/>
                  </a:lnTo>
                  <a:lnTo>
                    <a:pt x="78" y="582"/>
                  </a:lnTo>
                  <a:lnTo>
                    <a:pt x="11" y="448"/>
                  </a:lnTo>
                  <a:lnTo>
                    <a:pt x="2" y="421"/>
                  </a:lnTo>
                  <a:lnTo>
                    <a:pt x="0" y="393"/>
                  </a:lnTo>
                  <a:lnTo>
                    <a:pt x="6" y="366"/>
                  </a:lnTo>
                  <a:lnTo>
                    <a:pt x="19" y="342"/>
                  </a:lnTo>
                  <a:lnTo>
                    <a:pt x="36" y="321"/>
                  </a:lnTo>
                  <a:lnTo>
                    <a:pt x="59" y="306"/>
                  </a:lnTo>
                  <a:lnTo>
                    <a:pt x="654" y="11"/>
                  </a:lnTo>
                  <a:lnTo>
                    <a:pt x="681" y="2"/>
                  </a:lnTo>
                  <a:lnTo>
                    <a:pt x="709" y="0"/>
                  </a:lnTo>
                  <a:close/>
                </a:path>
              </a:pathLst>
            </a:custGeom>
            <a:solidFill>
              <a:srgbClr val="037AB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8" name="Freeform 17"/>
            <p:cNvSpPr>
              <a:spLocks/>
            </p:cNvSpPr>
            <p:nvPr/>
          </p:nvSpPr>
          <p:spPr bwMode="auto">
            <a:xfrm>
              <a:off x="5361213" y="4313215"/>
              <a:ext cx="734046" cy="603511"/>
            </a:xfrm>
            <a:custGeom>
              <a:avLst/>
              <a:gdLst>
                <a:gd name="T0" fmla="*/ 153 w 866"/>
                <a:gd name="T1" fmla="*/ 0 h 712"/>
                <a:gd name="T2" fmla="*/ 182 w 866"/>
                <a:gd name="T3" fmla="*/ 2 h 712"/>
                <a:gd name="T4" fmla="*/ 208 w 866"/>
                <a:gd name="T5" fmla="*/ 9 h 712"/>
                <a:gd name="T6" fmla="*/ 806 w 866"/>
                <a:gd name="T7" fmla="*/ 300 h 712"/>
                <a:gd name="T8" fmla="*/ 830 w 866"/>
                <a:gd name="T9" fmla="*/ 315 h 712"/>
                <a:gd name="T10" fmla="*/ 847 w 866"/>
                <a:gd name="T11" fmla="*/ 336 h 712"/>
                <a:gd name="T12" fmla="*/ 860 w 866"/>
                <a:gd name="T13" fmla="*/ 361 h 712"/>
                <a:gd name="T14" fmla="*/ 866 w 866"/>
                <a:gd name="T15" fmla="*/ 387 h 712"/>
                <a:gd name="T16" fmla="*/ 864 w 866"/>
                <a:gd name="T17" fmla="*/ 415 h 712"/>
                <a:gd name="T18" fmla="*/ 855 w 866"/>
                <a:gd name="T19" fmla="*/ 442 h 712"/>
                <a:gd name="T20" fmla="*/ 724 w 866"/>
                <a:gd name="T21" fmla="*/ 708 h 712"/>
                <a:gd name="T22" fmla="*/ 724 w 866"/>
                <a:gd name="T23" fmla="*/ 712 h 712"/>
                <a:gd name="T24" fmla="*/ 789 w 866"/>
                <a:gd name="T25" fmla="*/ 580 h 712"/>
                <a:gd name="T26" fmla="*/ 796 w 866"/>
                <a:gd name="T27" fmla="*/ 553 h 712"/>
                <a:gd name="T28" fmla="*/ 798 w 866"/>
                <a:gd name="T29" fmla="*/ 525 h 712"/>
                <a:gd name="T30" fmla="*/ 792 w 866"/>
                <a:gd name="T31" fmla="*/ 499 h 712"/>
                <a:gd name="T32" fmla="*/ 781 w 866"/>
                <a:gd name="T33" fmla="*/ 474 h 712"/>
                <a:gd name="T34" fmla="*/ 762 w 866"/>
                <a:gd name="T35" fmla="*/ 453 h 712"/>
                <a:gd name="T36" fmla="*/ 739 w 866"/>
                <a:gd name="T37" fmla="*/ 438 h 712"/>
                <a:gd name="T38" fmla="*/ 142 w 866"/>
                <a:gd name="T39" fmla="*/ 147 h 712"/>
                <a:gd name="T40" fmla="*/ 115 w 866"/>
                <a:gd name="T41" fmla="*/ 140 h 712"/>
                <a:gd name="T42" fmla="*/ 87 w 866"/>
                <a:gd name="T43" fmla="*/ 138 h 712"/>
                <a:gd name="T44" fmla="*/ 63 w 866"/>
                <a:gd name="T45" fmla="*/ 143 h 712"/>
                <a:gd name="T46" fmla="*/ 38 w 866"/>
                <a:gd name="T47" fmla="*/ 155 h 712"/>
                <a:gd name="T48" fmla="*/ 17 w 866"/>
                <a:gd name="T49" fmla="*/ 172 h 712"/>
                <a:gd name="T50" fmla="*/ 0 w 866"/>
                <a:gd name="T51" fmla="*/ 194 h 712"/>
                <a:gd name="T52" fmla="*/ 66 w 866"/>
                <a:gd name="T53" fmla="*/ 58 h 712"/>
                <a:gd name="T54" fmla="*/ 81 w 866"/>
                <a:gd name="T55" fmla="*/ 36 h 712"/>
                <a:gd name="T56" fmla="*/ 102 w 866"/>
                <a:gd name="T57" fmla="*/ 17 h 712"/>
                <a:gd name="T58" fmla="*/ 127 w 866"/>
                <a:gd name="T59" fmla="*/ 5 h 712"/>
                <a:gd name="T60" fmla="*/ 153 w 866"/>
                <a:gd name="T61"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6" h="712">
                  <a:moveTo>
                    <a:pt x="153" y="0"/>
                  </a:moveTo>
                  <a:lnTo>
                    <a:pt x="182" y="2"/>
                  </a:lnTo>
                  <a:lnTo>
                    <a:pt x="208" y="9"/>
                  </a:lnTo>
                  <a:lnTo>
                    <a:pt x="806" y="300"/>
                  </a:lnTo>
                  <a:lnTo>
                    <a:pt x="830" y="315"/>
                  </a:lnTo>
                  <a:lnTo>
                    <a:pt x="847" y="336"/>
                  </a:lnTo>
                  <a:lnTo>
                    <a:pt x="860" y="361"/>
                  </a:lnTo>
                  <a:lnTo>
                    <a:pt x="866" y="387"/>
                  </a:lnTo>
                  <a:lnTo>
                    <a:pt x="864" y="415"/>
                  </a:lnTo>
                  <a:lnTo>
                    <a:pt x="855" y="442"/>
                  </a:lnTo>
                  <a:lnTo>
                    <a:pt x="724" y="708"/>
                  </a:lnTo>
                  <a:lnTo>
                    <a:pt x="724" y="712"/>
                  </a:lnTo>
                  <a:lnTo>
                    <a:pt x="789" y="580"/>
                  </a:lnTo>
                  <a:lnTo>
                    <a:pt x="796" y="553"/>
                  </a:lnTo>
                  <a:lnTo>
                    <a:pt x="798" y="525"/>
                  </a:lnTo>
                  <a:lnTo>
                    <a:pt x="792" y="499"/>
                  </a:lnTo>
                  <a:lnTo>
                    <a:pt x="781" y="474"/>
                  </a:lnTo>
                  <a:lnTo>
                    <a:pt x="762" y="453"/>
                  </a:lnTo>
                  <a:lnTo>
                    <a:pt x="739" y="438"/>
                  </a:lnTo>
                  <a:lnTo>
                    <a:pt x="142" y="147"/>
                  </a:lnTo>
                  <a:lnTo>
                    <a:pt x="115" y="140"/>
                  </a:lnTo>
                  <a:lnTo>
                    <a:pt x="87" y="138"/>
                  </a:lnTo>
                  <a:lnTo>
                    <a:pt x="63" y="143"/>
                  </a:lnTo>
                  <a:lnTo>
                    <a:pt x="38" y="155"/>
                  </a:lnTo>
                  <a:lnTo>
                    <a:pt x="17" y="172"/>
                  </a:lnTo>
                  <a:lnTo>
                    <a:pt x="0" y="194"/>
                  </a:lnTo>
                  <a:lnTo>
                    <a:pt x="66" y="58"/>
                  </a:lnTo>
                  <a:lnTo>
                    <a:pt x="81" y="36"/>
                  </a:lnTo>
                  <a:lnTo>
                    <a:pt x="102" y="17"/>
                  </a:lnTo>
                  <a:lnTo>
                    <a:pt x="127" y="5"/>
                  </a:lnTo>
                  <a:lnTo>
                    <a:pt x="153" y="0"/>
                  </a:lnTo>
                  <a:close/>
                </a:path>
              </a:pathLst>
            </a:custGeom>
            <a:solidFill>
              <a:srgbClr val="F8991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19" name="Freeform 18"/>
            <p:cNvSpPr>
              <a:spLocks/>
            </p:cNvSpPr>
            <p:nvPr/>
          </p:nvSpPr>
          <p:spPr bwMode="auto">
            <a:xfrm>
              <a:off x="5112858" y="3635959"/>
              <a:ext cx="338204" cy="781513"/>
            </a:xfrm>
            <a:custGeom>
              <a:avLst/>
              <a:gdLst>
                <a:gd name="T0" fmla="*/ 161 w 399"/>
                <a:gd name="T1" fmla="*/ 0 h 922"/>
                <a:gd name="T2" fmla="*/ 189 w 399"/>
                <a:gd name="T3" fmla="*/ 5 h 922"/>
                <a:gd name="T4" fmla="*/ 214 w 399"/>
                <a:gd name="T5" fmla="*/ 17 h 922"/>
                <a:gd name="T6" fmla="*/ 235 w 399"/>
                <a:gd name="T7" fmla="*/ 34 h 922"/>
                <a:gd name="T8" fmla="*/ 250 w 399"/>
                <a:gd name="T9" fmla="*/ 56 h 922"/>
                <a:gd name="T10" fmla="*/ 259 w 399"/>
                <a:gd name="T11" fmla="*/ 83 h 922"/>
                <a:gd name="T12" fmla="*/ 397 w 399"/>
                <a:gd name="T13" fmla="*/ 733 h 922"/>
                <a:gd name="T14" fmla="*/ 399 w 399"/>
                <a:gd name="T15" fmla="*/ 761 h 922"/>
                <a:gd name="T16" fmla="*/ 393 w 399"/>
                <a:gd name="T17" fmla="*/ 787 h 922"/>
                <a:gd name="T18" fmla="*/ 382 w 399"/>
                <a:gd name="T19" fmla="*/ 812 h 922"/>
                <a:gd name="T20" fmla="*/ 365 w 399"/>
                <a:gd name="T21" fmla="*/ 833 h 922"/>
                <a:gd name="T22" fmla="*/ 342 w 399"/>
                <a:gd name="T23" fmla="*/ 850 h 922"/>
                <a:gd name="T24" fmla="*/ 316 w 399"/>
                <a:gd name="T25" fmla="*/ 859 h 922"/>
                <a:gd name="T26" fmla="*/ 25 w 399"/>
                <a:gd name="T27" fmla="*/ 922 h 922"/>
                <a:gd name="T28" fmla="*/ 13 w 399"/>
                <a:gd name="T29" fmla="*/ 922 h 922"/>
                <a:gd name="T30" fmla="*/ 170 w 399"/>
                <a:gd name="T31" fmla="*/ 889 h 922"/>
                <a:gd name="T32" fmla="*/ 197 w 399"/>
                <a:gd name="T33" fmla="*/ 880 h 922"/>
                <a:gd name="T34" fmla="*/ 219 w 399"/>
                <a:gd name="T35" fmla="*/ 863 h 922"/>
                <a:gd name="T36" fmla="*/ 236 w 399"/>
                <a:gd name="T37" fmla="*/ 842 h 922"/>
                <a:gd name="T38" fmla="*/ 250 w 399"/>
                <a:gd name="T39" fmla="*/ 818 h 922"/>
                <a:gd name="T40" fmla="*/ 253 w 399"/>
                <a:gd name="T41" fmla="*/ 791 h 922"/>
                <a:gd name="T42" fmla="*/ 252 w 399"/>
                <a:gd name="T43" fmla="*/ 763 h 922"/>
                <a:gd name="T44" fmla="*/ 114 w 399"/>
                <a:gd name="T45" fmla="*/ 113 h 922"/>
                <a:gd name="T46" fmla="*/ 102 w 399"/>
                <a:gd name="T47" fmla="*/ 85 h 922"/>
                <a:gd name="T48" fmla="*/ 85 w 399"/>
                <a:gd name="T49" fmla="*/ 60 h 922"/>
                <a:gd name="T50" fmla="*/ 59 w 399"/>
                <a:gd name="T51" fmla="*/ 41 h 922"/>
                <a:gd name="T52" fmla="*/ 30 w 399"/>
                <a:gd name="T53" fmla="*/ 32 h 922"/>
                <a:gd name="T54" fmla="*/ 0 w 399"/>
                <a:gd name="T55" fmla="*/ 30 h 922"/>
                <a:gd name="T56" fmla="*/ 132 w 399"/>
                <a:gd name="T57" fmla="*/ 2 h 922"/>
                <a:gd name="T58" fmla="*/ 161 w 399"/>
                <a:gd name="T59" fmla="*/ 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922">
                  <a:moveTo>
                    <a:pt x="161" y="0"/>
                  </a:moveTo>
                  <a:lnTo>
                    <a:pt x="189" y="5"/>
                  </a:lnTo>
                  <a:lnTo>
                    <a:pt x="214" y="17"/>
                  </a:lnTo>
                  <a:lnTo>
                    <a:pt x="235" y="34"/>
                  </a:lnTo>
                  <a:lnTo>
                    <a:pt x="250" y="56"/>
                  </a:lnTo>
                  <a:lnTo>
                    <a:pt x="259" y="83"/>
                  </a:lnTo>
                  <a:lnTo>
                    <a:pt x="397" y="733"/>
                  </a:lnTo>
                  <a:lnTo>
                    <a:pt x="399" y="761"/>
                  </a:lnTo>
                  <a:lnTo>
                    <a:pt x="393" y="787"/>
                  </a:lnTo>
                  <a:lnTo>
                    <a:pt x="382" y="812"/>
                  </a:lnTo>
                  <a:lnTo>
                    <a:pt x="365" y="833"/>
                  </a:lnTo>
                  <a:lnTo>
                    <a:pt x="342" y="850"/>
                  </a:lnTo>
                  <a:lnTo>
                    <a:pt x="316" y="859"/>
                  </a:lnTo>
                  <a:lnTo>
                    <a:pt x="25" y="922"/>
                  </a:lnTo>
                  <a:lnTo>
                    <a:pt x="13" y="922"/>
                  </a:lnTo>
                  <a:lnTo>
                    <a:pt x="170" y="889"/>
                  </a:lnTo>
                  <a:lnTo>
                    <a:pt x="197" y="880"/>
                  </a:lnTo>
                  <a:lnTo>
                    <a:pt x="219" y="863"/>
                  </a:lnTo>
                  <a:lnTo>
                    <a:pt x="236" y="842"/>
                  </a:lnTo>
                  <a:lnTo>
                    <a:pt x="250" y="818"/>
                  </a:lnTo>
                  <a:lnTo>
                    <a:pt x="253" y="791"/>
                  </a:lnTo>
                  <a:lnTo>
                    <a:pt x="252" y="763"/>
                  </a:lnTo>
                  <a:lnTo>
                    <a:pt x="114" y="113"/>
                  </a:lnTo>
                  <a:lnTo>
                    <a:pt x="102" y="85"/>
                  </a:lnTo>
                  <a:lnTo>
                    <a:pt x="85" y="60"/>
                  </a:lnTo>
                  <a:lnTo>
                    <a:pt x="59" y="41"/>
                  </a:lnTo>
                  <a:lnTo>
                    <a:pt x="30" y="32"/>
                  </a:lnTo>
                  <a:lnTo>
                    <a:pt x="0" y="30"/>
                  </a:lnTo>
                  <a:lnTo>
                    <a:pt x="132" y="2"/>
                  </a:lnTo>
                  <a:lnTo>
                    <a:pt x="161" y="0"/>
                  </a:lnTo>
                  <a:close/>
                </a:path>
              </a:pathLst>
            </a:custGeom>
            <a:solidFill>
              <a:srgbClr val="65A443">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0" name="Freeform 19"/>
            <p:cNvSpPr>
              <a:spLocks/>
            </p:cNvSpPr>
            <p:nvPr/>
          </p:nvSpPr>
          <p:spPr bwMode="auto">
            <a:xfrm>
              <a:off x="5006904" y="2945141"/>
              <a:ext cx="710312" cy="673017"/>
            </a:xfrm>
            <a:custGeom>
              <a:avLst/>
              <a:gdLst>
                <a:gd name="T0" fmla="*/ 687 w 838"/>
                <a:gd name="T1" fmla="*/ 0 h 794"/>
                <a:gd name="T2" fmla="*/ 800 w 838"/>
                <a:gd name="T3" fmla="*/ 95 h 794"/>
                <a:gd name="T4" fmla="*/ 819 w 838"/>
                <a:gd name="T5" fmla="*/ 116 h 794"/>
                <a:gd name="T6" fmla="*/ 832 w 838"/>
                <a:gd name="T7" fmla="*/ 140 h 794"/>
                <a:gd name="T8" fmla="*/ 838 w 838"/>
                <a:gd name="T9" fmla="*/ 167 h 794"/>
                <a:gd name="T10" fmla="*/ 836 w 838"/>
                <a:gd name="T11" fmla="*/ 195 h 794"/>
                <a:gd name="T12" fmla="*/ 828 w 838"/>
                <a:gd name="T13" fmla="*/ 221 h 794"/>
                <a:gd name="T14" fmla="*/ 813 w 838"/>
                <a:gd name="T15" fmla="*/ 244 h 794"/>
                <a:gd name="T16" fmla="*/ 388 w 838"/>
                <a:gd name="T17" fmla="*/ 756 h 794"/>
                <a:gd name="T18" fmla="*/ 367 w 838"/>
                <a:gd name="T19" fmla="*/ 775 h 794"/>
                <a:gd name="T20" fmla="*/ 343 w 838"/>
                <a:gd name="T21" fmla="*/ 788 h 794"/>
                <a:gd name="T22" fmla="*/ 316 w 838"/>
                <a:gd name="T23" fmla="*/ 794 h 794"/>
                <a:gd name="T24" fmla="*/ 290 w 838"/>
                <a:gd name="T25" fmla="*/ 792 h 794"/>
                <a:gd name="T26" fmla="*/ 263 w 838"/>
                <a:gd name="T27" fmla="*/ 784 h 794"/>
                <a:gd name="T28" fmla="*/ 239 w 838"/>
                <a:gd name="T29" fmla="*/ 769 h 794"/>
                <a:gd name="T30" fmla="*/ 10 w 838"/>
                <a:gd name="T31" fmla="*/ 578 h 794"/>
                <a:gd name="T32" fmla="*/ 4 w 838"/>
                <a:gd name="T33" fmla="*/ 575 h 794"/>
                <a:gd name="T34" fmla="*/ 0 w 838"/>
                <a:gd name="T35" fmla="*/ 569 h 794"/>
                <a:gd name="T36" fmla="*/ 116 w 838"/>
                <a:gd name="T37" fmla="*/ 665 h 794"/>
                <a:gd name="T38" fmla="*/ 138 w 838"/>
                <a:gd name="T39" fmla="*/ 680 h 794"/>
                <a:gd name="T40" fmla="*/ 165 w 838"/>
                <a:gd name="T41" fmla="*/ 688 h 794"/>
                <a:gd name="T42" fmla="*/ 193 w 838"/>
                <a:gd name="T43" fmla="*/ 688 h 794"/>
                <a:gd name="T44" fmla="*/ 220 w 838"/>
                <a:gd name="T45" fmla="*/ 682 h 794"/>
                <a:gd name="T46" fmla="*/ 244 w 838"/>
                <a:gd name="T47" fmla="*/ 671 h 794"/>
                <a:gd name="T48" fmla="*/ 265 w 838"/>
                <a:gd name="T49" fmla="*/ 650 h 794"/>
                <a:gd name="T50" fmla="*/ 689 w 838"/>
                <a:gd name="T51" fmla="*/ 140 h 794"/>
                <a:gd name="T52" fmla="*/ 706 w 838"/>
                <a:gd name="T53" fmla="*/ 114 h 794"/>
                <a:gd name="T54" fmla="*/ 713 w 838"/>
                <a:gd name="T55" fmla="*/ 85 h 794"/>
                <a:gd name="T56" fmla="*/ 711 w 838"/>
                <a:gd name="T57" fmla="*/ 55 h 794"/>
                <a:gd name="T58" fmla="*/ 704 w 838"/>
                <a:gd name="T59" fmla="*/ 27 h 794"/>
                <a:gd name="T60" fmla="*/ 687 w 838"/>
                <a:gd name="T61"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8" h="794">
                  <a:moveTo>
                    <a:pt x="687" y="0"/>
                  </a:moveTo>
                  <a:lnTo>
                    <a:pt x="800" y="95"/>
                  </a:lnTo>
                  <a:lnTo>
                    <a:pt x="819" y="116"/>
                  </a:lnTo>
                  <a:lnTo>
                    <a:pt x="832" y="140"/>
                  </a:lnTo>
                  <a:lnTo>
                    <a:pt x="838" y="167"/>
                  </a:lnTo>
                  <a:lnTo>
                    <a:pt x="836" y="195"/>
                  </a:lnTo>
                  <a:lnTo>
                    <a:pt x="828" y="221"/>
                  </a:lnTo>
                  <a:lnTo>
                    <a:pt x="813" y="244"/>
                  </a:lnTo>
                  <a:lnTo>
                    <a:pt x="388" y="756"/>
                  </a:lnTo>
                  <a:lnTo>
                    <a:pt x="367" y="775"/>
                  </a:lnTo>
                  <a:lnTo>
                    <a:pt x="343" y="788"/>
                  </a:lnTo>
                  <a:lnTo>
                    <a:pt x="316" y="794"/>
                  </a:lnTo>
                  <a:lnTo>
                    <a:pt x="290" y="792"/>
                  </a:lnTo>
                  <a:lnTo>
                    <a:pt x="263" y="784"/>
                  </a:lnTo>
                  <a:lnTo>
                    <a:pt x="239" y="769"/>
                  </a:lnTo>
                  <a:lnTo>
                    <a:pt x="10" y="578"/>
                  </a:lnTo>
                  <a:lnTo>
                    <a:pt x="4" y="575"/>
                  </a:lnTo>
                  <a:lnTo>
                    <a:pt x="0" y="569"/>
                  </a:lnTo>
                  <a:lnTo>
                    <a:pt x="116" y="665"/>
                  </a:lnTo>
                  <a:lnTo>
                    <a:pt x="138" y="680"/>
                  </a:lnTo>
                  <a:lnTo>
                    <a:pt x="165" y="688"/>
                  </a:lnTo>
                  <a:lnTo>
                    <a:pt x="193" y="688"/>
                  </a:lnTo>
                  <a:lnTo>
                    <a:pt x="220" y="682"/>
                  </a:lnTo>
                  <a:lnTo>
                    <a:pt x="244" y="671"/>
                  </a:lnTo>
                  <a:lnTo>
                    <a:pt x="265" y="650"/>
                  </a:lnTo>
                  <a:lnTo>
                    <a:pt x="689" y="140"/>
                  </a:lnTo>
                  <a:lnTo>
                    <a:pt x="706" y="114"/>
                  </a:lnTo>
                  <a:lnTo>
                    <a:pt x="713" y="85"/>
                  </a:lnTo>
                  <a:lnTo>
                    <a:pt x="711" y="55"/>
                  </a:lnTo>
                  <a:lnTo>
                    <a:pt x="704" y="27"/>
                  </a:lnTo>
                  <a:lnTo>
                    <a:pt x="687" y="0"/>
                  </a:lnTo>
                  <a:close/>
                </a:path>
              </a:pathLst>
            </a:custGeom>
            <a:solidFill>
              <a:srgbClr val="A35BA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1" name="Freeform 20"/>
            <p:cNvSpPr>
              <a:spLocks/>
            </p:cNvSpPr>
            <p:nvPr/>
          </p:nvSpPr>
          <p:spPr bwMode="auto">
            <a:xfrm>
              <a:off x="5710436" y="2849359"/>
              <a:ext cx="744218" cy="212755"/>
            </a:xfrm>
            <a:custGeom>
              <a:avLst/>
              <a:gdLst>
                <a:gd name="T0" fmla="*/ 0 w 878"/>
                <a:gd name="T1" fmla="*/ 0 h 251"/>
                <a:gd name="T2" fmla="*/ 6 w 878"/>
                <a:gd name="T3" fmla="*/ 34 h 251"/>
                <a:gd name="T4" fmla="*/ 21 w 878"/>
                <a:gd name="T5" fmla="*/ 62 h 251"/>
                <a:gd name="T6" fmla="*/ 44 w 878"/>
                <a:gd name="T7" fmla="*/ 85 h 251"/>
                <a:gd name="T8" fmla="*/ 74 w 878"/>
                <a:gd name="T9" fmla="*/ 100 h 251"/>
                <a:gd name="T10" fmla="*/ 106 w 878"/>
                <a:gd name="T11" fmla="*/ 106 h 251"/>
                <a:gd name="T12" fmla="*/ 772 w 878"/>
                <a:gd name="T13" fmla="*/ 106 h 251"/>
                <a:gd name="T14" fmla="*/ 804 w 878"/>
                <a:gd name="T15" fmla="*/ 100 h 251"/>
                <a:gd name="T16" fmla="*/ 834 w 878"/>
                <a:gd name="T17" fmla="*/ 85 h 251"/>
                <a:gd name="T18" fmla="*/ 857 w 878"/>
                <a:gd name="T19" fmla="*/ 62 h 251"/>
                <a:gd name="T20" fmla="*/ 872 w 878"/>
                <a:gd name="T21" fmla="*/ 34 h 251"/>
                <a:gd name="T22" fmla="*/ 878 w 878"/>
                <a:gd name="T23" fmla="*/ 0 h 251"/>
                <a:gd name="T24" fmla="*/ 878 w 878"/>
                <a:gd name="T25" fmla="*/ 145 h 251"/>
                <a:gd name="T26" fmla="*/ 872 w 878"/>
                <a:gd name="T27" fmla="*/ 178 h 251"/>
                <a:gd name="T28" fmla="*/ 857 w 878"/>
                <a:gd name="T29" fmla="*/ 208 h 251"/>
                <a:gd name="T30" fmla="*/ 834 w 878"/>
                <a:gd name="T31" fmla="*/ 230 h 251"/>
                <a:gd name="T32" fmla="*/ 804 w 878"/>
                <a:gd name="T33" fmla="*/ 246 h 251"/>
                <a:gd name="T34" fmla="*/ 772 w 878"/>
                <a:gd name="T35" fmla="*/ 251 h 251"/>
                <a:gd name="T36" fmla="*/ 106 w 878"/>
                <a:gd name="T37" fmla="*/ 251 h 251"/>
                <a:gd name="T38" fmla="*/ 74 w 878"/>
                <a:gd name="T39" fmla="*/ 246 h 251"/>
                <a:gd name="T40" fmla="*/ 44 w 878"/>
                <a:gd name="T41" fmla="*/ 230 h 251"/>
                <a:gd name="T42" fmla="*/ 21 w 878"/>
                <a:gd name="T43" fmla="*/ 208 h 251"/>
                <a:gd name="T44" fmla="*/ 6 w 878"/>
                <a:gd name="T45" fmla="*/ 178 h 251"/>
                <a:gd name="T46" fmla="*/ 0 w 878"/>
                <a:gd name="T47" fmla="*/ 145 h 251"/>
                <a:gd name="T48" fmla="*/ 0 w 878"/>
                <a:gd name="T4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8" h="251">
                  <a:moveTo>
                    <a:pt x="0" y="0"/>
                  </a:moveTo>
                  <a:lnTo>
                    <a:pt x="6" y="34"/>
                  </a:lnTo>
                  <a:lnTo>
                    <a:pt x="21" y="62"/>
                  </a:lnTo>
                  <a:lnTo>
                    <a:pt x="44" y="85"/>
                  </a:lnTo>
                  <a:lnTo>
                    <a:pt x="74" y="100"/>
                  </a:lnTo>
                  <a:lnTo>
                    <a:pt x="106" y="106"/>
                  </a:lnTo>
                  <a:lnTo>
                    <a:pt x="772" y="106"/>
                  </a:lnTo>
                  <a:lnTo>
                    <a:pt x="804" y="100"/>
                  </a:lnTo>
                  <a:lnTo>
                    <a:pt x="834" y="85"/>
                  </a:lnTo>
                  <a:lnTo>
                    <a:pt x="857" y="62"/>
                  </a:lnTo>
                  <a:lnTo>
                    <a:pt x="872" y="34"/>
                  </a:lnTo>
                  <a:lnTo>
                    <a:pt x="878" y="0"/>
                  </a:lnTo>
                  <a:lnTo>
                    <a:pt x="878" y="145"/>
                  </a:lnTo>
                  <a:lnTo>
                    <a:pt x="872" y="178"/>
                  </a:lnTo>
                  <a:lnTo>
                    <a:pt x="857" y="208"/>
                  </a:lnTo>
                  <a:lnTo>
                    <a:pt x="834" y="230"/>
                  </a:lnTo>
                  <a:lnTo>
                    <a:pt x="804" y="246"/>
                  </a:lnTo>
                  <a:lnTo>
                    <a:pt x="772" y="251"/>
                  </a:lnTo>
                  <a:lnTo>
                    <a:pt x="106" y="251"/>
                  </a:lnTo>
                  <a:lnTo>
                    <a:pt x="74" y="246"/>
                  </a:lnTo>
                  <a:lnTo>
                    <a:pt x="44" y="230"/>
                  </a:lnTo>
                  <a:lnTo>
                    <a:pt x="21" y="208"/>
                  </a:lnTo>
                  <a:lnTo>
                    <a:pt x="6" y="178"/>
                  </a:lnTo>
                  <a:lnTo>
                    <a:pt x="0" y="145"/>
                  </a:lnTo>
                  <a:lnTo>
                    <a:pt x="0" y="0"/>
                  </a:lnTo>
                  <a:close/>
                </a:path>
              </a:pathLst>
            </a:custGeom>
            <a:solidFill>
              <a:srgbClr val="F8991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2" name="Freeform 21"/>
            <p:cNvSpPr>
              <a:spLocks/>
            </p:cNvSpPr>
            <p:nvPr/>
          </p:nvSpPr>
          <p:spPr bwMode="auto">
            <a:xfrm>
              <a:off x="5289165" y="3038380"/>
              <a:ext cx="1597781" cy="1564722"/>
            </a:xfrm>
            <a:custGeom>
              <a:avLst/>
              <a:gdLst>
                <a:gd name="T0" fmla="*/ 1261 w 1885"/>
                <a:gd name="T1" fmla="*/ 0 h 1846"/>
                <a:gd name="T2" fmla="*/ 1299 w 1885"/>
                <a:gd name="T3" fmla="*/ 4 h 1846"/>
                <a:gd name="T4" fmla="*/ 1337 w 1885"/>
                <a:gd name="T5" fmla="*/ 15 h 1846"/>
                <a:gd name="T6" fmla="*/ 1375 w 1885"/>
                <a:gd name="T7" fmla="*/ 34 h 1846"/>
                <a:gd name="T8" fmla="*/ 1409 w 1885"/>
                <a:gd name="T9" fmla="*/ 57 h 1846"/>
                <a:gd name="T10" fmla="*/ 1435 w 1885"/>
                <a:gd name="T11" fmla="*/ 81 h 1846"/>
                <a:gd name="T12" fmla="*/ 1838 w 1885"/>
                <a:gd name="T13" fmla="*/ 584 h 1846"/>
                <a:gd name="T14" fmla="*/ 1857 w 1885"/>
                <a:gd name="T15" fmla="*/ 614 h 1846"/>
                <a:gd name="T16" fmla="*/ 1872 w 1885"/>
                <a:gd name="T17" fmla="*/ 652 h 1846"/>
                <a:gd name="T18" fmla="*/ 1881 w 1885"/>
                <a:gd name="T19" fmla="*/ 693 h 1846"/>
                <a:gd name="T20" fmla="*/ 1885 w 1885"/>
                <a:gd name="T21" fmla="*/ 733 h 1846"/>
                <a:gd name="T22" fmla="*/ 1881 w 1885"/>
                <a:gd name="T23" fmla="*/ 771 h 1846"/>
                <a:gd name="T24" fmla="*/ 1740 w 1885"/>
                <a:gd name="T25" fmla="*/ 1396 h 1846"/>
                <a:gd name="T26" fmla="*/ 1726 w 1885"/>
                <a:gd name="T27" fmla="*/ 1432 h 1846"/>
                <a:gd name="T28" fmla="*/ 1708 w 1885"/>
                <a:gd name="T29" fmla="*/ 1468 h 1846"/>
                <a:gd name="T30" fmla="*/ 1681 w 1885"/>
                <a:gd name="T31" fmla="*/ 1500 h 1846"/>
                <a:gd name="T32" fmla="*/ 1651 w 1885"/>
                <a:gd name="T33" fmla="*/ 1526 h 1846"/>
                <a:gd name="T34" fmla="*/ 1621 w 1885"/>
                <a:gd name="T35" fmla="*/ 1547 h 1846"/>
                <a:gd name="T36" fmla="*/ 1042 w 1885"/>
                <a:gd name="T37" fmla="*/ 1827 h 1846"/>
                <a:gd name="T38" fmla="*/ 1006 w 1885"/>
                <a:gd name="T39" fmla="*/ 1840 h 1846"/>
                <a:gd name="T40" fmla="*/ 966 w 1885"/>
                <a:gd name="T41" fmla="*/ 1846 h 1846"/>
                <a:gd name="T42" fmla="*/ 925 w 1885"/>
                <a:gd name="T43" fmla="*/ 1846 h 1846"/>
                <a:gd name="T44" fmla="*/ 885 w 1885"/>
                <a:gd name="T45" fmla="*/ 1840 h 1846"/>
                <a:gd name="T46" fmla="*/ 851 w 1885"/>
                <a:gd name="T47" fmla="*/ 1829 h 1846"/>
                <a:gd name="T48" fmla="*/ 270 w 1885"/>
                <a:gd name="T49" fmla="*/ 1551 h 1846"/>
                <a:gd name="T50" fmla="*/ 238 w 1885"/>
                <a:gd name="T51" fmla="*/ 1532 h 1846"/>
                <a:gd name="T52" fmla="*/ 208 w 1885"/>
                <a:gd name="T53" fmla="*/ 1504 h 1846"/>
                <a:gd name="T54" fmla="*/ 182 w 1885"/>
                <a:gd name="T55" fmla="*/ 1472 h 1846"/>
                <a:gd name="T56" fmla="*/ 163 w 1885"/>
                <a:gd name="T57" fmla="*/ 1438 h 1846"/>
                <a:gd name="T58" fmla="*/ 149 w 1885"/>
                <a:gd name="T59" fmla="*/ 1402 h 1846"/>
                <a:gd name="T60" fmla="*/ 4 w 1885"/>
                <a:gd name="T61" fmla="*/ 776 h 1846"/>
                <a:gd name="T62" fmla="*/ 0 w 1885"/>
                <a:gd name="T63" fmla="*/ 739 h 1846"/>
                <a:gd name="T64" fmla="*/ 4 w 1885"/>
                <a:gd name="T65" fmla="*/ 699 h 1846"/>
                <a:gd name="T66" fmla="*/ 13 w 1885"/>
                <a:gd name="T67" fmla="*/ 657 h 1846"/>
                <a:gd name="T68" fmla="*/ 27 w 1885"/>
                <a:gd name="T69" fmla="*/ 620 h 1846"/>
                <a:gd name="T70" fmla="*/ 47 w 1885"/>
                <a:gd name="T71" fmla="*/ 589 h 1846"/>
                <a:gd name="T72" fmla="*/ 446 w 1885"/>
                <a:gd name="T73" fmla="*/ 85 h 1846"/>
                <a:gd name="T74" fmla="*/ 473 w 1885"/>
                <a:gd name="T75" fmla="*/ 58 h 1846"/>
                <a:gd name="T76" fmla="*/ 505 w 1885"/>
                <a:gd name="T77" fmla="*/ 36 h 1846"/>
                <a:gd name="T78" fmla="*/ 543 w 1885"/>
                <a:gd name="T79" fmla="*/ 19 h 1846"/>
                <a:gd name="T80" fmla="*/ 582 w 1885"/>
                <a:gd name="T81" fmla="*/ 6 h 1846"/>
                <a:gd name="T82" fmla="*/ 618 w 1885"/>
                <a:gd name="T83" fmla="*/ 2 h 1846"/>
                <a:gd name="T84" fmla="*/ 1261 w 1885"/>
                <a:gd name="T85" fmla="*/ 0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5" h="1846">
                  <a:moveTo>
                    <a:pt x="1261" y="0"/>
                  </a:moveTo>
                  <a:lnTo>
                    <a:pt x="1299" y="4"/>
                  </a:lnTo>
                  <a:lnTo>
                    <a:pt x="1337" y="15"/>
                  </a:lnTo>
                  <a:lnTo>
                    <a:pt x="1375" y="34"/>
                  </a:lnTo>
                  <a:lnTo>
                    <a:pt x="1409" y="57"/>
                  </a:lnTo>
                  <a:lnTo>
                    <a:pt x="1435" y="81"/>
                  </a:lnTo>
                  <a:lnTo>
                    <a:pt x="1838" y="584"/>
                  </a:lnTo>
                  <a:lnTo>
                    <a:pt x="1857" y="614"/>
                  </a:lnTo>
                  <a:lnTo>
                    <a:pt x="1872" y="652"/>
                  </a:lnTo>
                  <a:lnTo>
                    <a:pt x="1881" y="693"/>
                  </a:lnTo>
                  <a:lnTo>
                    <a:pt x="1885" y="733"/>
                  </a:lnTo>
                  <a:lnTo>
                    <a:pt x="1881" y="771"/>
                  </a:lnTo>
                  <a:lnTo>
                    <a:pt x="1740" y="1396"/>
                  </a:lnTo>
                  <a:lnTo>
                    <a:pt x="1726" y="1432"/>
                  </a:lnTo>
                  <a:lnTo>
                    <a:pt x="1708" y="1468"/>
                  </a:lnTo>
                  <a:lnTo>
                    <a:pt x="1681" y="1500"/>
                  </a:lnTo>
                  <a:lnTo>
                    <a:pt x="1651" y="1526"/>
                  </a:lnTo>
                  <a:lnTo>
                    <a:pt x="1621" y="1547"/>
                  </a:lnTo>
                  <a:lnTo>
                    <a:pt x="1042" y="1827"/>
                  </a:lnTo>
                  <a:lnTo>
                    <a:pt x="1006" y="1840"/>
                  </a:lnTo>
                  <a:lnTo>
                    <a:pt x="966" y="1846"/>
                  </a:lnTo>
                  <a:lnTo>
                    <a:pt x="925" y="1846"/>
                  </a:lnTo>
                  <a:lnTo>
                    <a:pt x="885" y="1840"/>
                  </a:lnTo>
                  <a:lnTo>
                    <a:pt x="851" y="1829"/>
                  </a:lnTo>
                  <a:lnTo>
                    <a:pt x="270" y="1551"/>
                  </a:lnTo>
                  <a:lnTo>
                    <a:pt x="238" y="1532"/>
                  </a:lnTo>
                  <a:lnTo>
                    <a:pt x="208" y="1504"/>
                  </a:lnTo>
                  <a:lnTo>
                    <a:pt x="182" y="1472"/>
                  </a:lnTo>
                  <a:lnTo>
                    <a:pt x="163" y="1438"/>
                  </a:lnTo>
                  <a:lnTo>
                    <a:pt x="149" y="1402"/>
                  </a:lnTo>
                  <a:lnTo>
                    <a:pt x="4" y="776"/>
                  </a:lnTo>
                  <a:lnTo>
                    <a:pt x="0" y="739"/>
                  </a:lnTo>
                  <a:lnTo>
                    <a:pt x="4" y="699"/>
                  </a:lnTo>
                  <a:lnTo>
                    <a:pt x="13" y="657"/>
                  </a:lnTo>
                  <a:lnTo>
                    <a:pt x="27" y="620"/>
                  </a:lnTo>
                  <a:lnTo>
                    <a:pt x="47" y="589"/>
                  </a:lnTo>
                  <a:lnTo>
                    <a:pt x="446" y="85"/>
                  </a:lnTo>
                  <a:lnTo>
                    <a:pt x="473" y="58"/>
                  </a:lnTo>
                  <a:lnTo>
                    <a:pt x="505" y="36"/>
                  </a:lnTo>
                  <a:lnTo>
                    <a:pt x="543" y="19"/>
                  </a:lnTo>
                  <a:lnTo>
                    <a:pt x="582" y="6"/>
                  </a:lnTo>
                  <a:lnTo>
                    <a:pt x="618" y="2"/>
                  </a:lnTo>
                  <a:lnTo>
                    <a:pt x="1261" y="0"/>
                  </a:lnTo>
                  <a:close/>
                </a:path>
              </a:pathLst>
            </a:custGeom>
            <a:gradFill flip="none" rotWithShape="1">
              <a:gsLst>
                <a:gs pos="0">
                  <a:sysClr val="window" lastClr="FFFFFF"/>
                </a:gs>
                <a:gs pos="100000">
                  <a:sysClr val="window" lastClr="FFFFFF">
                    <a:lumMod val="85000"/>
                  </a:sysClr>
                </a:gs>
              </a:gsLst>
              <a:lin ang="2700000" scaled="1"/>
              <a:tileRect/>
            </a:gradFill>
            <a:ln w="0">
              <a:noFill/>
              <a:prstDash val="solid"/>
              <a:round/>
              <a:headEnd/>
              <a:tailEnd/>
            </a:ln>
            <a:effectLst>
              <a:outerShdw blurRad="190500" sx="102000" sy="102000" algn="ctr" rotWithShape="0">
                <a:prstClr val="black">
                  <a:alpha val="8000"/>
                </a:prstClr>
              </a:outerShdw>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a:ln>
                  <a:noFill/>
                </a:ln>
                <a:solidFill>
                  <a:prstClr val="black"/>
                </a:solidFill>
                <a:effectLst/>
                <a:uLnTx/>
                <a:uFillTx/>
                <a:latin typeface="Sakkal Majalla" panose="02000000000000000000" pitchFamily="2" charset="-78"/>
                <a:cs typeface="Sakkal Majalla" panose="02000000000000000000" pitchFamily="2" charset="-78"/>
              </a:endParaRPr>
            </a:p>
          </p:txBody>
        </p:sp>
        <p:sp>
          <p:nvSpPr>
            <p:cNvPr id="23" name="TextBox 22"/>
            <p:cNvSpPr txBox="1"/>
            <p:nvPr/>
          </p:nvSpPr>
          <p:spPr>
            <a:xfrm>
              <a:off x="5308562" y="3245359"/>
              <a:ext cx="1541440" cy="1077218"/>
            </a:xfrm>
            <a:prstGeom prst="rect">
              <a:avLst/>
            </a:prstGeom>
            <a:noFill/>
          </p:spPr>
          <p:txBody>
            <a:bodyPr wrap="square" rtlCol="0" anchor="ctr">
              <a:spAutoFit/>
            </a:bodyPr>
            <a:lstStyle/>
            <a:p>
              <a:pPr algn="ctr" defTabSz="1218987" rtl="0"/>
              <a:r>
                <a:rPr lang="ar-EG" sz="3200" b="1" kern="0" dirty="0">
                  <a:solidFill>
                    <a:srgbClr val="C00000"/>
                  </a:solidFill>
                  <a:latin typeface="Sakkal Majalla" panose="02000000000000000000" pitchFamily="2" charset="-78"/>
                  <a:cs typeface="Sakkal Majalla" panose="02000000000000000000" pitchFamily="2" charset="-78"/>
                </a:rPr>
                <a:t>الأسباب التنظيمية</a:t>
              </a:r>
              <a:endParaRPr lang="en-US" sz="3200" b="1" kern="0" dirty="0">
                <a:solidFill>
                  <a:srgbClr val="C00000"/>
                </a:solidFill>
                <a:latin typeface="Sakkal Majalla" panose="02000000000000000000" pitchFamily="2" charset="-78"/>
                <a:cs typeface="Sakkal Majalla" panose="02000000000000000000" pitchFamily="2" charset="-78"/>
              </a:endParaRPr>
            </a:p>
          </p:txBody>
        </p:sp>
      </p:grpSp>
      <p:grpSp>
        <p:nvGrpSpPr>
          <p:cNvPr id="31" name="Group 30"/>
          <p:cNvGrpSpPr/>
          <p:nvPr/>
        </p:nvGrpSpPr>
        <p:grpSpPr>
          <a:xfrm>
            <a:off x="5464490" y="1276059"/>
            <a:ext cx="1434579" cy="1543250"/>
            <a:chOff x="5344568" y="1485922"/>
            <a:chExt cx="1434579" cy="1543250"/>
          </a:xfrm>
        </p:grpSpPr>
        <p:sp>
          <p:nvSpPr>
            <p:cNvPr id="32" name="TextBox 31"/>
            <p:cNvSpPr txBox="1"/>
            <p:nvPr/>
          </p:nvSpPr>
          <p:spPr>
            <a:xfrm>
              <a:off x="5877891" y="2567507"/>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01</a:t>
              </a:r>
              <a:endParaRPr lang="en-IN" sz="2400" b="1" dirty="0">
                <a:solidFill>
                  <a:prstClr val="white"/>
                </a:solidFill>
                <a:latin typeface="Sakkal Majalla" panose="02000000000000000000" pitchFamily="2" charset="-78"/>
                <a:cs typeface="Sakkal Majalla" panose="02000000000000000000" pitchFamily="2" charset="-78"/>
              </a:endParaRPr>
            </a:p>
          </p:txBody>
        </p:sp>
        <p:sp>
          <p:nvSpPr>
            <p:cNvPr id="33" name="TextBox 32"/>
            <p:cNvSpPr txBox="1"/>
            <p:nvPr/>
          </p:nvSpPr>
          <p:spPr>
            <a:xfrm>
              <a:off x="5344568" y="1485922"/>
              <a:ext cx="1434579" cy="830997"/>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المكالمات الهاتفية</a:t>
              </a:r>
              <a:endParaRPr lang="en-US" sz="2400" b="1" kern="0" dirty="0">
                <a:solidFill>
                  <a:srgbClr val="002060"/>
                </a:solidFill>
                <a:latin typeface="Sakkal Majalla" panose="02000000000000000000" pitchFamily="2" charset="-78"/>
                <a:cs typeface="Sakkal Majalla" panose="02000000000000000000" pitchFamily="2" charset="-78"/>
              </a:endParaRPr>
            </a:p>
          </p:txBody>
        </p:sp>
      </p:grpSp>
      <p:grpSp>
        <p:nvGrpSpPr>
          <p:cNvPr id="34" name="Group 33"/>
          <p:cNvGrpSpPr/>
          <p:nvPr/>
        </p:nvGrpSpPr>
        <p:grpSpPr>
          <a:xfrm>
            <a:off x="4121624" y="1560643"/>
            <a:ext cx="1543766" cy="1718887"/>
            <a:chOff x="4001702" y="1770506"/>
            <a:chExt cx="1543766" cy="1718887"/>
          </a:xfrm>
        </p:grpSpPr>
        <p:sp>
          <p:nvSpPr>
            <p:cNvPr id="35" name="TextBox 34"/>
            <p:cNvSpPr txBox="1"/>
            <p:nvPr/>
          </p:nvSpPr>
          <p:spPr>
            <a:xfrm rot="18533137">
              <a:off x="5097269" y="2955777"/>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07</a:t>
              </a:r>
              <a:endParaRPr lang="en-IN" sz="2400" b="1" dirty="0">
                <a:solidFill>
                  <a:prstClr val="white"/>
                </a:solidFill>
                <a:latin typeface="Sakkal Majalla" panose="02000000000000000000" pitchFamily="2" charset="-78"/>
                <a:cs typeface="Sakkal Majalla" panose="02000000000000000000" pitchFamily="2" charset="-78"/>
              </a:endParaRPr>
            </a:p>
          </p:txBody>
        </p:sp>
        <p:sp>
          <p:nvSpPr>
            <p:cNvPr id="36" name="TextBox 35"/>
            <p:cNvSpPr txBox="1"/>
            <p:nvPr/>
          </p:nvSpPr>
          <p:spPr>
            <a:xfrm rot="18709841">
              <a:off x="3742423" y="2029785"/>
              <a:ext cx="1718887"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عدم وضوح أو كفاية التعليمات والمعلومات</a:t>
              </a:r>
              <a:endParaRPr lang="en-US" sz="2400" b="1" kern="0" dirty="0">
                <a:solidFill>
                  <a:srgbClr val="002060"/>
                </a:solidFill>
                <a:latin typeface="Sakkal Majalla" panose="02000000000000000000" pitchFamily="2" charset="-78"/>
                <a:cs typeface="Sakkal Majalla" panose="02000000000000000000" pitchFamily="2" charset="-78"/>
              </a:endParaRPr>
            </a:p>
          </p:txBody>
        </p:sp>
      </p:grpSp>
      <p:grpSp>
        <p:nvGrpSpPr>
          <p:cNvPr id="37" name="Group 36"/>
          <p:cNvGrpSpPr/>
          <p:nvPr/>
        </p:nvGrpSpPr>
        <p:grpSpPr>
          <a:xfrm>
            <a:off x="6757737" y="1994001"/>
            <a:ext cx="1608189" cy="1195462"/>
            <a:chOff x="6637815" y="2203864"/>
            <a:chExt cx="1608189" cy="1195462"/>
          </a:xfrm>
        </p:grpSpPr>
        <p:sp>
          <p:nvSpPr>
            <p:cNvPr id="38" name="TextBox 37"/>
            <p:cNvSpPr txBox="1"/>
            <p:nvPr/>
          </p:nvSpPr>
          <p:spPr>
            <a:xfrm>
              <a:off x="6893726" y="2203864"/>
              <a:ext cx="1352278" cy="830997"/>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الزيارات المفاجئة</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39" name="TextBox 38">
              <a:extLst>
                <a:ext uri="{FF2B5EF4-FFF2-40B4-BE49-F238E27FC236}">
                  <a16:creationId xmlns:a16="http://schemas.microsoft.com/office/drawing/2014/main" id="{F711819D-688E-4F63-90FB-4AFAD823A145}"/>
                </a:ext>
              </a:extLst>
            </p:cNvPr>
            <p:cNvSpPr txBox="1"/>
            <p:nvPr/>
          </p:nvSpPr>
          <p:spPr>
            <a:xfrm rot="2937415">
              <a:off x="6651281" y="2951126"/>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02</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0" name="Group 39"/>
          <p:cNvGrpSpPr/>
          <p:nvPr/>
        </p:nvGrpSpPr>
        <p:grpSpPr>
          <a:xfrm>
            <a:off x="6940640" y="3585112"/>
            <a:ext cx="1682747" cy="951605"/>
            <a:chOff x="6820718" y="3794975"/>
            <a:chExt cx="1682747" cy="951605"/>
          </a:xfrm>
        </p:grpSpPr>
        <p:sp>
          <p:nvSpPr>
            <p:cNvPr id="41" name="TextBox 40"/>
            <p:cNvSpPr txBox="1"/>
            <p:nvPr/>
          </p:nvSpPr>
          <p:spPr>
            <a:xfrm>
              <a:off x="7189607" y="3915583"/>
              <a:ext cx="1313858" cy="830997"/>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الاجتماعات الطويلة</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42" name="TextBox 41">
              <a:extLst>
                <a:ext uri="{FF2B5EF4-FFF2-40B4-BE49-F238E27FC236}">
                  <a16:creationId xmlns:a16="http://schemas.microsoft.com/office/drawing/2014/main" id="{565FCFF6-698B-4229-8FAD-B6EA9E5603E2}"/>
                </a:ext>
              </a:extLst>
            </p:cNvPr>
            <p:cNvSpPr txBox="1"/>
            <p:nvPr/>
          </p:nvSpPr>
          <p:spPr>
            <a:xfrm rot="16949909">
              <a:off x="6834184" y="3781509"/>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03</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3" name="Group 42"/>
          <p:cNvGrpSpPr/>
          <p:nvPr/>
        </p:nvGrpSpPr>
        <p:grpSpPr>
          <a:xfrm>
            <a:off x="6258849" y="4236664"/>
            <a:ext cx="1509597" cy="1439570"/>
            <a:chOff x="6138927" y="4446527"/>
            <a:chExt cx="1509597" cy="1439570"/>
          </a:xfrm>
        </p:grpSpPr>
        <p:sp>
          <p:nvSpPr>
            <p:cNvPr id="44" name="TextBox 43"/>
            <p:cNvSpPr txBox="1"/>
            <p:nvPr/>
          </p:nvSpPr>
          <p:spPr>
            <a:xfrm>
              <a:off x="6138927" y="5055100"/>
              <a:ext cx="1509597" cy="830997"/>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عدم وضوح الأهداف</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45" name="TextBox 44">
              <a:extLst>
                <a:ext uri="{FF2B5EF4-FFF2-40B4-BE49-F238E27FC236}">
                  <a16:creationId xmlns:a16="http://schemas.microsoft.com/office/drawing/2014/main" id="{905E22C3-81C7-41C9-9FE4-D8AC0B89F29D}"/>
                </a:ext>
              </a:extLst>
            </p:cNvPr>
            <p:cNvSpPr txBox="1"/>
            <p:nvPr/>
          </p:nvSpPr>
          <p:spPr>
            <a:xfrm rot="20026711">
              <a:off x="6294297" y="4446527"/>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04</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6" name="Group 45"/>
          <p:cNvGrpSpPr/>
          <p:nvPr/>
        </p:nvGrpSpPr>
        <p:grpSpPr>
          <a:xfrm>
            <a:off x="4927753" y="4242207"/>
            <a:ext cx="1078844" cy="1439173"/>
            <a:chOff x="4807831" y="4452070"/>
            <a:chExt cx="1078844" cy="1439173"/>
          </a:xfrm>
        </p:grpSpPr>
        <p:sp>
          <p:nvSpPr>
            <p:cNvPr id="47" name="TextBox 46"/>
            <p:cNvSpPr txBox="1"/>
            <p:nvPr/>
          </p:nvSpPr>
          <p:spPr>
            <a:xfrm rot="1397324">
              <a:off x="4807831" y="5060246"/>
              <a:ext cx="1060004" cy="830997"/>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سوء التنظيم</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48" name="TextBox 47">
              <a:extLst>
                <a:ext uri="{FF2B5EF4-FFF2-40B4-BE49-F238E27FC236}">
                  <a16:creationId xmlns:a16="http://schemas.microsoft.com/office/drawing/2014/main" id="{9D66E138-2B1C-4011-ACA1-DE63AC7C640D}"/>
                </a:ext>
              </a:extLst>
            </p:cNvPr>
            <p:cNvSpPr txBox="1"/>
            <p:nvPr/>
          </p:nvSpPr>
          <p:spPr>
            <a:xfrm rot="1465680">
              <a:off x="5451941" y="4452070"/>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05</a:t>
              </a:r>
              <a:endParaRPr lang="en-IN" sz="2400" b="1" dirty="0">
                <a:solidFill>
                  <a:prstClr val="white"/>
                </a:solidFill>
                <a:latin typeface="Sakkal Majalla" panose="02000000000000000000" pitchFamily="2" charset="-78"/>
                <a:cs typeface="Sakkal Majalla" panose="02000000000000000000" pitchFamily="2" charset="-78"/>
              </a:endParaRPr>
            </a:p>
          </p:txBody>
        </p:sp>
      </p:grpSp>
      <p:grpSp>
        <p:nvGrpSpPr>
          <p:cNvPr id="49" name="Group 48"/>
          <p:cNvGrpSpPr/>
          <p:nvPr/>
        </p:nvGrpSpPr>
        <p:grpSpPr>
          <a:xfrm>
            <a:off x="3716853" y="3409507"/>
            <a:ext cx="1765653" cy="1200329"/>
            <a:chOff x="3596931" y="3619370"/>
            <a:chExt cx="1765653" cy="1200329"/>
          </a:xfrm>
        </p:grpSpPr>
        <p:sp>
          <p:nvSpPr>
            <p:cNvPr id="50" name="TextBox 49"/>
            <p:cNvSpPr txBox="1"/>
            <p:nvPr/>
          </p:nvSpPr>
          <p:spPr>
            <a:xfrm>
              <a:off x="3596931" y="3619370"/>
              <a:ext cx="1401004" cy="1200329"/>
            </a:xfrm>
            <a:prstGeom prst="rect">
              <a:avLst/>
            </a:prstGeom>
            <a:noFill/>
          </p:spPr>
          <p:txBody>
            <a:bodyPr wrap="square" rtlCol="0" anchor="t">
              <a:spAutoFit/>
            </a:bodyPr>
            <a:lstStyle/>
            <a:p>
              <a:pPr algn="ctr" defTabSz="1218987" rtl="0"/>
              <a:r>
                <a:rPr lang="ar-EG" sz="2400" b="1" kern="0" dirty="0">
                  <a:solidFill>
                    <a:srgbClr val="002060"/>
                  </a:solidFill>
                  <a:latin typeface="Sakkal Majalla" panose="02000000000000000000" pitchFamily="2" charset="-78"/>
                  <a:cs typeface="Sakkal Majalla" panose="02000000000000000000" pitchFamily="2" charset="-78"/>
                </a:rPr>
                <a:t>عدم تفويض السلطات والصلاحيات</a:t>
              </a:r>
              <a:endParaRPr lang="en-US" sz="2400" b="1" kern="0" dirty="0">
                <a:solidFill>
                  <a:srgbClr val="002060"/>
                </a:solidFill>
                <a:latin typeface="Sakkal Majalla" panose="02000000000000000000" pitchFamily="2" charset="-78"/>
                <a:cs typeface="Sakkal Majalla" panose="02000000000000000000" pitchFamily="2" charset="-78"/>
              </a:endParaRPr>
            </a:p>
          </p:txBody>
        </p:sp>
        <p:sp>
          <p:nvSpPr>
            <p:cNvPr id="51" name="TextBox 50">
              <a:extLst>
                <a:ext uri="{FF2B5EF4-FFF2-40B4-BE49-F238E27FC236}">
                  <a16:creationId xmlns:a16="http://schemas.microsoft.com/office/drawing/2014/main" id="{89C6B8A6-1F12-4DBE-83B4-7EC2C69FDFD4}"/>
                </a:ext>
              </a:extLst>
            </p:cNvPr>
            <p:cNvSpPr txBox="1"/>
            <p:nvPr/>
          </p:nvSpPr>
          <p:spPr>
            <a:xfrm rot="15412784">
              <a:off x="4914385" y="3814760"/>
              <a:ext cx="434734" cy="461665"/>
            </a:xfrm>
            <a:prstGeom prst="rect">
              <a:avLst/>
            </a:prstGeom>
            <a:noFill/>
          </p:spPr>
          <p:txBody>
            <a:bodyPr wrap="none" rtlCol="0" anchor="ctr">
              <a:spAutoFit/>
            </a:bodyPr>
            <a:lstStyle/>
            <a:p>
              <a:pPr algn="ctr" defTabSz="1218987" rtl="0"/>
              <a:r>
                <a:rPr lang="en-GB" sz="2400" b="1" dirty="0">
                  <a:solidFill>
                    <a:prstClr val="white"/>
                  </a:solidFill>
                  <a:latin typeface="Sakkal Majalla" panose="02000000000000000000" pitchFamily="2" charset="-78"/>
                  <a:cs typeface="Sakkal Majalla" panose="02000000000000000000" pitchFamily="2" charset="-78"/>
                </a:rPr>
                <a:t>06</a:t>
              </a:r>
              <a:endParaRPr lang="en-IN" sz="2400" b="1" dirty="0">
                <a:solidFill>
                  <a:prstClr val="white"/>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76641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 calcmode="lin" valueType="num">
                                      <p:cBhvr>
                                        <p:cTn id="16" dur="500" fill="hold"/>
                                        <p:tgtEl>
                                          <p:spTgt spid="31"/>
                                        </p:tgtEl>
                                        <p:attrNameLst>
                                          <p:attrName>style.rotation</p:attrName>
                                        </p:attrNameLst>
                                      </p:cBhvr>
                                      <p:tavLst>
                                        <p:tav tm="0">
                                          <p:val>
                                            <p:fltVal val="360"/>
                                          </p:val>
                                        </p:tav>
                                        <p:tav tm="100000">
                                          <p:val>
                                            <p:fltVal val="0"/>
                                          </p:val>
                                        </p:tav>
                                      </p:tavLst>
                                    </p:anim>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 calcmode="lin" valueType="num">
                                      <p:cBhvr>
                                        <p:cTn id="24" dur="500" fill="hold"/>
                                        <p:tgtEl>
                                          <p:spTgt spid="37"/>
                                        </p:tgtEl>
                                        <p:attrNameLst>
                                          <p:attrName>style.rotation</p:attrName>
                                        </p:attrNameLst>
                                      </p:cBhvr>
                                      <p:tavLst>
                                        <p:tav tm="0">
                                          <p:val>
                                            <p:fltVal val="360"/>
                                          </p:val>
                                        </p:tav>
                                        <p:tav tm="100000">
                                          <p:val>
                                            <p:fltVal val="0"/>
                                          </p:val>
                                        </p:tav>
                                      </p:tavLst>
                                    </p:anim>
                                    <p:animEffect transition="in" filter="fade">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 calcmode="lin" valueType="num">
                                      <p:cBhvr>
                                        <p:cTn id="32" dur="500" fill="hold"/>
                                        <p:tgtEl>
                                          <p:spTgt spid="40"/>
                                        </p:tgtEl>
                                        <p:attrNameLst>
                                          <p:attrName>style.rotation</p:attrName>
                                        </p:attrNameLst>
                                      </p:cBhvr>
                                      <p:tavLst>
                                        <p:tav tm="0">
                                          <p:val>
                                            <p:fltVal val="360"/>
                                          </p:val>
                                        </p:tav>
                                        <p:tav tm="100000">
                                          <p:val>
                                            <p:fltVal val="0"/>
                                          </p:val>
                                        </p:tav>
                                      </p:tavLst>
                                    </p:anim>
                                    <p:animEffect transition="in" filter="fade">
                                      <p:cBhvr>
                                        <p:cTn id="33" dur="500"/>
                                        <p:tgtEl>
                                          <p:spTgt spid="40"/>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p:cTn id="38" dur="500" fill="hold"/>
                                        <p:tgtEl>
                                          <p:spTgt spid="43"/>
                                        </p:tgtEl>
                                        <p:attrNameLst>
                                          <p:attrName>ppt_w</p:attrName>
                                        </p:attrNameLst>
                                      </p:cBhvr>
                                      <p:tavLst>
                                        <p:tav tm="0">
                                          <p:val>
                                            <p:fltVal val="0"/>
                                          </p:val>
                                        </p:tav>
                                        <p:tav tm="100000">
                                          <p:val>
                                            <p:strVal val="#ppt_w"/>
                                          </p:val>
                                        </p:tav>
                                      </p:tavLst>
                                    </p:anim>
                                    <p:anim calcmode="lin" valueType="num">
                                      <p:cBhvr>
                                        <p:cTn id="39" dur="500" fill="hold"/>
                                        <p:tgtEl>
                                          <p:spTgt spid="43"/>
                                        </p:tgtEl>
                                        <p:attrNameLst>
                                          <p:attrName>ppt_h</p:attrName>
                                        </p:attrNameLst>
                                      </p:cBhvr>
                                      <p:tavLst>
                                        <p:tav tm="0">
                                          <p:val>
                                            <p:fltVal val="0"/>
                                          </p:val>
                                        </p:tav>
                                        <p:tav tm="100000">
                                          <p:val>
                                            <p:strVal val="#ppt_h"/>
                                          </p:val>
                                        </p:tav>
                                      </p:tavLst>
                                    </p:anim>
                                    <p:anim calcmode="lin" valueType="num">
                                      <p:cBhvr>
                                        <p:cTn id="40" dur="500" fill="hold"/>
                                        <p:tgtEl>
                                          <p:spTgt spid="43"/>
                                        </p:tgtEl>
                                        <p:attrNameLst>
                                          <p:attrName>style.rotation</p:attrName>
                                        </p:attrNameLst>
                                      </p:cBhvr>
                                      <p:tavLst>
                                        <p:tav tm="0">
                                          <p:val>
                                            <p:fltVal val="360"/>
                                          </p:val>
                                        </p:tav>
                                        <p:tav tm="100000">
                                          <p:val>
                                            <p:fltVal val="0"/>
                                          </p:val>
                                        </p:tav>
                                      </p:tavLst>
                                    </p:anim>
                                    <p:animEffect transition="in" filter="fade">
                                      <p:cBhvr>
                                        <p:cTn id="41" dur="500"/>
                                        <p:tgtEl>
                                          <p:spTgt spid="43"/>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p:cTn id="46" dur="500" fill="hold"/>
                                        <p:tgtEl>
                                          <p:spTgt spid="46"/>
                                        </p:tgtEl>
                                        <p:attrNameLst>
                                          <p:attrName>ppt_w</p:attrName>
                                        </p:attrNameLst>
                                      </p:cBhvr>
                                      <p:tavLst>
                                        <p:tav tm="0">
                                          <p:val>
                                            <p:fltVal val="0"/>
                                          </p:val>
                                        </p:tav>
                                        <p:tav tm="100000">
                                          <p:val>
                                            <p:strVal val="#ppt_w"/>
                                          </p:val>
                                        </p:tav>
                                      </p:tavLst>
                                    </p:anim>
                                    <p:anim calcmode="lin" valueType="num">
                                      <p:cBhvr>
                                        <p:cTn id="47" dur="500" fill="hold"/>
                                        <p:tgtEl>
                                          <p:spTgt spid="46"/>
                                        </p:tgtEl>
                                        <p:attrNameLst>
                                          <p:attrName>ppt_h</p:attrName>
                                        </p:attrNameLst>
                                      </p:cBhvr>
                                      <p:tavLst>
                                        <p:tav tm="0">
                                          <p:val>
                                            <p:fltVal val="0"/>
                                          </p:val>
                                        </p:tav>
                                        <p:tav tm="100000">
                                          <p:val>
                                            <p:strVal val="#ppt_h"/>
                                          </p:val>
                                        </p:tav>
                                      </p:tavLst>
                                    </p:anim>
                                    <p:anim calcmode="lin" valueType="num">
                                      <p:cBhvr>
                                        <p:cTn id="48" dur="500" fill="hold"/>
                                        <p:tgtEl>
                                          <p:spTgt spid="46"/>
                                        </p:tgtEl>
                                        <p:attrNameLst>
                                          <p:attrName>style.rotation</p:attrName>
                                        </p:attrNameLst>
                                      </p:cBhvr>
                                      <p:tavLst>
                                        <p:tav tm="0">
                                          <p:val>
                                            <p:fltVal val="360"/>
                                          </p:val>
                                        </p:tav>
                                        <p:tav tm="100000">
                                          <p:val>
                                            <p:fltVal val="0"/>
                                          </p:val>
                                        </p:tav>
                                      </p:tavLst>
                                    </p:anim>
                                    <p:animEffect transition="in" filter="fade">
                                      <p:cBhvr>
                                        <p:cTn id="49" dur="500"/>
                                        <p:tgtEl>
                                          <p:spTgt spid="46"/>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 calcmode="lin" valueType="num">
                                      <p:cBhvr>
                                        <p:cTn id="56" dur="500" fill="hold"/>
                                        <p:tgtEl>
                                          <p:spTgt spid="49"/>
                                        </p:tgtEl>
                                        <p:attrNameLst>
                                          <p:attrName>style.rotation</p:attrName>
                                        </p:attrNameLst>
                                      </p:cBhvr>
                                      <p:tavLst>
                                        <p:tav tm="0">
                                          <p:val>
                                            <p:fltVal val="360"/>
                                          </p:val>
                                        </p:tav>
                                        <p:tav tm="100000">
                                          <p:val>
                                            <p:fltVal val="0"/>
                                          </p:val>
                                        </p:tav>
                                      </p:tavLst>
                                    </p:anim>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 calcmode="lin" valueType="num">
                                      <p:cBhvr>
                                        <p:cTn id="64" dur="500" fill="hold"/>
                                        <p:tgtEl>
                                          <p:spTgt spid="34"/>
                                        </p:tgtEl>
                                        <p:attrNameLst>
                                          <p:attrName>style.rotation</p:attrName>
                                        </p:attrNameLst>
                                      </p:cBhvr>
                                      <p:tavLst>
                                        <p:tav tm="0">
                                          <p:val>
                                            <p:fltVal val="360"/>
                                          </p:val>
                                        </p:tav>
                                        <p:tav tm="100000">
                                          <p:val>
                                            <p:fltVal val="0"/>
                                          </p:val>
                                        </p:tav>
                                      </p:tavLst>
                                    </p:anim>
                                    <p:animEffect transition="in" filter="fade">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أهم الاسباب التي تؤدي إلى ضياع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116</a:t>
            </a:fld>
            <a:endParaRPr lang="ar-EG"/>
          </a:p>
        </p:txBody>
      </p:sp>
      <p:grpSp>
        <p:nvGrpSpPr>
          <p:cNvPr id="5" name="Group 4"/>
          <p:cNvGrpSpPr/>
          <p:nvPr/>
        </p:nvGrpSpPr>
        <p:grpSpPr>
          <a:xfrm>
            <a:off x="4413915" y="3595790"/>
            <a:ext cx="3625996" cy="3262210"/>
            <a:chOff x="4413915" y="3595790"/>
            <a:chExt cx="3625996" cy="326221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3915" y="3595790"/>
              <a:ext cx="3625996" cy="3262210"/>
            </a:xfrm>
            <a:prstGeom prst="rect">
              <a:avLst/>
            </a:prstGeom>
          </p:spPr>
        </p:pic>
        <p:sp>
          <p:nvSpPr>
            <p:cNvPr id="8" name="Rectangle 7"/>
            <p:cNvSpPr/>
            <p:nvPr/>
          </p:nvSpPr>
          <p:spPr>
            <a:xfrm>
              <a:off x="5238907" y="4681348"/>
              <a:ext cx="1889138" cy="1074875"/>
            </a:xfrm>
            <a:prstGeom prst="rect">
              <a:avLst/>
            </a:prstGeom>
          </p:spPr>
          <p:txBody>
            <a:bodyPr wrap="square">
              <a:spAutoFit/>
            </a:bodyPr>
            <a:lstStyle/>
            <a:p>
              <a:pPr algn="ctr"/>
              <a:r>
                <a:rPr lang="ar-EG" sz="3200" b="1" dirty="0">
                  <a:solidFill>
                    <a:srgbClr val="C00000"/>
                  </a:solidFill>
                  <a:latin typeface="Sakkal Majalla" panose="02000000000000000000" pitchFamily="2" charset="-78"/>
                  <a:cs typeface="Sakkal Majalla" panose="02000000000000000000" pitchFamily="2" charset="-78"/>
                </a:rPr>
                <a:t>الأسباب  الذاتية </a:t>
              </a:r>
            </a:p>
          </p:txBody>
        </p:sp>
      </p:grpSp>
      <p:grpSp>
        <p:nvGrpSpPr>
          <p:cNvPr id="9" name="Group 8"/>
          <p:cNvGrpSpPr/>
          <p:nvPr/>
        </p:nvGrpSpPr>
        <p:grpSpPr>
          <a:xfrm>
            <a:off x="7483316" y="2111233"/>
            <a:ext cx="3125143" cy="2739000"/>
            <a:chOff x="7483316" y="2111233"/>
            <a:chExt cx="3125143" cy="2739000"/>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83316" y="2111233"/>
              <a:ext cx="3125143" cy="2739000"/>
            </a:xfrm>
            <a:prstGeom prst="rect">
              <a:avLst/>
            </a:prstGeom>
          </p:spPr>
        </p:pic>
        <p:sp>
          <p:nvSpPr>
            <p:cNvPr id="11" name="Rectangle 10"/>
            <p:cNvSpPr/>
            <p:nvPr/>
          </p:nvSpPr>
          <p:spPr>
            <a:xfrm>
              <a:off x="8039911" y="3321405"/>
              <a:ext cx="25544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القلق</a:t>
              </a:r>
            </a:p>
          </p:txBody>
        </p:sp>
      </p:grpSp>
      <p:grpSp>
        <p:nvGrpSpPr>
          <p:cNvPr id="12" name="Group 11"/>
          <p:cNvGrpSpPr/>
          <p:nvPr/>
        </p:nvGrpSpPr>
        <p:grpSpPr>
          <a:xfrm>
            <a:off x="6183476" y="1105626"/>
            <a:ext cx="3308307" cy="2738999"/>
            <a:chOff x="6183476" y="1105626"/>
            <a:chExt cx="3308307" cy="2738999"/>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3476" y="1105626"/>
              <a:ext cx="3308307" cy="2738999"/>
            </a:xfrm>
            <a:prstGeom prst="rect">
              <a:avLst/>
            </a:prstGeom>
          </p:spPr>
        </p:pic>
        <p:sp>
          <p:nvSpPr>
            <p:cNvPr id="14" name="Rectangle 13"/>
            <p:cNvSpPr/>
            <p:nvPr/>
          </p:nvSpPr>
          <p:spPr>
            <a:xfrm>
              <a:off x="6488464" y="1707991"/>
              <a:ext cx="1696165" cy="1384995"/>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عدم الرغبة </a:t>
              </a:r>
              <a:br>
                <a:rPr lang="ar-EG" sz="2800" b="1" dirty="0">
                  <a:solidFill>
                    <a:schemeClr val="bg1"/>
                  </a:solidFill>
                  <a:latin typeface="Sakkal Majalla" panose="02000000000000000000" pitchFamily="2" charset="-78"/>
                  <a:cs typeface="Sakkal Majalla" panose="02000000000000000000" pitchFamily="2" charset="-78"/>
                </a:rPr>
              </a:br>
              <a:r>
                <a:rPr lang="ar-EG" sz="2800" b="1" dirty="0">
                  <a:solidFill>
                    <a:schemeClr val="bg1"/>
                  </a:solidFill>
                  <a:latin typeface="Sakkal Majalla" panose="02000000000000000000" pitchFamily="2" charset="-78"/>
                  <a:cs typeface="Sakkal Majalla" panose="02000000000000000000" pitchFamily="2" charset="-78"/>
                </a:rPr>
                <a:t>في اغضاب الاخرين</a:t>
              </a:r>
            </a:p>
          </p:txBody>
        </p:sp>
      </p:grpSp>
      <p:grpSp>
        <p:nvGrpSpPr>
          <p:cNvPr id="15" name="Group 14"/>
          <p:cNvGrpSpPr/>
          <p:nvPr/>
        </p:nvGrpSpPr>
        <p:grpSpPr>
          <a:xfrm>
            <a:off x="2744919" y="1105625"/>
            <a:ext cx="3337992" cy="2739000"/>
            <a:chOff x="2744919" y="1105625"/>
            <a:chExt cx="3337992" cy="2739000"/>
          </a:xfrm>
        </p:grpSpPr>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44919" y="1105625"/>
              <a:ext cx="3337992" cy="2739000"/>
            </a:xfrm>
            <a:prstGeom prst="rect">
              <a:avLst/>
            </a:prstGeom>
          </p:spPr>
        </p:pic>
        <p:sp>
          <p:nvSpPr>
            <p:cNvPr id="17" name="Rectangle 16"/>
            <p:cNvSpPr/>
            <p:nvPr/>
          </p:nvSpPr>
          <p:spPr>
            <a:xfrm>
              <a:off x="3963375" y="1936244"/>
              <a:ext cx="1825894" cy="954107"/>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وجود وقت زائد عن الحاجة</a:t>
              </a:r>
            </a:p>
          </p:txBody>
        </p:sp>
      </p:grpSp>
      <p:grpSp>
        <p:nvGrpSpPr>
          <p:cNvPr id="18" name="Group 17"/>
          <p:cNvGrpSpPr/>
          <p:nvPr/>
        </p:nvGrpSpPr>
        <p:grpSpPr>
          <a:xfrm>
            <a:off x="1525037" y="2220458"/>
            <a:ext cx="3046794" cy="2739000"/>
            <a:chOff x="1525037" y="2220458"/>
            <a:chExt cx="3046794" cy="2739000"/>
          </a:xfrm>
        </p:grpSpPr>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88479" y="2220458"/>
              <a:ext cx="2883352" cy="2739000"/>
            </a:xfrm>
            <a:prstGeom prst="rect">
              <a:avLst/>
            </a:prstGeom>
          </p:spPr>
        </p:pic>
        <p:sp>
          <p:nvSpPr>
            <p:cNvPr id="20" name="Rectangle 19"/>
            <p:cNvSpPr/>
            <p:nvPr/>
          </p:nvSpPr>
          <p:spPr>
            <a:xfrm>
              <a:off x="1525037" y="3065429"/>
              <a:ext cx="2554466" cy="1384995"/>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الخوف على ضياع الوظيفة أو المركز</a:t>
              </a:r>
              <a:br>
                <a:rPr lang="ar-EG" sz="2800" b="1" dirty="0">
                  <a:solidFill>
                    <a:schemeClr val="bg1"/>
                  </a:solidFill>
                  <a:latin typeface="Sakkal Majalla" panose="02000000000000000000" pitchFamily="2" charset="-78"/>
                  <a:cs typeface="Sakkal Majalla" panose="02000000000000000000" pitchFamily="2" charset="-78"/>
                </a:rPr>
              </a:br>
              <a:r>
                <a:rPr lang="ar-EG" sz="2800" b="1" dirty="0">
                  <a:solidFill>
                    <a:schemeClr val="bg1"/>
                  </a:solidFill>
                  <a:latin typeface="Sakkal Majalla" panose="02000000000000000000" pitchFamily="2" charset="-78"/>
                  <a:cs typeface="Sakkal Majalla" panose="02000000000000000000" pitchFamily="2" charset="-78"/>
                </a:rPr>
                <a:t> أو السلطة</a:t>
              </a:r>
            </a:p>
          </p:txBody>
        </p:sp>
      </p:grpSp>
    </p:spTree>
    <p:extLst>
      <p:ext uri="{BB962C8B-B14F-4D97-AF65-F5344CB8AC3E}">
        <p14:creationId xmlns:p14="http://schemas.microsoft.com/office/powerpoint/2010/main" val="339145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5615098"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10 نصائح تعلمك كيف تدير وقتك</a:t>
            </a: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117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13270267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10 نصائح تعلمك كيف تدير وقتك</a:t>
            </a:r>
          </a:p>
        </p:txBody>
      </p:sp>
      <p:sp>
        <p:nvSpPr>
          <p:cNvPr id="7" name="Slide Number Placeholder 6"/>
          <p:cNvSpPr>
            <a:spLocks noGrp="1"/>
          </p:cNvSpPr>
          <p:nvPr>
            <p:ph type="sldNum" sz="quarter" idx="12"/>
          </p:nvPr>
        </p:nvSpPr>
        <p:spPr/>
        <p:txBody>
          <a:bodyPr/>
          <a:lstStyle/>
          <a:p>
            <a:fld id="{802A93DA-8321-490E-B7A0-7881EC602D96}" type="slidenum">
              <a:rPr lang="ar-EG" smtClean="0"/>
              <a:t>118</a:t>
            </a:fld>
            <a:endParaRPr lang="ar-EG"/>
          </a:p>
        </p:txBody>
      </p:sp>
      <p:grpSp>
        <p:nvGrpSpPr>
          <p:cNvPr id="11" name="Group 10"/>
          <p:cNvGrpSpPr/>
          <p:nvPr/>
        </p:nvGrpSpPr>
        <p:grpSpPr>
          <a:xfrm>
            <a:off x="6385809" y="1011140"/>
            <a:ext cx="3825648" cy="5224770"/>
            <a:chOff x="2038785" y="606042"/>
            <a:chExt cx="4706479" cy="5475714"/>
          </a:xfrm>
        </p:grpSpPr>
        <p:grpSp>
          <p:nvGrpSpPr>
            <p:cNvPr id="12" name="Group 11"/>
            <p:cNvGrpSpPr/>
            <p:nvPr/>
          </p:nvGrpSpPr>
          <p:grpSpPr>
            <a:xfrm>
              <a:off x="2038785" y="606042"/>
              <a:ext cx="4706479" cy="5475714"/>
              <a:chOff x="2038785" y="606042"/>
              <a:chExt cx="4706479" cy="5475714"/>
            </a:xfrm>
          </p:grpSpPr>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8785" y="1578247"/>
                <a:ext cx="4706479" cy="4503509"/>
              </a:xfrm>
              <a:prstGeom prst="rect">
                <a:avLst/>
              </a:prstGeom>
            </p:spPr>
          </p:pic>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0158" y="606042"/>
                <a:ext cx="2273813" cy="2130556"/>
              </a:xfrm>
              <a:prstGeom prst="rect">
                <a:avLst/>
              </a:prstGeom>
            </p:spPr>
          </p:pic>
        </p:grpSp>
        <p:sp>
          <p:nvSpPr>
            <p:cNvPr id="13" name="TextBox 12"/>
            <p:cNvSpPr txBox="1"/>
            <p:nvPr/>
          </p:nvSpPr>
          <p:spPr>
            <a:xfrm>
              <a:off x="2185013" y="2736598"/>
              <a:ext cx="4414021" cy="2610040"/>
            </a:xfrm>
            <a:prstGeom prst="rect">
              <a:avLst/>
            </a:prstGeom>
            <a:noFill/>
          </p:spPr>
          <p:txBody>
            <a:bodyPr wrap="square" rtlCol="1">
              <a:spAutoFit/>
            </a:bodyPr>
            <a:lstStyle/>
            <a:p>
              <a:pPr lvl="0" algn="ctr">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ربما قرأت الكثير من المقالات والكتب عن إدارة الوقت، لكن لا شيء من هذه الطرق أثبت عمليته معك، عندما يأتي الأمر للوقت وإنجاز المهام الضرورية والعاجلة فإن النفس تميل للتماطل والتشتت بعيداً عن التركيز بالمهمة الأساسية</a:t>
              </a:r>
            </a:p>
          </p:txBody>
        </p:sp>
      </p:grpSp>
      <p:grpSp>
        <p:nvGrpSpPr>
          <p:cNvPr id="16" name="Group 15"/>
          <p:cNvGrpSpPr/>
          <p:nvPr/>
        </p:nvGrpSpPr>
        <p:grpSpPr>
          <a:xfrm>
            <a:off x="2111004" y="1011140"/>
            <a:ext cx="3825648" cy="5224770"/>
            <a:chOff x="2038785" y="606042"/>
            <a:chExt cx="4706479" cy="5475714"/>
          </a:xfrm>
        </p:grpSpPr>
        <p:grpSp>
          <p:nvGrpSpPr>
            <p:cNvPr id="17" name="Group 16"/>
            <p:cNvGrpSpPr/>
            <p:nvPr/>
          </p:nvGrpSpPr>
          <p:grpSpPr>
            <a:xfrm>
              <a:off x="2038785" y="606042"/>
              <a:ext cx="4706479" cy="5475714"/>
              <a:chOff x="2038785" y="606042"/>
              <a:chExt cx="4706479" cy="5475714"/>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38785" y="1578247"/>
                <a:ext cx="4706479" cy="4503509"/>
              </a:xfrm>
              <a:prstGeom prst="rect">
                <a:avLst/>
              </a:prstGeom>
            </p:spPr>
          </p:pic>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0158" y="606042"/>
                <a:ext cx="2273813" cy="2130556"/>
              </a:xfrm>
              <a:prstGeom prst="rect">
                <a:avLst/>
              </a:prstGeom>
            </p:spPr>
          </p:pic>
        </p:grpSp>
        <p:sp>
          <p:nvSpPr>
            <p:cNvPr id="18" name="TextBox 17"/>
            <p:cNvSpPr txBox="1"/>
            <p:nvPr/>
          </p:nvSpPr>
          <p:spPr>
            <a:xfrm>
              <a:off x="2185013" y="2736598"/>
              <a:ext cx="4414021" cy="2767556"/>
            </a:xfrm>
            <a:prstGeom prst="rect">
              <a:avLst/>
            </a:prstGeom>
            <a:noFill/>
          </p:spPr>
          <p:txBody>
            <a:bodyPr wrap="square" rtlCol="1">
              <a:spAutoFit/>
            </a:bodyPr>
            <a:lstStyle/>
            <a:p>
              <a:pPr lvl="0" algn="ctr">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حسن إدارة الوقت سينعكس بدوره على حياتك وجودة عملك، إذا كنت لازلت تعاني من الفوضى وضغوطات العمل نتيجة عدم إدارة الوقت فهذه بعض النصائح التي تعلمك كيف تدير وقتك بأفضل طريقة ممكنة</a:t>
              </a:r>
            </a:p>
          </p:txBody>
        </p:sp>
      </p:grpSp>
    </p:spTree>
    <p:extLst>
      <p:ext uri="{BB962C8B-B14F-4D97-AF65-F5344CB8AC3E}">
        <p14:creationId xmlns:p14="http://schemas.microsoft.com/office/powerpoint/2010/main" val="3123739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10 نصائح تعلمك كيف تدير وقتك</a:t>
            </a:r>
          </a:p>
        </p:txBody>
      </p:sp>
      <p:sp>
        <p:nvSpPr>
          <p:cNvPr id="7" name="Slide Number Placeholder 6"/>
          <p:cNvSpPr>
            <a:spLocks noGrp="1"/>
          </p:cNvSpPr>
          <p:nvPr>
            <p:ph type="sldNum" sz="quarter" idx="12"/>
          </p:nvPr>
        </p:nvSpPr>
        <p:spPr/>
        <p:txBody>
          <a:bodyPr/>
          <a:lstStyle/>
          <a:p>
            <a:fld id="{802A93DA-8321-490E-B7A0-7881EC602D96}" type="slidenum">
              <a:rPr lang="ar-EG" smtClean="0"/>
              <a:t>119</a:t>
            </a:fld>
            <a:endParaRPr lang="ar-EG"/>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25171" y="1168965"/>
            <a:ext cx="5403348" cy="4997300"/>
          </a:xfrm>
          <a:prstGeom prst="rect">
            <a:avLst/>
          </a:prstGeom>
        </p:spPr>
      </p:pic>
      <p:grpSp>
        <p:nvGrpSpPr>
          <p:cNvPr id="6" name="Group 5"/>
          <p:cNvGrpSpPr/>
          <p:nvPr/>
        </p:nvGrpSpPr>
        <p:grpSpPr>
          <a:xfrm>
            <a:off x="8460267" y="5645548"/>
            <a:ext cx="3731733" cy="590882"/>
            <a:chOff x="7806100" y="5551604"/>
            <a:chExt cx="3731733" cy="590882"/>
          </a:xfrm>
        </p:grpSpPr>
        <p:sp>
          <p:nvSpPr>
            <p:cNvPr id="8" name="Rectangle 7"/>
            <p:cNvSpPr/>
            <p:nvPr/>
          </p:nvSpPr>
          <p:spPr>
            <a:xfrm>
              <a:off x="8474352" y="5551604"/>
              <a:ext cx="3063481" cy="461665"/>
            </a:xfrm>
            <a:prstGeom prst="rect">
              <a:avLst/>
            </a:prstGeom>
          </p:spPr>
          <p:txBody>
            <a:bodyPr wrap="square">
              <a:spAutoFit/>
            </a:bodyPr>
            <a:lstStyle/>
            <a:p>
              <a:pPr algn="l"/>
              <a:r>
                <a:rPr lang="ar-EG" sz="2400" b="1" dirty="0">
                  <a:solidFill>
                    <a:srgbClr val="002060"/>
                  </a:solidFill>
                  <a:cs typeface="Sakkal Majalla" panose="02000000000000000000" pitchFamily="2" charset="-78"/>
                </a:rPr>
                <a:t>استخدم قوائم المهام</a:t>
              </a:r>
            </a:p>
          </p:txBody>
        </p:sp>
        <p:sp>
          <p:nvSpPr>
            <p:cNvPr id="9" name="Rectangle 8"/>
            <p:cNvSpPr/>
            <p:nvPr/>
          </p:nvSpPr>
          <p:spPr>
            <a:xfrm>
              <a:off x="7806100" y="568082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1</a:t>
              </a:r>
            </a:p>
          </p:txBody>
        </p:sp>
      </p:grpSp>
      <p:grpSp>
        <p:nvGrpSpPr>
          <p:cNvPr id="10" name="Group 9"/>
          <p:cNvGrpSpPr/>
          <p:nvPr/>
        </p:nvGrpSpPr>
        <p:grpSpPr>
          <a:xfrm>
            <a:off x="8460267" y="4174575"/>
            <a:ext cx="3057804" cy="523478"/>
            <a:chOff x="7806100" y="5619008"/>
            <a:chExt cx="3057804" cy="523478"/>
          </a:xfrm>
        </p:grpSpPr>
        <p:sp>
          <p:nvSpPr>
            <p:cNvPr id="11" name="Rectangle 10"/>
            <p:cNvSpPr/>
            <p:nvPr/>
          </p:nvSpPr>
          <p:spPr>
            <a:xfrm>
              <a:off x="8474352" y="5619008"/>
              <a:ext cx="2389552"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حدد أهدافك الشخصية</a:t>
              </a:r>
            </a:p>
          </p:txBody>
        </p:sp>
        <p:sp>
          <p:nvSpPr>
            <p:cNvPr id="12" name="Rectangle 11"/>
            <p:cNvSpPr/>
            <p:nvPr/>
          </p:nvSpPr>
          <p:spPr>
            <a:xfrm>
              <a:off x="7806100" y="568082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2</a:t>
              </a:r>
            </a:p>
          </p:txBody>
        </p:sp>
      </p:grpSp>
      <p:grpSp>
        <p:nvGrpSpPr>
          <p:cNvPr id="13" name="Group 12"/>
          <p:cNvGrpSpPr/>
          <p:nvPr/>
        </p:nvGrpSpPr>
        <p:grpSpPr>
          <a:xfrm>
            <a:off x="8460267" y="2703603"/>
            <a:ext cx="3731733" cy="507832"/>
            <a:chOff x="7806100" y="5634654"/>
            <a:chExt cx="3731733" cy="507832"/>
          </a:xfrm>
        </p:grpSpPr>
        <p:sp>
          <p:nvSpPr>
            <p:cNvPr id="14" name="Rectangle 13"/>
            <p:cNvSpPr/>
            <p:nvPr/>
          </p:nvSpPr>
          <p:spPr>
            <a:xfrm>
              <a:off x="8527895" y="5634654"/>
              <a:ext cx="3009938" cy="461665"/>
            </a:xfrm>
            <a:prstGeom prst="rect">
              <a:avLst/>
            </a:prstGeom>
          </p:spPr>
          <p:txBody>
            <a:bodyPr wrap="square">
              <a:spAutoFit/>
            </a:bodyPr>
            <a:lstStyle/>
            <a:p>
              <a:pPr algn="l"/>
              <a:r>
                <a:rPr lang="ar-EG" sz="2400" b="1" dirty="0">
                  <a:solidFill>
                    <a:srgbClr val="002060"/>
                  </a:solidFill>
                  <a:cs typeface="Sakkal Majalla" panose="02000000000000000000" pitchFamily="2" charset="-78"/>
                </a:rPr>
                <a:t>حدد أولوياتك</a:t>
              </a:r>
            </a:p>
          </p:txBody>
        </p:sp>
        <p:sp>
          <p:nvSpPr>
            <p:cNvPr id="15" name="Rectangle 14"/>
            <p:cNvSpPr/>
            <p:nvPr/>
          </p:nvSpPr>
          <p:spPr>
            <a:xfrm>
              <a:off x="7806100" y="568082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3</a:t>
              </a:r>
            </a:p>
          </p:txBody>
        </p:sp>
      </p:grpSp>
      <p:grpSp>
        <p:nvGrpSpPr>
          <p:cNvPr id="16" name="Group 15"/>
          <p:cNvGrpSpPr/>
          <p:nvPr/>
        </p:nvGrpSpPr>
        <p:grpSpPr>
          <a:xfrm>
            <a:off x="6692659" y="1191134"/>
            <a:ext cx="1662686" cy="1147208"/>
            <a:chOff x="7108168" y="5680821"/>
            <a:chExt cx="1662686" cy="1147208"/>
          </a:xfrm>
        </p:grpSpPr>
        <p:sp>
          <p:nvSpPr>
            <p:cNvPr id="17" name="Rectangle 16"/>
            <p:cNvSpPr/>
            <p:nvPr/>
          </p:nvSpPr>
          <p:spPr>
            <a:xfrm>
              <a:off x="7108168" y="6366364"/>
              <a:ext cx="1662686"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راقب وقتك</a:t>
              </a:r>
            </a:p>
          </p:txBody>
        </p:sp>
        <p:sp>
          <p:nvSpPr>
            <p:cNvPr id="18" name="Rectangle 17"/>
            <p:cNvSpPr/>
            <p:nvPr/>
          </p:nvSpPr>
          <p:spPr>
            <a:xfrm>
              <a:off x="7806100" y="568082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4</a:t>
              </a:r>
            </a:p>
          </p:txBody>
        </p:sp>
      </p:grpSp>
      <p:grpSp>
        <p:nvGrpSpPr>
          <p:cNvPr id="19" name="Group 18"/>
          <p:cNvGrpSpPr/>
          <p:nvPr/>
        </p:nvGrpSpPr>
        <p:grpSpPr>
          <a:xfrm>
            <a:off x="4448383" y="2738108"/>
            <a:ext cx="2160075" cy="461666"/>
            <a:chOff x="5954290" y="5680820"/>
            <a:chExt cx="2160075" cy="461666"/>
          </a:xfrm>
        </p:grpSpPr>
        <p:sp>
          <p:nvSpPr>
            <p:cNvPr id="20" name="Rectangle 19"/>
            <p:cNvSpPr/>
            <p:nvPr/>
          </p:nvSpPr>
          <p:spPr>
            <a:xfrm>
              <a:off x="5954290" y="5680820"/>
              <a:ext cx="1508725" cy="461665"/>
            </a:xfrm>
            <a:prstGeom prst="rect">
              <a:avLst/>
            </a:prstGeom>
          </p:spPr>
          <p:txBody>
            <a:bodyPr wrap="square">
              <a:spAutoFit/>
            </a:bodyPr>
            <a:lstStyle/>
            <a:p>
              <a:r>
                <a:rPr lang="ar-EG" sz="2400" b="1" dirty="0">
                  <a:solidFill>
                    <a:srgbClr val="002060"/>
                  </a:solidFill>
                  <a:cs typeface="Sakkal Majalla" panose="02000000000000000000" pitchFamily="2" charset="-78"/>
                </a:rPr>
                <a:t>لا تماطل</a:t>
              </a:r>
            </a:p>
          </p:txBody>
        </p:sp>
        <p:sp>
          <p:nvSpPr>
            <p:cNvPr id="21" name="Rectangle 20"/>
            <p:cNvSpPr/>
            <p:nvPr/>
          </p:nvSpPr>
          <p:spPr>
            <a:xfrm>
              <a:off x="7806100" y="568082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5</a:t>
              </a:r>
            </a:p>
          </p:txBody>
        </p:sp>
      </p:grpSp>
      <p:grpSp>
        <p:nvGrpSpPr>
          <p:cNvPr id="22" name="Group 21"/>
          <p:cNvGrpSpPr/>
          <p:nvPr/>
        </p:nvGrpSpPr>
        <p:grpSpPr>
          <a:xfrm>
            <a:off x="6280876" y="4221354"/>
            <a:ext cx="2126929" cy="846031"/>
            <a:chOff x="7806100" y="5680821"/>
            <a:chExt cx="2126929" cy="846031"/>
          </a:xfrm>
        </p:grpSpPr>
        <p:sp>
          <p:nvSpPr>
            <p:cNvPr id="23" name="Rectangle 22"/>
            <p:cNvSpPr/>
            <p:nvPr/>
          </p:nvSpPr>
          <p:spPr>
            <a:xfrm>
              <a:off x="8424304" y="5695855"/>
              <a:ext cx="1508725"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حدد وقتاً لنهاية العمل</a:t>
              </a:r>
            </a:p>
          </p:txBody>
        </p:sp>
        <p:sp>
          <p:nvSpPr>
            <p:cNvPr id="24" name="Rectangle 23"/>
            <p:cNvSpPr/>
            <p:nvPr/>
          </p:nvSpPr>
          <p:spPr>
            <a:xfrm>
              <a:off x="7806100" y="568082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6</a:t>
              </a:r>
            </a:p>
          </p:txBody>
        </p:sp>
      </p:grpSp>
      <p:grpSp>
        <p:nvGrpSpPr>
          <p:cNvPr id="25" name="Group 24"/>
          <p:cNvGrpSpPr/>
          <p:nvPr/>
        </p:nvGrpSpPr>
        <p:grpSpPr>
          <a:xfrm>
            <a:off x="4394840" y="4694430"/>
            <a:ext cx="1948675" cy="1506918"/>
            <a:chOff x="5765095" y="5616148"/>
            <a:chExt cx="1948675" cy="1506918"/>
          </a:xfrm>
        </p:grpSpPr>
        <p:sp>
          <p:nvSpPr>
            <p:cNvPr id="26" name="Rectangle 25"/>
            <p:cNvSpPr/>
            <p:nvPr/>
          </p:nvSpPr>
          <p:spPr>
            <a:xfrm>
              <a:off x="5765095" y="5616148"/>
              <a:ext cx="1948675"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تجنب الضغوطات حين تكون مشغولاً</a:t>
              </a:r>
            </a:p>
          </p:txBody>
        </p:sp>
        <p:sp>
          <p:nvSpPr>
            <p:cNvPr id="27" name="Rectangle 26"/>
            <p:cNvSpPr/>
            <p:nvPr/>
          </p:nvSpPr>
          <p:spPr>
            <a:xfrm>
              <a:off x="6554519" y="6661401"/>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7</a:t>
              </a:r>
            </a:p>
          </p:txBody>
        </p:sp>
      </p:grpSp>
      <p:grpSp>
        <p:nvGrpSpPr>
          <p:cNvPr id="28" name="Group 27"/>
          <p:cNvGrpSpPr/>
          <p:nvPr/>
        </p:nvGrpSpPr>
        <p:grpSpPr>
          <a:xfrm>
            <a:off x="1402155" y="2703603"/>
            <a:ext cx="2992685" cy="482128"/>
            <a:chOff x="5249560" y="5496154"/>
            <a:chExt cx="2992685" cy="482128"/>
          </a:xfrm>
        </p:grpSpPr>
        <p:sp>
          <p:nvSpPr>
            <p:cNvPr id="29" name="Rectangle 28"/>
            <p:cNvSpPr/>
            <p:nvPr/>
          </p:nvSpPr>
          <p:spPr>
            <a:xfrm>
              <a:off x="5249560" y="5496154"/>
              <a:ext cx="2213455" cy="461665"/>
            </a:xfrm>
            <a:prstGeom prst="rect">
              <a:avLst/>
            </a:prstGeom>
          </p:spPr>
          <p:txBody>
            <a:bodyPr wrap="square">
              <a:spAutoFit/>
            </a:bodyPr>
            <a:lstStyle/>
            <a:p>
              <a:r>
                <a:rPr lang="ar-EG" sz="2400" b="1" dirty="0">
                  <a:solidFill>
                    <a:srgbClr val="002060"/>
                  </a:solidFill>
                  <a:cs typeface="Sakkal Majalla" panose="02000000000000000000" pitchFamily="2" charset="-78"/>
                </a:rPr>
                <a:t>تخلص من الإشعارات</a:t>
              </a:r>
            </a:p>
          </p:txBody>
        </p:sp>
        <p:sp>
          <p:nvSpPr>
            <p:cNvPr id="30" name="Rectangle 29"/>
            <p:cNvSpPr/>
            <p:nvPr/>
          </p:nvSpPr>
          <p:spPr>
            <a:xfrm>
              <a:off x="7933980" y="5516617"/>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9</a:t>
              </a:r>
            </a:p>
          </p:txBody>
        </p:sp>
      </p:grpSp>
      <p:grpSp>
        <p:nvGrpSpPr>
          <p:cNvPr id="31" name="Group 30"/>
          <p:cNvGrpSpPr/>
          <p:nvPr/>
        </p:nvGrpSpPr>
        <p:grpSpPr>
          <a:xfrm>
            <a:off x="385824" y="4203859"/>
            <a:ext cx="4075331" cy="490571"/>
            <a:chOff x="4042127" y="5357392"/>
            <a:chExt cx="4075331" cy="490571"/>
          </a:xfrm>
        </p:grpSpPr>
        <p:sp>
          <p:nvSpPr>
            <p:cNvPr id="32" name="Rectangle 31"/>
            <p:cNvSpPr/>
            <p:nvPr/>
          </p:nvSpPr>
          <p:spPr>
            <a:xfrm>
              <a:off x="4042127" y="5386298"/>
              <a:ext cx="3449775" cy="461665"/>
            </a:xfrm>
            <a:prstGeom prst="rect">
              <a:avLst/>
            </a:prstGeom>
          </p:spPr>
          <p:txBody>
            <a:bodyPr wrap="square">
              <a:spAutoFit/>
            </a:bodyPr>
            <a:lstStyle/>
            <a:p>
              <a:r>
                <a:rPr lang="ar-EG" sz="2400" b="1" dirty="0">
                  <a:solidFill>
                    <a:srgbClr val="002060"/>
                  </a:solidFill>
                  <a:cs typeface="Sakkal Majalla" panose="02000000000000000000" pitchFamily="2" charset="-78"/>
                </a:rPr>
                <a:t>لا تقم بعدة مهام في وقت واحد</a:t>
              </a:r>
            </a:p>
          </p:txBody>
        </p:sp>
        <p:sp>
          <p:nvSpPr>
            <p:cNvPr id="33" name="Rectangle 32"/>
            <p:cNvSpPr/>
            <p:nvPr/>
          </p:nvSpPr>
          <p:spPr>
            <a:xfrm>
              <a:off x="7809193" y="5357392"/>
              <a:ext cx="308265"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8</a:t>
              </a:r>
            </a:p>
          </p:txBody>
        </p:sp>
      </p:grpSp>
      <p:grpSp>
        <p:nvGrpSpPr>
          <p:cNvPr id="34" name="Group 33"/>
          <p:cNvGrpSpPr/>
          <p:nvPr/>
        </p:nvGrpSpPr>
        <p:grpSpPr>
          <a:xfrm>
            <a:off x="1625020" y="1104900"/>
            <a:ext cx="3061127" cy="514319"/>
            <a:chOff x="5460324" y="5432089"/>
            <a:chExt cx="3061127" cy="514319"/>
          </a:xfrm>
        </p:grpSpPr>
        <p:sp>
          <p:nvSpPr>
            <p:cNvPr id="35" name="Rectangle 34"/>
            <p:cNvSpPr/>
            <p:nvPr/>
          </p:nvSpPr>
          <p:spPr>
            <a:xfrm>
              <a:off x="5460324" y="5432089"/>
              <a:ext cx="2213455"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قسطاً كافيا من الراحة</a:t>
              </a:r>
            </a:p>
          </p:txBody>
        </p:sp>
        <p:sp>
          <p:nvSpPr>
            <p:cNvPr id="36" name="Rectangle 35"/>
            <p:cNvSpPr/>
            <p:nvPr/>
          </p:nvSpPr>
          <p:spPr>
            <a:xfrm>
              <a:off x="7704511" y="5484743"/>
              <a:ext cx="816940" cy="461665"/>
            </a:xfrm>
            <a:prstGeom prst="rect">
              <a:avLst/>
            </a:prstGeom>
          </p:spPr>
          <p:txBody>
            <a:bodyPr wrap="square">
              <a:spAutoFit/>
            </a:bodyPr>
            <a:lstStyle/>
            <a:p>
              <a:pPr algn="ctr"/>
              <a:r>
                <a:rPr lang="ar-EG" sz="2400" b="1" dirty="0">
                  <a:solidFill>
                    <a:srgbClr val="C00000"/>
                  </a:solidFill>
                  <a:cs typeface="Sakkal Majalla" panose="02000000000000000000" pitchFamily="2" charset="-78"/>
                </a:rPr>
                <a:t>10</a:t>
              </a:r>
            </a:p>
          </p:txBody>
        </p:sp>
      </p:grpSp>
    </p:spTree>
    <p:extLst>
      <p:ext uri="{BB962C8B-B14F-4D97-AF65-F5344CB8AC3E}">
        <p14:creationId xmlns:p14="http://schemas.microsoft.com/office/powerpoint/2010/main" val="307716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1000"/>
                                        <p:tgtEl>
                                          <p:spTgt spid="34"/>
                                        </p:tgtEl>
                                      </p:cBhvr>
                                    </p:animEffect>
                                    <p:anim calcmode="lin" valueType="num">
                                      <p:cBhvr>
                                        <p:cTn id="76" dur="1000" fill="hold"/>
                                        <p:tgtEl>
                                          <p:spTgt spid="34"/>
                                        </p:tgtEl>
                                        <p:attrNameLst>
                                          <p:attrName>ppt_x</p:attrName>
                                        </p:attrNameLst>
                                      </p:cBhvr>
                                      <p:tavLst>
                                        <p:tav tm="0">
                                          <p:val>
                                            <p:strVal val="#ppt_x"/>
                                          </p:val>
                                        </p:tav>
                                        <p:tav tm="100000">
                                          <p:val>
                                            <p:strVal val="#ppt_x"/>
                                          </p:val>
                                        </p:tav>
                                      </p:tavLst>
                                    </p:anim>
                                    <p:anim calcmode="lin" valueType="num">
                                      <p:cBhvr>
                                        <p:cTn id="7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مفهوم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12</a:t>
            </a:fld>
            <a:endParaRPr lang="ar-EG"/>
          </a:p>
        </p:txBody>
      </p:sp>
      <p:grpSp>
        <p:nvGrpSpPr>
          <p:cNvPr id="8" name="Group 7"/>
          <p:cNvGrpSpPr/>
          <p:nvPr/>
        </p:nvGrpSpPr>
        <p:grpSpPr>
          <a:xfrm>
            <a:off x="6516914" y="1036761"/>
            <a:ext cx="5273898" cy="4797982"/>
            <a:chOff x="5385920" y="663191"/>
            <a:chExt cx="4957602" cy="4803114"/>
          </a:xfrm>
          <a:blipFill>
            <a:blip r:embed="rId3"/>
            <a:stretch>
              <a:fillRect l="-3000" t="-3000" b="-3000"/>
            </a:stretch>
          </a:blipFill>
        </p:grpSpPr>
        <p:sp>
          <p:nvSpPr>
            <p:cNvPr id="9" name="Rounded Rectangle 8"/>
            <p:cNvSpPr/>
            <p:nvPr/>
          </p:nvSpPr>
          <p:spPr>
            <a:xfrm>
              <a:off x="6047435" y="663191"/>
              <a:ext cx="1770185" cy="257237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0" name="Rounded Rectangle 9"/>
            <p:cNvSpPr/>
            <p:nvPr/>
          </p:nvSpPr>
          <p:spPr>
            <a:xfrm>
              <a:off x="7847764" y="1205800"/>
              <a:ext cx="2431700" cy="104502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1" name="Rounded Rectangle 10"/>
            <p:cNvSpPr/>
            <p:nvPr/>
          </p:nvSpPr>
          <p:spPr>
            <a:xfrm>
              <a:off x="7847765" y="2270925"/>
              <a:ext cx="695429" cy="92444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2" name="Rounded Rectangle 11"/>
            <p:cNvSpPr/>
            <p:nvPr/>
          </p:nvSpPr>
          <p:spPr>
            <a:xfrm>
              <a:off x="8573337" y="2291021"/>
              <a:ext cx="1770185" cy="202976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3" name="Rounded Rectangle 12"/>
            <p:cNvSpPr/>
            <p:nvPr/>
          </p:nvSpPr>
          <p:spPr>
            <a:xfrm>
              <a:off x="7847764" y="3235564"/>
              <a:ext cx="695429" cy="924447"/>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4" name="Rounded Rectangle 13"/>
            <p:cNvSpPr/>
            <p:nvPr/>
          </p:nvSpPr>
          <p:spPr>
            <a:xfrm>
              <a:off x="5385920" y="3255665"/>
              <a:ext cx="2431700" cy="104502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5" name="Rounded Rectangle 14"/>
            <p:cNvSpPr/>
            <p:nvPr/>
          </p:nvSpPr>
          <p:spPr>
            <a:xfrm>
              <a:off x="6443085" y="4320790"/>
              <a:ext cx="1203713" cy="114551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6" name="Rounded Rectangle 15"/>
            <p:cNvSpPr/>
            <p:nvPr/>
          </p:nvSpPr>
          <p:spPr>
            <a:xfrm>
              <a:off x="5385920" y="4320790"/>
              <a:ext cx="301448" cy="73353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7" name="Rounded Rectangle 16"/>
            <p:cNvSpPr/>
            <p:nvPr/>
          </p:nvSpPr>
          <p:spPr>
            <a:xfrm>
              <a:off x="5767756" y="4330838"/>
              <a:ext cx="625088" cy="73353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18" name="Rounded Rectangle 17"/>
            <p:cNvSpPr/>
            <p:nvPr/>
          </p:nvSpPr>
          <p:spPr>
            <a:xfrm rot="5400000">
              <a:off x="5684857" y="4795577"/>
              <a:ext cx="371791" cy="96966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grpSp>
      <p:sp>
        <p:nvSpPr>
          <p:cNvPr id="19" name="Rectangle 18"/>
          <p:cNvSpPr/>
          <p:nvPr/>
        </p:nvSpPr>
        <p:spPr>
          <a:xfrm>
            <a:off x="419099" y="1510607"/>
            <a:ext cx="6640793" cy="1477328"/>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الضغوط وليدة بيئتها، يحكمها قانون المكان والزمان وما يدور في إطارهما من تطور ونشاط ونظم وقيم وعادات وتقاليد وتحديات فهي تصحبك تبعاً للمكان الذي تعيش فيه وتلازمك حسب العمل الذي تقوم به</a:t>
            </a:r>
            <a:endParaRPr lang="ar-EG" sz="2800" dirty="0"/>
          </a:p>
        </p:txBody>
      </p:sp>
      <p:sp>
        <p:nvSpPr>
          <p:cNvPr id="20" name="Rectangle 19"/>
          <p:cNvSpPr/>
          <p:nvPr/>
        </p:nvSpPr>
        <p:spPr>
          <a:xfrm>
            <a:off x="396414" y="3937630"/>
            <a:ext cx="6012299" cy="1477328"/>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فالضغوط هي مدى تكيف أجسامنا وعقولنا مع التغيير، ففي عالم يبدو فيه التغيير الشيء الوحيد الذي يظل ثابتاً في مكان العمل فلا غرابة أن يصبح العمل مصدراً رئيسياً للضغوط</a:t>
            </a:r>
          </a:p>
        </p:txBody>
      </p:sp>
    </p:spTree>
    <p:extLst>
      <p:ext uri="{BB962C8B-B14F-4D97-AF65-F5344CB8AC3E}">
        <p14:creationId xmlns:p14="http://schemas.microsoft.com/office/powerpoint/2010/main" val="298195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t="-3000" b="-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120</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3" name="TextBox 2">
            <a:extLst>
              <a:ext uri="{FF2B5EF4-FFF2-40B4-BE49-F238E27FC236}">
                <a16:creationId xmlns:a16="http://schemas.microsoft.com/office/drawing/2014/main" id="{7E5A0D50-BD01-48CF-9E1E-6EBE3CFE0757}"/>
              </a:ext>
            </a:extLst>
          </p:cNvPr>
          <p:cNvSpPr txBox="1"/>
          <p:nvPr/>
        </p:nvSpPr>
        <p:spPr>
          <a:xfrm>
            <a:off x="2587328" y="2163305"/>
            <a:ext cx="6470043"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6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اليوم التدريبي الثالث</a:t>
            </a:r>
          </a:p>
        </p:txBody>
      </p:sp>
    </p:spTree>
    <p:extLst>
      <p:ext uri="{BB962C8B-B14F-4D97-AF65-F5344CB8AC3E}">
        <p14:creationId xmlns:p14="http://schemas.microsoft.com/office/powerpoint/2010/main" val="123681344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7999"/>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tile tx="0" ty="0" sx="100000" sy="100000" flip="none" algn="tl"/>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الجلسة التدريبية الثانية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179882" y="1508788"/>
            <a:ext cx="5936105" cy="236056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استراتيجيات يتبعها الناجحون للتعامل مع ضغوط العمل </a:t>
            </a:r>
            <a:endParaRPr kumimoji="0" lang="ar-EG" sz="48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6541794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استراتيجيات إدارة ضغوط العمل الفردية</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353347488"/>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الفردية</a:t>
            </a:r>
          </a:p>
        </p:txBody>
      </p:sp>
      <p:sp>
        <p:nvSpPr>
          <p:cNvPr id="7" name="Slide Number Placeholder 6"/>
          <p:cNvSpPr>
            <a:spLocks noGrp="1"/>
          </p:cNvSpPr>
          <p:nvPr>
            <p:ph type="sldNum" sz="quarter" idx="12"/>
          </p:nvPr>
        </p:nvSpPr>
        <p:spPr/>
        <p:txBody>
          <a:bodyPr/>
          <a:lstStyle/>
          <a:p>
            <a:fld id="{802A93DA-8321-490E-B7A0-7881EC602D96}" type="slidenum">
              <a:rPr lang="ar-EG" smtClean="0"/>
              <a:t>123</a:t>
            </a:fld>
            <a:endParaRPr lang="ar-EG"/>
          </a:p>
        </p:txBody>
      </p:sp>
      <p:grpSp>
        <p:nvGrpSpPr>
          <p:cNvPr id="3" name="Group 2"/>
          <p:cNvGrpSpPr/>
          <p:nvPr/>
        </p:nvGrpSpPr>
        <p:grpSpPr>
          <a:xfrm>
            <a:off x="7737783" y="900705"/>
            <a:ext cx="4074467" cy="681157"/>
            <a:chOff x="7737783" y="900705"/>
            <a:chExt cx="4074467" cy="681157"/>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2" name="Rectangle 1"/>
            <p:cNvSpPr/>
            <p:nvPr/>
          </p:nvSpPr>
          <p:spPr>
            <a:xfrm>
              <a:off x="7737783" y="900705"/>
              <a:ext cx="3427541" cy="587853"/>
            </a:xfrm>
            <a:prstGeom prst="rect">
              <a:avLst/>
            </a:prstGeom>
          </p:spPr>
          <p:txBody>
            <a:bodyPr wrap="non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ممارسة الرياضة بشكل منتظم:</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6" name="Rectangle 5"/>
          <p:cNvSpPr/>
          <p:nvPr/>
        </p:nvSpPr>
        <p:spPr>
          <a:xfrm>
            <a:off x="404734" y="1581862"/>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تعتبر الرياضة من الوسائل الفعالة لتقليل الضغوط، ولكي تكون الممارسة فعالة يجب أن تدور حول الرياضات الخفيفة التي لا تتطلب عملاً مكلفاً من الرئتين والقلب، وكما يجب أن تمارس بشكل منتظم وبفترة زمنية تتراوح من 10 – 30 دقيقة لكل مرة على الأقل وبمعدل 3 مرات في الأسبوع</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9683646" y="3539580"/>
            <a:ext cx="2128604" cy="659071"/>
            <a:chOff x="9683646" y="922791"/>
            <a:chExt cx="2128604" cy="659071"/>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10" name="Rectangle 9"/>
            <p:cNvSpPr/>
            <p:nvPr/>
          </p:nvSpPr>
          <p:spPr>
            <a:xfrm>
              <a:off x="9683646" y="922791"/>
              <a:ext cx="1481678" cy="587853"/>
            </a:xfrm>
            <a:prstGeom prst="rect">
              <a:avLst/>
            </a:prstGeom>
          </p:spPr>
          <p:txBody>
            <a:bodyPr wrap="squar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الاستـرخاء:</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1" name="Rectangle 10"/>
          <p:cNvSpPr/>
          <p:nvPr/>
        </p:nvSpPr>
        <p:spPr>
          <a:xfrm>
            <a:off x="404734" y="4198651"/>
            <a:ext cx="11287594"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وهناك عـدة طـرق للاسترخاء يمكـن أن يتدرب عليها الفـرد، ومعظمها يمكن أن يقوم به خلال ساعات الدوام ولا تستغرق أكثر من 20 دقيقة، يتجدد بعدها نشاط وحيوية الفرد بمعنى أن أسلوب الاسترخاء يهدف إلى إعادة التوازن بين الراحة والنشاط</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67687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الفردية</a:t>
            </a:r>
          </a:p>
        </p:txBody>
      </p:sp>
      <p:sp>
        <p:nvSpPr>
          <p:cNvPr id="7" name="Slide Number Placeholder 6"/>
          <p:cNvSpPr>
            <a:spLocks noGrp="1"/>
          </p:cNvSpPr>
          <p:nvPr>
            <p:ph type="sldNum" sz="quarter" idx="12"/>
          </p:nvPr>
        </p:nvSpPr>
        <p:spPr/>
        <p:txBody>
          <a:bodyPr/>
          <a:lstStyle/>
          <a:p>
            <a:fld id="{802A93DA-8321-490E-B7A0-7881EC602D96}" type="slidenum">
              <a:rPr lang="ar-EG" smtClean="0"/>
              <a:t>124</a:t>
            </a:fld>
            <a:endParaRPr lang="ar-EG"/>
          </a:p>
        </p:txBody>
      </p:sp>
      <p:grpSp>
        <p:nvGrpSpPr>
          <p:cNvPr id="3" name="Group 2"/>
          <p:cNvGrpSpPr/>
          <p:nvPr/>
        </p:nvGrpSpPr>
        <p:grpSpPr>
          <a:xfrm>
            <a:off x="9408112" y="919562"/>
            <a:ext cx="2404138" cy="662300"/>
            <a:chOff x="9408112" y="919562"/>
            <a:chExt cx="2404138" cy="66230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2" name="Rectangle 1"/>
            <p:cNvSpPr/>
            <p:nvPr/>
          </p:nvSpPr>
          <p:spPr>
            <a:xfrm>
              <a:off x="9408112" y="919562"/>
              <a:ext cx="1757212" cy="587853"/>
            </a:xfrm>
            <a:prstGeom prst="rect">
              <a:avLst/>
            </a:prstGeom>
          </p:spPr>
          <p:txBody>
            <a:bodyPr wrap="non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الاتجاه والوعي:</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6" name="Rectangle 5"/>
          <p:cNvSpPr/>
          <p:nvPr/>
        </p:nvSpPr>
        <p:spPr>
          <a:xfrm>
            <a:off x="404734" y="1581862"/>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وتكمن أهمية الاتجاه والوعي في أننا نستطيع أن نغير من سلوكياتنا دون تغيير اتجاهاتها وهذه بدورها لن تتغير إلا إذا كان هناك وعي وإدراك من جانبنا بما نقوم به أو ما ينبغي أن نقوم به لتحسين الظـروف، ولعل أهم اتجاه تنمية هو عدم الاندفاع والتعامل مع كل مشكلة أو قضية   - حسب الأولويات</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8364512" y="3539580"/>
            <a:ext cx="3447738" cy="659071"/>
            <a:chOff x="8364512" y="922791"/>
            <a:chExt cx="3447738" cy="659071"/>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10" name="Rectangle 9"/>
            <p:cNvSpPr/>
            <p:nvPr/>
          </p:nvSpPr>
          <p:spPr>
            <a:xfrm>
              <a:off x="8364512" y="922791"/>
              <a:ext cx="2800812" cy="587853"/>
            </a:xfrm>
            <a:prstGeom prst="rect">
              <a:avLst/>
            </a:prstGeom>
          </p:spPr>
          <p:txBody>
            <a:bodyPr wrap="squar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نظام غذائي صحي: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1" name="Rectangle 10"/>
          <p:cNvSpPr/>
          <p:nvPr/>
        </p:nvSpPr>
        <p:spPr>
          <a:xfrm>
            <a:off x="404734" y="4198651"/>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ضوء الحقائق الطبية فإنه من الصعب أن يقلل الفرد من أهمية الغذاء للصحة العقلية والجسدية للإنسان، وبصورة عامة ينصح المختصون بتناول المجموعات الغذائية بشكل معتدل مع تقليل اللحوم والمواد الكربوهيدراتية، وكما ينبغي الابتعاد عن المواد الغذائية الاصطناعية والتقليل من المنبهات والامتناع عن التدخين</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45871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الفردية</a:t>
            </a:r>
          </a:p>
        </p:txBody>
      </p:sp>
      <p:sp>
        <p:nvSpPr>
          <p:cNvPr id="7" name="Slide Number Placeholder 6"/>
          <p:cNvSpPr>
            <a:spLocks noGrp="1"/>
          </p:cNvSpPr>
          <p:nvPr>
            <p:ph type="sldNum" sz="quarter" idx="12"/>
          </p:nvPr>
        </p:nvSpPr>
        <p:spPr/>
        <p:txBody>
          <a:bodyPr/>
          <a:lstStyle/>
          <a:p>
            <a:fld id="{802A93DA-8321-490E-B7A0-7881EC602D96}" type="slidenum">
              <a:rPr lang="ar-EG" smtClean="0"/>
              <a:t>125</a:t>
            </a:fld>
            <a:endParaRPr lang="ar-EG"/>
          </a:p>
        </p:txBody>
      </p:sp>
      <p:grpSp>
        <p:nvGrpSpPr>
          <p:cNvPr id="3" name="Group 2"/>
          <p:cNvGrpSpPr/>
          <p:nvPr/>
        </p:nvGrpSpPr>
        <p:grpSpPr>
          <a:xfrm>
            <a:off x="8781337" y="922791"/>
            <a:ext cx="3030913" cy="659071"/>
            <a:chOff x="8781337" y="922791"/>
            <a:chExt cx="3030913" cy="659071"/>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2" name="Rectangle 1"/>
            <p:cNvSpPr/>
            <p:nvPr/>
          </p:nvSpPr>
          <p:spPr>
            <a:xfrm>
              <a:off x="8781337" y="958399"/>
              <a:ext cx="2383987" cy="587853"/>
            </a:xfrm>
            <a:prstGeom prst="rect">
              <a:avLst/>
            </a:prstGeom>
          </p:spPr>
          <p:txBody>
            <a:bodyPr wrap="non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المساندة الاجتماعية: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6" name="Rectangle 5"/>
          <p:cNvSpPr/>
          <p:nvPr/>
        </p:nvSpPr>
        <p:spPr>
          <a:xfrm>
            <a:off x="404734" y="1581862"/>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بناء الفرد علاقات إيجابية مع زملائه ورؤسائه في العمل سينعكس إيجابا على نفسيته، حيث سيكونون سندا له عند حاجته إليهم، إما بمساعدته في حمل جزء من عمله إذا اقتضت الضرورة أو إرشاده في كيفية أداء عمله، أو تقديم الدعم المعنوي والتشجيع اللازم </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8" name="Group 7"/>
          <p:cNvGrpSpPr/>
          <p:nvPr/>
        </p:nvGrpSpPr>
        <p:grpSpPr>
          <a:xfrm>
            <a:off x="8364512" y="3539580"/>
            <a:ext cx="3447738" cy="659071"/>
            <a:chOff x="8364512" y="922791"/>
            <a:chExt cx="3447738" cy="659071"/>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10" name="Rectangle 9"/>
            <p:cNvSpPr/>
            <p:nvPr/>
          </p:nvSpPr>
          <p:spPr>
            <a:xfrm>
              <a:off x="8364512" y="922791"/>
              <a:ext cx="2800812" cy="587853"/>
            </a:xfrm>
            <a:prstGeom prst="rect">
              <a:avLst/>
            </a:prstGeom>
          </p:spPr>
          <p:txBody>
            <a:bodyPr wrap="squar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إدارة نمط الحياة: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11" name="Rectangle 10"/>
          <p:cNvSpPr/>
          <p:nvPr/>
        </p:nvSpPr>
        <p:spPr>
          <a:xfrm>
            <a:off x="404734" y="4198651"/>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بين الوسائل التي تساعد على التكيف مع الضغوط هو جعل نمط الحياة يساعد على ذلك، ومن ذلك محاولة تحقيق التوازن بين الأنشطة المختلفة في حياة الفرد فلا يعطي كل حياته للعمل بل لابد أن يخصص جزء للنشاط الأسري، والأنشطة الثقافية، والأنشطة الاجتماعية، لأن هذا من شأنه أن يجدد نشاط الفرد</a:t>
            </a:r>
            <a:endPar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2077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الفردية</a:t>
            </a:r>
          </a:p>
        </p:txBody>
      </p:sp>
      <p:sp>
        <p:nvSpPr>
          <p:cNvPr id="7" name="Slide Number Placeholder 6"/>
          <p:cNvSpPr>
            <a:spLocks noGrp="1"/>
          </p:cNvSpPr>
          <p:nvPr>
            <p:ph type="sldNum" sz="quarter" idx="12"/>
          </p:nvPr>
        </p:nvSpPr>
        <p:spPr/>
        <p:txBody>
          <a:bodyPr/>
          <a:lstStyle/>
          <a:p>
            <a:fld id="{802A93DA-8321-490E-B7A0-7881EC602D96}" type="slidenum">
              <a:rPr lang="ar-EG" smtClean="0"/>
              <a:t>126</a:t>
            </a:fld>
            <a:endParaRPr lang="ar-EG"/>
          </a:p>
        </p:txBody>
      </p:sp>
      <p:grpSp>
        <p:nvGrpSpPr>
          <p:cNvPr id="5" name="Group 4"/>
          <p:cNvGrpSpPr/>
          <p:nvPr/>
        </p:nvGrpSpPr>
        <p:grpSpPr>
          <a:xfrm>
            <a:off x="8940035" y="922791"/>
            <a:ext cx="2872215" cy="659071"/>
            <a:chOff x="8940035" y="922791"/>
            <a:chExt cx="2872215" cy="659071"/>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65324" y="922791"/>
              <a:ext cx="646926" cy="659071"/>
            </a:xfrm>
            <a:prstGeom prst="rect">
              <a:avLst/>
            </a:prstGeom>
          </p:spPr>
        </p:pic>
        <p:sp>
          <p:nvSpPr>
            <p:cNvPr id="8" name="Rectangle 7"/>
            <p:cNvSpPr/>
            <p:nvPr/>
          </p:nvSpPr>
          <p:spPr>
            <a:xfrm>
              <a:off x="8940035" y="958399"/>
              <a:ext cx="2066591" cy="587853"/>
            </a:xfrm>
            <a:prstGeom prst="rect">
              <a:avLst/>
            </a:prstGeom>
          </p:spPr>
          <p:txBody>
            <a:bodyPr wrap="none">
              <a:spAutoFit/>
            </a:bodyPr>
            <a:lstStyle/>
            <a:p>
              <a:pPr algn="justLow">
                <a:lnSpc>
                  <a:spcPct val="115000"/>
                </a:lnSpc>
                <a:spcAft>
                  <a:spcPts val="800"/>
                </a:spcAft>
              </a:pPr>
              <a:r>
                <a:rPr lang="ar-SA"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الأنشطة الروحية:</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9" name="Rectangle 8"/>
          <p:cNvSpPr/>
          <p:nvPr/>
        </p:nvSpPr>
        <p:spPr>
          <a:xfrm>
            <a:off x="404734" y="1581862"/>
            <a:ext cx="11287594"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كثيرا ما يجد الأفراد الراحة والطمأنينة عند قيامهم بالصلاة وقراءة القرآن والدعاء في أوقات الضغوط أو في الأحوال الاعتيادية وهي وسيلة سهلة ومسيرة وذات فوائد عظيمة</a:t>
            </a:r>
          </a:p>
        </p:txBody>
      </p:sp>
      <p:pic>
        <p:nvPicPr>
          <p:cNvPr id="10" name="Picture 9"/>
          <p:cNvPicPr/>
          <p:nvPr/>
        </p:nvPicPr>
        <p:blipFill>
          <a:blip r:embed="rId4">
            <a:extLst>
              <a:ext uri="{28A0092B-C50C-407E-A947-70E740481C1C}">
                <a14:useLocalDpi xmlns:a14="http://schemas.microsoft.com/office/drawing/2010/main" val="0"/>
              </a:ext>
            </a:extLst>
          </a:blip>
          <a:stretch>
            <a:fillRect/>
          </a:stretch>
        </p:blipFill>
        <p:spPr>
          <a:xfrm>
            <a:off x="688297" y="2798601"/>
            <a:ext cx="5142875" cy="3356674"/>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sp>
        <p:nvSpPr>
          <p:cNvPr id="11" name="Rectangle 10"/>
          <p:cNvSpPr/>
          <p:nvPr/>
        </p:nvSpPr>
        <p:spPr>
          <a:xfrm>
            <a:off x="6114734" y="3256596"/>
            <a:ext cx="5697515" cy="1938992"/>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هذا بالإضافة إلى مجموعة أخرى من التصرفات والسلوكيات التي يقوم بها الفرد من أجل التقليل من الضغوط وتأثيرها عليه كالانسحاب من المواقف الضاغطة ومحاولة التعايش والتكيف والسيطرة عليها</a:t>
            </a:r>
          </a:p>
        </p:txBody>
      </p:sp>
    </p:spTree>
    <p:extLst>
      <p:ext uri="{BB962C8B-B14F-4D97-AF65-F5344CB8AC3E}">
        <p14:creationId xmlns:p14="http://schemas.microsoft.com/office/powerpoint/2010/main" val="90375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321508" y="2336415"/>
            <a:ext cx="6600669"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استراتيجيات إدارة ضغوط العمل التنظيمية لإدارة ضغوط العمل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127</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427375199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2578308" y="59827"/>
            <a:ext cx="8228308" cy="74964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التنظيمية لإدارة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128</a:t>
            </a:fld>
            <a:endParaRPr lang="ar-EG"/>
          </a:p>
        </p:txBody>
      </p:sp>
      <p:grpSp>
        <p:nvGrpSpPr>
          <p:cNvPr id="5" name="Group 4"/>
          <p:cNvGrpSpPr/>
          <p:nvPr/>
        </p:nvGrpSpPr>
        <p:grpSpPr>
          <a:xfrm>
            <a:off x="5696262" y="1088509"/>
            <a:ext cx="6299471" cy="561168"/>
            <a:chOff x="-7364557" y="0"/>
            <a:chExt cx="7922722" cy="625309"/>
          </a:xfrm>
        </p:grpSpPr>
        <p:pic>
          <p:nvPicPr>
            <p:cNvPr id="6" name="Picture 5"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التطبيق الجيد لمبادئ الإدارة والتنظيم:</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744853"/>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المخالفات التي يقع فيها كثير من الإداريين في ممارساتهم اليومية بسبب عدم إتباعهم المبادئ المتعارف عليها في الإدارة والتنظيم تسبب الكثير من الضغوط النفسية لمرؤوسيهم لذلك يتعين على المستويات الإدارية العليا ممارسة مبادئ الإدارة والتنظيم بشكل جيد، وهذا بدوره يمكن أن يشيع جوا من الانضباط الإداري والتنظيمي بين المستويات الإدارية الأدنى</a:t>
            </a:r>
          </a:p>
        </p:txBody>
      </p:sp>
      <p:grpSp>
        <p:nvGrpSpPr>
          <p:cNvPr id="11" name="Group 10"/>
          <p:cNvGrpSpPr/>
          <p:nvPr/>
        </p:nvGrpSpPr>
        <p:grpSpPr>
          <a:xfrm>
            <a:off x="5675296" y="3596398"/>
            <a:ext cx="6299471" cy="561168"/>
            <a:chOff x="-7364557" y="0"/>
            <a:chExt cx="7922722" cy="625309"/>
          </a:xfrm>
        </p:grpSpPr>
        <p:pic>
          <p:nvPicPr>
            <p:cNvPr id="12" name="Picture 11"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تحليل الوظائف:</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398133" y="4252742"/>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والتي تهدف إلى معرفة درجة الضغوط في الأعمال المختلفة وبالتالي إسنادها للأفراد المناسبين، فتحليل الوظائف يمكننا من وضع نظام لتقويم الأداء يتسم بالعدالة والمنطقية مع إدراك نظام الحوافز بالمنظمة فتزول ضغوط العمل المرتبطة بهذه العوامل</a:t>
            </a:r>
          </a:p>
        </p:txBody>
      </p:sp>
    </p:spTree>
    <p:extLst>
      <p:ext uri="{BB962C8B-B14F-4D97-AF65-F5344CB8AC3E}">
        <p14:creationId xmlns:p14="http://schemas.microsoft.com/office/powerpoint/2010/main" val="34344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التنظيم الإداري-أساسيات التنظيم"/>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058" y="1744853"/>
            <a:ext cx="2621940" cy="2441994"/>
          </a:xfrm>
          <a:prstGeom prst="rect">
            <a:avLst/>
          </a:prstGeom>
          <a:noFill/>
          <a:ln>
            <a:noFill/>
          </a:ln>
        </p:spPr>
      </p:pic>
      <p:sp>
        <p:nvSpPr>
          <p:cNvPr id="4" name="TextBox 3">
            <a:extLst>
              <a:ext uri="{FF2B5EF4-FFF2-40B4-BE49-F238E27FC236}">
                <a16:creationId xmlns:a16="http://schemas.microsoft.com/office/drawing/2014/main" id="{7E5A0D50-BD01-48CF-9E1E-6EBE3CFE0757}"/>
              </a:ext>
            </a:extLst>
          </p:cNvPr>
          <p:cNvSpPr txBox="1"/>
          <p:nvPr/>
        </p:nvSpPr>
        <p:spPr>
          <a:xfrm>
            <a:off x="2578308" y="59827"/>
            <a:ext cx="8228308" cy="74964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التنظيمية لإدارة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129</a:t>
            </a:fld>
            <a:endParaRPr lang="ar-EG"/>
          </a:p>
        </p:txBody>
      </p:sp>
      <p:grpSp>
        <p:nvGrpSpPr>
          <p:cNvPr id="5" name="Group 4"/>
          <p:cNvGrpSpPr/>
          <p:nvPr/>
        </p:nvGrpSpPr>
        <p:grpSpPr>
          <a:xfrm>
            <a:off x="5696262" y="1088509"/>
            <a:ext cx="6299471" cy="561168"/>
            <a:chOff x="-7364557" y="0"/>
            <a:chExt cx="7922722" cy="625309"/>
          </a:xfrm>
        </p:grpSpPr>
        <p:pic>
          <p:nvPicPr>
            <p:cNvPr id="6" name="Picture 5" descr="D:\New folder\Untitled-1-Recovered_0016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تصميم وظائف ذات معنى:</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2233534" y="1744853"/>
            <a:ext cx="9473158" cy="1938992"/>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يتحقق ذلك من خلال ضمان أن الوظيفة تتضمن العديد من الأنشطة والمهام كما يتيح مقدار من السلطة للأداء لأن الكثير من الوظائف تفقد معناها وقيمتها لبعض الأسباب كزيادة حدة التخصص بالقدر الذي يفقد الموظف أي متعة في أداء العمل لذا وجب تصميم الوظائف بصورة تساعد على كشف عناصرها مثل العبء الوظيفي، غموض الدور والعوامل البيئية</a:t>
            </a:r>
          </a:p>
        </p:txBody>
      </p:sp>
      <p:grpSp>
        <p:nvGrpSpPr>
          <p:cNvPr id="11" name="Group 10"/>
          <p:cNvGrpSpPr/>
          <p:nvPr/>
        </p:nvGrpSpPr>
        <p:grpSpPr>
          <a:xfrm>
            <a:off x="5675296" y="3596398"/>
            <a:ext cx="6299471" cy="561168"/>
            <a:chOff x="-7364557" y="0"/>
            <a:chExt cx="7922722" cy="625309"/>
          </a:xfrm>
        </p:grpSpPr>
        <p:pic>
          <p:nvPicPr>
            <p:cNvPr id="12" name="Picture 11" descr="D:\New folder\Untitled-1-Recovered_0016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الاهتمام بالاختيار المهني: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398133" y="4252742"/>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تركز البرامج الحالية على التوافق بين الفرد والوظيفة على أساس المستوى التعليمي والخبرة والمهارات والتدريب وقد بدأت بعض المنظمات في إجراء مقابلات مكثفة مع الموظفين الجدد لاكتشاف المشكلات التي قد تحدث في العمل وتتخذ حاليا إجراءات الاختيار بهدف التقليل من عبء العمل وذلك من خلال اختيار الشخص المناسب لشغل هذا العمل</a:t>
            </a:r>
          </a:p>
        </p:txBody>
      </p:sp>
    </p:spTree>
    <p:extLst>
      <p:ext uri="{BB962C8B-B14F-4D97-AF65-F5344CB8AC3E}">
        <p14:creationId xmlns:p14="http://schemas.microsoft.com/office/powerpoint/2010/main" val="153434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مفهوم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13</a:t>
            </a:fld>
            <a:endParaRPr lang="ar-EG"/>
          </a:p>
        </p:txBody>
      </p:sp>
      <p:grpSp>
        <p:nvGrpSpPr>
          <p:cNvPr id="5" name="Group 4"/>
          <p:cNvGrpSpPr/>
          <p:nvPr/>
        </p:nvGrpSpPr>
        <p:grpSpPr>
          <a:xfrm>
            <a:off x="5738823" y="1797570"/>
            <a:ext cx="4925461" cy="3788816"/>
            <a:chOff x="6866979" y="1856947"/>
            <a:chExt cx="4925461" cy="3788816"/>
          </a:xfrm>
        </p:grpSpPr>
        <p:pic>
          <p:nvPicPr>
            <p:cNvPr id="6" name="Picture 5"/>
            <p:cNvPicPr>
              <a:picLocks noChangeAspect="1"/>
            </p:cNvPicPr>
            <p:nvPr/>
          </p:nvPicPr>
          <p:blipFill>
            <a:blip r:embed="rId3"/>
            <a:stretch>
              <a:fillRect/>
            </a:stretch>
          </p:blipFill>
          <p:spPr>
            <a:xfrm flipH="1">
              <a:off x="6866979" y="1856947"/>
              <a:ext cx="4925461" cy="3788816"/>
            </a:xfrm>
            <a:prstGeom prst="rect">
              <a:avLst/>
            </a:prstGeom>
          </p:spPr>
        </p:pic>
        <p:sp>
          <p:nvSpPr>
            <p:cNvPr id="8" name="Rectangle 7"/>
            <p:cNvSpPr/>
            <p:nvPr/>
          </p:nvSpPr>
          <p:spPr>
            <a:xfrm>
              <a:off x="8823365" y="2935453"/>
              <a:ext cx="2042379" cy="1938992"/>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على ذلك فأن ضغط العمل هو ظاهرة نفسية للشعور بعدم الراحة الفكرية نتيجة</a:t>
              </a:r>
              <a:endParaRPr lang="ar-EG" sz="2800" dirty="0">
                <a:solidFill>
                  <a:schemeClr val="bg1"/>
                </a:solidFill>
              </a:endParaRPr>
            </a:p>
          </p:txBody>
        </p:sp>
      </p:grpSp>
      <p:grpSp>
        <p:nvGrpSpPr>
          <p:cNvPr id="9" name="Group 8"/>
          <p:cNvGrpSpPr/>
          <p:nvPr/>
        </p:nvGrpSpPr>
        <p:grpSpPr>
          <a:xfrm>
            <a:off x="2674849" y="1473091"/>
            <a:ext cx="3543750" cy="911250"/>
            <a:chOff x="3803005" y="1532468"/>
            <a:chExt cx="3543750" cy="911250"/>
          </a:xfrm>
        </p:grpSpPr>
        <p:pic>
          <p:nvPicPr>
            <p:cNvPr id="10" name="Picture 9"/>
            <p:cNvPicPr>
              <a:picLocks noChangeAspect="1"/>
            </p:cNvPicPr>
            <p:nvPr/>
          </p:nvPicPr>
          <p:blipFill>
            <a:blip r:embed="rId4"/>
            <a:stretch>
              <a:fillRect/>
            </a:stretch>
          </p:blipFill>
          <p:spPr>
            <a:xfrm>
              <a:off x="3803005" y="1532468"/>
              <a:ext cx="3543750" cy="911250"/>
            </a:xfrm>
            <a:prstGeom prst="rect">
              <a:avLst/>
            </a:prstGeom>
          </p:spPr>
        </p:pic>
        <p:sp>
          <p:nvSpPr>
            <p:cNvPr id="11" name="Rectangle 10"/>
            <p:cNvSpPr/>
            <p:nvPr/>
          </p:nvSpPr>
          <p:spPr>
            <a:xfrm>
              <a:off x="3895398" y="1532468"/>
              <a:ext cx="3285979"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عدم القدرة على التغلب على المشاكل أو المصاعب التي تواجهها</a:t>
              </a:r>
              <a:endParaRPr lang="ar-EG" sz="2800" dirty="0"/>
            </a:p>
          </p:txBody>
        </p:sp>
      </p:grpSp>
      <p:grpSp>
        <p:nvGrpSpPr>
          <p:cNvPr id="12" name="Group 11"/>
          <p:cNvGrpSpPr/>
          <p:nvPr/>
        </p:nvGrpSpPr>
        <p:grpSpPr>
          <a:xfrm>
            <a:off x="2258074" y="3255432"/>
            <a:ext cx="3532500" cy="922500"/>
            <a:chOff x="3386230" y="3314809"/>
            <a:chExt cx="3532500" cy="922500"/>
          </a:xfrm>
        </p:grpSpPr>
        <p:pic>
          <p:nvPicPr>
            <p:cNvPr id="13" name="Picture 12"/>
            <p:cNvPicPr>
              <a:picLocks noChangeAspect="1"/>
            </p:cNvPicPr>
            <p:nvPr/>
          </p:nvPicPr>
          <p:blipFill>
            <a:blip r:embed="rId5"/>
            <a:stretch>
              <a:fillRect/>
            </a:stretch>
          </p:blipFill>
          <p:spPr>
            <a:xfrm>
              <a:off x="3386230" y="3314809"/>
              <a:ext cx="3532500" cy="922500"/>
            </a:xfrm>
            <a:prstGeom prst="rect">
              <a:avLst/>
            </a:prstGeom>
          </p:spPr>
        </p:pic>
        <p:sp>
          <p:nvSpPr>
            <p:cNvPr id="14" name="Rectangle 13"/>
            <p:cNvSpPr/>
            <p:nvPr/>
          </p:nvSpPr>
          <p:spPr>
            <a:xfrm>
              <a:off x="3512303" y="3545226"/>
              <a:ext cx="3228603" cy="461665"/>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عدم السيطرة على الوضع الراهن</a:t>
              </a:r>
              <a:endParaRPr lang="ar-EG" sz="2800" dirty="0"/>
            </a:p>
          </p:txBody>
        </p:sp>
      </p:grpSp>
      <p:grpSp>
        <p:nvGrpSpPr>
          <p:cNvPr id="15" name="Group 14"/>
          <p:cNvGrpSpPr/>
          <p:nvPr/>
        </p:nvGrpSpPr>
        <p:grpSpPr>
          <a:xfrm>
            <a:off x="2674849" y="5025790"/>
            <a:ext cx="3543750" cy="922500"/>
            <a:chOff x="3803005" y="5085167"/>
            <a:chExt cx="3543750" cy="922500"/>
          </a:xfrm>
        </p:grpSpPr>
        <p:pic>
          <p:nvPicPr>
            <p:cNvPr id="16" name="Picture 15"/>
            <p:cNvPicPr>
              <a:picLocks noChangeAspect="1"/>
            </p:cNvPicPr>
            <p:nvPr/>
          </p:nvPicPr>
          <p:blipFill>
            <a:blip r:embed="rId6"/>
            <a:stretch>
              <a:fillRect/>
            </a:stretch>
          </p:blipFill>
          <p:spPr>
            <a:xfrm>
              <a:off x="3803005" y="5085167"/>
              <a:ext cx="3543750" cy="922500"/>
            </a:xfrm>
            <a:prstGeom prst="rect">
              <a:avLst/>
            </a:prstGeom>
          </p:spPr>
        </p:pic>
        <p:sp>
          <p:nvSpPr>
            <p:cNvPr id="17" name="Rectangle 16"/>
            <p:cNvSpPr/>
            <p:nvPr/>
          </p:nvSpPr>
          <p:spPr>
            <a:xfrm>
              <a:off x="4060776" y="5139245"/>
              <a:ext cx="3028208" cy="830997"/>
            </a:xfrm>
            <a:prstGeom prst="rect">
              <a:avLst/>
            </a:prstGeom>
          </p:spPr>
          <p:txBody>
            <a:bodyPr wrap="square">
              <a:spAutoFit/>
            </a:bodyPr>
            <a:lstStyle/>
            <a:p>
              <a:pPr algn="ctr"/>
              <a:r>
                <a:rPr lang="ar-EG" sz="2400" b="1" dirty="0">
                  <a:solidFill>
                    <a:srgbClr val="002060"/>
                  </a:solidFill>
                  <a:ea typeface="Calibri" panose="020F0502020204030204" pitchFamily="34" charset="0"/>
                  <a:cs typeface="Sakkal Majalla" panose="02000000000000000000" pitchFamily="2" charset="-78"/>
                </a:rPr>
                <a:t>عدم إمكانية التكهن الدقيق بالنتائج المستقبلية</a:t>
              </a:r>
              <a:endParaRPr lang="ar-EG" sz="2800" dirty="0"/>
            </a:p>
          </p:txBody>
        </p:sp>
      </p:grpSp>
    </p:spTree>
    <p:extLst>
      <p:ext uri="{BB962C8B-B14F-4D97-AF65-F5344CB8AC3E}">
        <p14:creationId xmlns:p14="http://schemas.microsoft.com/office/powerpoint/2010/main" val="4283890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barn(inVertic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2578308" y="59827"/>
            <a:ext cx="8228308" cy="74964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التنظيمية لإدارة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130</a:t>
            </a:fld>
            <a:endParaRPr lang="ar-EG"/>
          </a:p>
        </p:txBody>
      </p:sp>
      <p:grpSp>
        <p:nvGrpSpPr>
          <p:cNvPr id="5" name="Group 4"/>
          <p:cNvGrpSpPr/>
          <p:nvPr/>
        </p:nvGrpSpPr>
        <p:grpSpPr>
          <a:xfrm>
            <a:off x="5696262" y="1088509"/>
            <a:ext cx="6299471" cy="561168"/>
            <a:chOff x="-7364557" y="0"/>
            <a:chExt cx="7922722" cy="625309"/>
          </a:xfrm>
        </p:grpSpPr>
        <p:pic>
          <p:nvPicPr>
            <p:cNvPr id="6" name="Picture 5"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التدريب المهني: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361552" y="1884373"/>
            <a:ext cx="9473158"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إن التدريب المهني يساعد الفرد على تعلم معلومات واكتساب مهارات جديدة تمكنه من ممارسة وظيفته بصورة  أكثر فعالية ومستويات أقل من الضغط، وإلى جانب تدريب الموظف على المطلوب أداؤه وكيفية أدائه تعمل بعض البرامج التدريبية على توعية الموظف بما يمكن أن يصادفه من مشكلات في العمل</a:t>
            </a:r>
          </a:p>
        </p:txBody>
      </p:sp>
      <p:grpSp>
        <p:nvGrpSpPr>
          <p:cNvPr id="11" name="Group 10"/>
          <p:cNvGrpSpPr/>
          <p:nvPr/>
        </p:nvGrpSpPr>
        <p:grpSpPr>
          <a:xfrm>
            <a:off x="5675296" y="3596398"/>
            <a:ext cx="6299471" cy="561168"/>
            <a:chOff x="-7364557" y="0"/>
            <a:chExt cx="7922722" cy="625309"/>
          </a:xfrm>
        </p:grpSpPr>
        <p:pic>
          <p:nvPicPr>
            <p:cNvPr id="12" name="Picture 11"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0" y="105878"/>
              <a:ext cx="531796" cy="51943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نظم المشاركة في اتخاذ القرارات: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398133" y="4252742"/>
            <a:ext cx="11287594" cy="1938992"/>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يؤدي عدم إشراك العمال في اتخاذ القرارات، أو البعد عن مراكز اتخاذ القرارات إلى الشعور بالغربة وضغوط العمل، ومن أمثلة المشاركة في اتخاذ القرارات نجد المشاركة في اللجان، وبرامج الشكاوى، وبرامج المشاركة في الأرباح والملكية المشتركة، وتشجيع الرؤساء في تفويض جزء من سلطاتهم لمرؤوسيهم، وهو ما يشعر الموظف بالانتماء الوظيفي الذي يقلل من الضغط عليه</a:t>
            </a:r>
          </a:p>
        </p:txBody>
      </p:sp>
      <p:pic>
        <p:nvPicPr>
          <p:cNvPr id="17" name="Picture 16" descr="أهمية التدريب المهني للنجاح في العمل المهني – e3arabi"/>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34709" y="2010242"/>
            <a:ext cx="2161023" cy="1342390"/>
          </a:xfrm>
          <a:prstGeom prst="rect">
            <a:avLst/>
          </a:prstGeom>
          <a:solidFill>
            <a:srgbClr val="FFFFFF">
              <a:shade val="85000"/>
            </a:srgbClr>
          </a:solidFill>
          <a:ln w="190500" cap="rnd">
            <a:no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344578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2578308" y="59827"/>
            <a:ext cx="8228308" cy="74964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التنظيمية لإدارة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131</a:t>
            </a:fld>
            <a:endParaRPr lang="ar-EG"/>
          </a:p>
        </p:txBody>
      </p:sp>
      <p:grpSp>
        <p:nvGrpSpPr>
          <p:cNvPr id="5" name="Group 4"/>
          <p:cNvGrpSpPr/>
          <p:nvPr/>
        </p:nvGrpSpPr>
        <p:grpSpPr>
          <a:xfrm>
            <a:off x="5696262" y="1088509"/>
            <a:ext cx="6299471" cy="561168"/>
            <a:chOff x="-7364557" y="0"/>
            <a:chExt cx="7922722" cy="625309"/>
          </a:xfrm>
        </p:grpSpPr>
        <p:pic>
          <p:nvPicPr>
            <p:cNvPr id="6" name="Picture 5"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الأنشطة العلاجية في مناخ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361551" y="1884373"/>
            <a:ext cx="11240635" cy="1015663"/>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تسعى المنظمات التي تعاني من ضغوط العمل إلى إنشاء هذه الأنشطة التي من بينها تعيين مستشار نفسي واجتماعي للعمل، وتخصيص حجرات لممارسة التمرينات الرياضية وحجرات للتركيز والاسترخاء</a:t>
            </a:r>
          </a:p>
        </p:txBody>
      </p:sp>
      <p:grpSp>
        <p:nvGrpSpPr>
          <p:cNvPr id="11" name="Group 10"/>
          <p:cNvGrpSpPr/>
          <p:nvPr/>
        </p:nvGrpSpPr>
        <p:grpSpPr>
          <a:xfrm>
            <a:off x="5696262" y="3134732"/>
            <a:ext cx="6299471" cy="561168"/>
            <a:chOff x="-7364557" y="0"/>
            <a:chExt cx="7922722" cy="625309"/>
          </a:xfrm>
        </p:grpSpPr>
        <p:pic>
          <p:nvPicPr>
            <p:cNvPr id="12" name="Picture 11"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0" y="105878"/>
              <a:ext cx="531796" cy="51943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فتح قنوات الاتصال بين الإدارة والعمال: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9099" y="3791076"/>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وهذا بإعلام الفرد بكل ما يجري داخل المؤسسة، فعندما يحس العامل بأن شكواه   ومشكلاته الخاصة به والمهنية خاصة قد أثارت اهتمام المسؤول فإن معاناته من ضغوط العمل تقل، ومن بين أهم الوسائل التي تستعمل هنا هي خلايا الإصغاء والوقاية في المنظمة والتي تمثل خلية استماع لانشغالات </a:t>
            </a:r>
          </a:p>
        </p:txBody>
      </p:sp>
    </p:spTree>
    <p:extLst>
      <p:ext uri="{BB962C8B-B14F-4D97-AF65-F5344CB8AC3E}">
        <p14:creationId xmlns:p14="http://schemas.microsoft.com/office/powerpoint/2010/main" val="79316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2578308" y="59827"/>
            <a:ext cx="8228308" cy="74964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استراتيجيات إدارة ضغوط العمل التنظيمية لإدارة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132</a:t>
            </a:fld>
            <a:endParaRPr lang="ar-EG"/>
          </a:p>
        </p:txBody>
      </p:sp>
      <p:grpSp>
        <p:nvGrpSpPr>
          <p:cNvPr id="5" name="Group 4"/>
          <p:cNvGrpSpPr/>
          <p:nvPr/>
        </p:nvGrpSpPr>
        <p:grpSpPr>
          <a:xfrm>
            <a:off x="5696262" y="1088509"/>
            <a:ext cx="6299471" cy="561168"/>
            <a:chOff x="-7364557" y="0"/>
            <a:chExt cx="7922722" cy="625309"/>
          </a:xfrm>
        </p:grpSpPr>
        <p:pic>
          <p:nvPicPr>
            <p:cNvPr id="6" name="Picture 5"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a:off x="28876" y="105878"/>
              <a:ext cx="502920" cy="32725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9</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إعادة تصميم الهيكل التنظيمي: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373735" y="1722990"/>
            <a:ext cx="11240635"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يمكن إعادة تصميم الهيكل التنظيمي بعدة طرق لعلاج مشاكل الضغوط، كإضافة مستوى تنظيمي جديد أو تخفيض مستوى الإشراف أو دمج الوظائف، أو تقسيم الإدارة الكبيرة إلى إدارتين أصغر في الحجم، أو إنشاء وظائف بإمكانها أن تحل الكثير من المشاكل، ويضاف إلى ذلك إمكانية توظيف العلاقات التنظيمية بين الإدارات، وإعادة تصميم إجراءات العمل وتبسيطها</a:t>
            </a:r>
          </a:p>
        </p:txBody>
      </p:sp>
      <p:grpSp>
        <p:nvGrpSpPr>
          <p:cNvPr id="11" name="Group 10"/>
          <p:cNvGrpSpPr/>
          <p:nvPr/>
        </p:nvGrpSpPr>
        <p:grpSpPr>
          <a:xfrm>
            <a:off x="5696262" y="3523534"/>
            <a:ext cx="6398669" cy="561168"/>
            <a:chOff x="-7364557" y="0"/>
            <a:chExt cx="8047481" cy="625309"/>
          </a:xfrm>
        </p:grpSpPr>
        <p:pic>
          <p:nvPicPr>
            <p:cNvPr id="12" name="Picture 11" descr="D:\New folder\Untitled-1-Recovered_0016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r="7845" b="14200"/>
            <a:stretch/>
          </p:blipFill>
          <p:spPr bwMode="auto">
            <a:xfrm>
              <a:off x="0" y="0"/>
              <a:ext cx="558165" cy="519430"/>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124762" y="6599"/>
              <a:ext cx="807686" cy="51943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10</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7364557" y="106055"/>
              <a:ext cx="7427767" cy="5192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توفير الخدمات الاجتماعية: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9099" y="4179878"/>
            <a:ext cx="11287594" cy="1477328"/>
          </a:xfrm>
          <a:prstGeom prst="rect">
            <a:avLst/>
          </a:prstGeom>
        </p:spPr>
        <p:txBody>
          <a:bodyPr wrap="square">
            <a:spAutoFit/>
          </a:bodyPr>
          <a:lstStyle/>
          <a:p>
            <a:pPr algn="justLow">
              <a:lnSpc>
                <a:spcPct val="125000"/>
              </a:lnSpc>
              <a:spcAft>
                <a:spcPts val="800"/>
              </a:spcAft>
            </a:pP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استحدثت بعض المنظمات مثل أي بي أم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IBM)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وإيكوبتابل</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لايف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Equitable life)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وب هـ </a:t>
            </a:r>
            <a:r>
              <a:rPr lang="ar-SA"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قوودريتش</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B.H. Goodrich) </a:t>
            </a:r>
            <a:r>
              <a:rPr lang="ar-SA"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برامج متكاملة لمساعدة العاملين بتوفير الخدمات الطبية والعلاجية والنصح والاستشارة والإجراءات الوقائية، وعادة ما تكون مزودة باختصاصيين مثل الأطباء والأخصائيين النفسيين</a:t>
            </a:r>
          </a:p>
        </p:txBody>
      </p:sp>
    </p:spTree>
    <p:extLst>
      <p:ext uri="{BB962C8B-B14F-4D97-AF65-F5344CB8AC3E}">
        <p14:creationId xmlns:p14="http://schemas.microsoft.com/office/powerpoint/2010/main" val="319351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7999"/>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tile tx="0" ty="0" sx="100000" sy="100000" flip="none" algn="tl"/>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الجلسة التدريبية الثانية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560045" y="1508788"/>
            <a:ext cx="5163693" cy="236056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كيف تحول ضغوط العمل إلى محفزات</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6010499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النصائح التي تحول ضغوط العمل إلى نجاح</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134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967204799"/>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135</a:t>
            </a:fld>
            <a:endParaRPr lang="ar-EG"/>
          </a:p>
        </p:txBody>
      </p:sp>
      <p:grpSp>
        <p:nvGrpSpPr>
          <p:cNvPr id="5" name="Group 4"/>
          <p:cNvGrpSpPr/>
          <p:nvPr/>
        </p:nvGrpSpPr>
        <p:grpSpPr>
          <a:xfrm>
            <a:off x="659568" y="141122"/>
            <a:ext cx="4020113" cy="839580"/>
            <a:chOff x="-2425747" y="-9630"/>
            <a:chExt cx="4020591"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تسجيل الضغوط التي تعرضت لها: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47827" y="-96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11" name="Rectangle 10"/>
          <p:cNvSpPr/>
          <p:nvPr/>
        </p:nvSpPr>
        <p:spPr>
          <a:xfrm>
            <a:off x="4950325" y="1101043"/>
            <a:ext cx="7092006"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دون نوع الوظائف والمواقف التي سببت لك التوتر العصبي والضيق في الماضي</a:t>
            </a:r>
          </a:p>
        </p:txBody>
      </p:sp>
      <p:sp>
        <p:nvSpPr>
          <p:cNvPr id="12" name="Rectangle 11"/>
          <p:cNvSpPr/>
          <p:nvPr/>
        </p:nvSpPr>
        <p:spPr>
          <a:xfrm>
            <a:off x="712922" y="169825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قسم المهام الحالية المشابهة إلى أجزاء يسهل التعامل معها وتستطيع مسايرتها</a:t>
            </a:r>
          </a:p>
        </p:txBody>
      </p:sp>
      <p:sp>
        <p:nvSpPr>
          <p:cNvPr id="13" name="Rectangle 12"/>
          <p:cNvSpPr/>
          <p:nvPr/>
        </p:nvSpPr>
        <p:spPr>
          <a:xfrm>
            <a:off x="164892" y="2314249"/>
            <a:ext cx="9648769"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دون المهام التي تعرف أنك أنجزتها لكنك وجدتها مملة وغير مشجعة</a:t>
            </a:r>
          </a:p>
        </p:txBody>
      </p:sp>
      <p:sp>
        <p:nvSpPr>
          <p:cNvPr id="14" name="Rectangle 13"/>
          <p:cNvSpPr/>
          <p:nvPr/>
        </p:nvSpPr>
        <p:spPr>
          <a:xfrm>
            <a:off x="164892" y="3198369"/>
            <a:ext cx="9227732"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أضف روح التحدي على العمل كأن تلتزم بتسليم العمل قبل الموعد المحدد أو أن تحطم الرقم القياسي لنفسك</a:t>
            </a:r>
          </a:p>
        </p:txBody>
      </p:sp>
      <p:sp>
        <p:nvSpPr>
          <p:cNvPr id="15" name="Rectangle 14"/>
          <p:cNvSpPr/>
          <p:nvPr/>
        </p:nvSpPr>
        <p:spPr>
          <a:xfrm>
            <a:off x="343932" y="4792261"/>
            <a:ext cx="934057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فكر في طرق أفضل للقيام بالعمل أو حتى إلغاؤه</a:t>
            </a:r>
          </a:p>
        </p:txBody>
      </p:sp>
      <p:sp>
        <p:nvSpPr>
          <p:cNvPr id="16" name="Rectangle 15"/>
          <p:cNvSpPr/>
          <p:nvPr/>
        </p:nvSpPr>
        <p:spPr>
          <a:xfrm>
            <a:off x="343932" y="602622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سجل منجزاتك في التكيف مع الضغوط وهنئ نفسك وكافئها على ذلك</a:t>
            </a:r>
          </a:p>
        </p:txBody>
      </p:sp>
      <p:pic>
        <p:nvPicPr>
          <p:cNvPr id="17" name="Picture 16" descr="كيفية كتابة مقال - سطور"/>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03631" y="4138684"/>
            <a:ext cx="2203450" cy="18192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51204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136</a:t>
            </a:fld>
            <a:endParaRPr lang="ar-EG"/>
          </a:p>
        </p:txBody>
      </p:sp>
      <p:grpSp>
        <p:nvGrpSpPr>
          <p:cNvPr id="5" name="Group 4"/>
          <p:cNvGrpSpPr/>
          <p:nvPr/>
        </p:nvGrpSpPr>
        <p:grpSpPr>
          <a:xfrm>
            <a:off x="3394565" y="1286965"/>
            <a:ext cx="4020113" cy="839580"/>
            <a:chOff x="-2425747" y="-9630"/>
            <a:chExt cx="4020591"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تغيير وجهة نظرك:</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47827" y="-96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4861262" y="2363703"/>
            <a:ext cx="3489979" cy="3191084"/>
            <a:chOff x="4784617" y="2498615"/>
            <a:chExt cx="3489979" cy="3191084"/>
          </a:xfrm>
        </p:grpSpPr>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12" name="Rectangle 11"/>
            <p:cNvSpPr/>
            <p:nvPr/>
          </p:nvSpPr>
          <p:spPr>
            <a:xfrm>
              <a:off x="5638510" y="3577579"/>
              <a:ext cx="1876643" cy="1200329"/>
            </a:xfrm>
            <a:prstGeom prst="rect">
              <a:avLst/>
            </a:prstGeom>
          </p:spPr>
          <p:txBody>
            <a:bodyPr wrap="square">
              <a:spAutoFit/>
            </a:bodyPr>
            <a:lstStyle/>
            <a:p>
              <a:pPr algn="ctr"/>
              <a:r>
                <a:rPr lang="ar-EG" sz="2400" b="1" dirty="0">
                  <a:solidFill>
                    <a:srgbClr val="00C0E2"/>
                  </a:solidFill>
                  <a:latin typeface="Sakkal Majalla" panose="02000000000000000000" pitchFamily="2" charset="-78"/>
                  <a:cs typeface="Sakkal Majalla" panose="02000000000000000000" pitchFamily="2" charset="-78"/>
                </a:rPr>
                <a:t> تخيل أسوأ ما سيحدث وقرر ماذا ستفعل حياله</a:t>
              </a:r>
            </a:p>
          </p:txBody>
        </p:sp>
      </p:grpSp>
      <p:grpSp>
        <p:nvGrpSpPr>
          <p:cNvPr id="13" name="Group 12"/>
          <p:cNvGrpSpPr/>
          <p:nvPr/>
        </p:nvGrpSpPr>
        <p:grpSpPr>
          <a:xfrm>
            <a:off x="7848076" y="2666027"/>
            <a:ext cx="3489979" cy="2995427"/>
            <a:chOff x="7771431" y="2800939"/>
            <a:chExt cx="3489979" cy="2995427"/>
          </a:xfrm>
        </p:grpSpPr>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5" name="Rectangle 14"/>
            <p:cNvSpPr/>
            <p:nvPr/>
          </p:nvSpPr>
          <p:spPr>
            <a:xfrm>
              <a:off x="8625324" y="3392914"/>
              <a:ext cx="1876643" cy="1569660"/>
            </a:xfrm>
            <a:prstGeom prst="rect">
              <a:avLst/>
            </a:prstGeom>
          </p:spPr>
          <p:txBody>
            <a:bodyPr wrap="square">
              <a:spAutoFit/>
            </a:bodyPr>
            <a:lstStyle/>
            <a:p>
              <a:pPr algn="ctr"/>
              <a:r>
                <a:rPr lang="ar-EG" sz="2400" b="1" dirty="0">
                  <a:solidFill>
                    <a:srgbClr val="4B3AD1"/>
                  </a:solidFill>
                  <a:latin typeface="Sakkal Majalla" panose="02000000000000000000" pitchFamily="2" charset="-78"/>
                  <a:cs typeface="Sakkal Majalla" panose="02000000000000000000" pitchFamily="2" charset="-78"/>
                </a:rPr>
                <a:t>انظر إلى السلوك الانفعالي على انه مشكلة للأخرين ولا تدعه يؤثر عليك</a:t>
              </a:r>
            </a:p>
          </p:txBody>
        </p:sp>
      </p:grpSp>
      <p:grpSp>
        <p:nvGrpSpPr>
          <p:cNvPr id="16" name="Group 15"/>
          <p:cNvGrpSpPr/>
          <p:nvPr/>
        </p:nvGrpSpPr>
        <p:grpSpPr>
          <a:xfrm>
            <a:off x="1874448" y="2666027"/>
            <a:ext cx="3489979" cy="2995427"/>
            <a:chOff x="1797803" y="2800939"/>
            <a:chExt cx="3489979" cy="2995427"/>
          </a:xfrm>
        </p:grpSpPr>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8" name="Rectangle 17"/>
            <p:cNvSpPr/>
            <p:nvPr/>
          </p:nvSpPr>
          <p:spPr>
            <a:xfrm>
              <a:off x="2657686" y="3577578"/>
              <a:ext cx="1876643" cy="1200329"/>
            </a:xfrm>
            <a:prstGeom prst="rect">
              <a:avLst/>
            </a:prstGeom>
          </p:spPr>
          <p:txBody>
            <a:bodyPr wrap="square">
              <a:spAutoFit/>
            </a:bodyPr>
            <a:lstStyle/>
            <a:p>
              <a:pPr algn="ctr"/>
              <a:r>
                <a:rPr lang="ar-EG" sz="2400" b="1" dirty="0">
                  <a:solidFill>
                    <a:srgbClr val="FC9B00"/>
                  </a:solidFill>
                  <a:latin typeface="Sakkal Majalla" panose="02000000000000000000" pitchFamily="2" charset="-78"/>
                  <a:cs typeface="Sakkal Majalla" panose="02000000000000000000" pitchFamily="2" charset="-78"/>
                </a:rPr>
                <a:t> تقبل الأسوأ ذهنيا وفكر في بصيص من النور</a:t>
              </a:r>
            </a:p>
          </p:txBody>
        </p:sp>
      </p:grpSp>
    </p:spTree>
    <p:extLst>
      <p:ext uri="{BB962C8B-B14F-4D97-AF65-F5344CB8AC3E}">
        <p14:creationId xmlns:p14="http://schemas.microsoft.com/office/powerpoint/2010/main" val="3955503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 calcmode="lin" valueType="num">
                                      <p:cBhvr>
                                        <p:cTn id="17" dur="500" fill="hold"/>
                                        <p:tgtEl>
                                          <p:spTgt spid="13"/>
                                        </p:tgtEl>
                                        <p:attrNameLst>
                                          <p:attrName>style.rotation</p:attrName>
                                        </p:attrNameLst>
                                      </p:cBhvr>
                                      <p:tavLst>
                                        <p:tav tm="0">
                                          <p:val>
                                            <p:fltVal val="360"/>
                                          </p:val>
                                        </p:tav>
                                        <p:tav tm="100000">
                                          <p:val>
                                            <p:fltVal val="0"/>
                                          </p:val>
                                        </p:tav>
                                      </p:tavLst>
                                    </p:anim>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 calcmode="lin" valueType="num">
                                      <p:cBhvr>
                                        <p:cTn id="25" dur="500" fill="hold"/>
                                        <p:tgtEl>
                                          <p:spTgt spid="10"/>
                                        </p:tgtEl>
                                        <p:attrNameLst>
                                          <p:attrName>style.rotation</p:attrName>
                                        </p:attrNameLst>
                                      </p:cBhvr>
                                      <p:tavLst>
                                        <p:tav tm="0">
                                          <p:val>
                                            <p:fltVal val="360"/>
                                          </p:val>
                                        </p:tav>
                                        <p:tav tm="100000">
                                          <p:val>
                                            <p:fltVal val="0"/>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 calcmode="lin" valueType="num">
                                      <p:cBhvr>
                                        <p:cTn id="33" dur="500" fill="hold"/>
                                        <p:tgtEl>
                                          <p:spTgt spid="16"/>
                                        </p:tgtEl>
                                        <p:attrNameLst>
                                          <p:attrName>style.rotation</p:attrName>
                                        </p:attrNameLst>
                                      </p:cBhvr>
                                      <p:tavLst>
                                        <p:tav tm="0">
                                          <p:val>
                                            <p:fltVal val="360"/>
                                          </p:val>
                                        </p:tav>
                                        <p:tav tm="100000">
                                          <p:val>
                                            <p:fltVal val="0"/>
                                          </p:val>
                                        </p:tav>
                                      </p:tavLst>
                                    </p:anim>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137</a:t>
            </a:fld>
            <a:endParaRPr lang="ar-EG"/>
          </a:p>
        </p:txBody>
      </p:sp>
      <p:grpSp>
        <p:nvGrpSpPr>
          <p:cNvPr id="5" name="Group 4"/>
          <p:cNvGrpSpPr/>
          <p:nvPr/>
        </p:nvGrpSpPr>
        <p:grpSpPr>
          <a:xfrm>
            <a:off x="7546840" y="1062112"/>
            <a:ext cx="4020113" cy="839580"/>
            <a:chOff x="-2425747" y="-9630"/>
            <a:chExt cx="4020591"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النظر إلى الجانب المضيء والمبهج:</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47827" y="-96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89455" r="6241" b="20238"/>
          <a:stretch/>
        </p:blipFill>
        <p:spPr>
          <a:xfrm>
            <a:off x="10667988" y="1695129"/>
            <a:ext cx="461903" cy="4258733"/>
          </a:xfrm>
          <a:prstGeom prst="rect">
            <a:avLst/>
          </a:prstGeom>
        </p:spPr>
      </p:pic>
      <p:grpSp>
        <p:nvGrpSpPr>
          <p:cNvPr id="11" name="Group 10"/>
          <p:cNvGrpSpPr/>
          <p:nvPr/>
        </p:nvGrpSpPr>
        <p:grpSpPr>
          <a:xfrm>
            <a:off x="2683865" y="2185184"/>
            <a:ext cx="8215074" cy="903540"/>
            <a:chOff x="-1157803" y="2570926"/>
            <a:chExt cx="8215074" cy="1111585"/>
          </a:xfrm>
        </p:grpSpPr>
        <p:sp>
          <p:nvSpPr>
            <p:cNvPr id="12" name="Rectangle 11"/>
            <p:cNvSpPr/>
            <p:nvPr/>
          </p:nvSpPr>
          <p:spPr>
            <a:xfrm>
              <a:off x="-1157803" y="2922671"/>
              <a:ext cx="7381186" cy="567966"/>
            </a:xfrm>
            <a:prstGeom prst="rect">
              <a:avLst/>
            </a:prstGeom>
          </p:spPr>
          <p:txBody>
            <a:bodyPr wrap="square">
              <a:spAutoFit/>
            </a:bodyPr>
            <a:lstStyle/>
            <a:p>
              <a:pPr algn="justLow">
                <a:spcBef>
                  <a:spcPct val="0"/>
                </a:spcBef>
              </a:pPr>
              <a:r>
                <a:rPr lang="ar-EG" sz="2400" b="1" dirty="0">
                  <a:solidFill>
                    <a:srgbClr val="002060"/>
                  </a:solidFill>
                  <a:latin typeface="Sakkal Majalla" panose="02000000000000000000" pitchFamily="2" charset="-78"/>
                  <a:ea typeface="Malgun Gothic" panose="020B0503020000020004" pitchFamily="34" charset="-127"/>
                  <a:cs typeface="Sakkal Majalla" panose="02000000000000000000" pitchFamily="2" charset="-78"/>
                </a:rPr>
                <a:t>حاول رؤية الجانب المرح والفكاهي!!! في مواقف التوتر العصبي</a:t>
              </a:r>
            </a:p>
          </p:txBody>
        </p:sp>
        <p:grpSp>
          <p:nvGrpSpPr>
            <p:cNvPr id="13" name="Group 12"/>
            <p:cNvGrpSpPr/>
            <p:nvPr/>
          </p:nvGrpSpPr>
          <p:grpSpPr>
            <a:xfrm>
              <a:off x="6154255" y="2570926"/>
              <a:ext cx="903016" cy="1111585"/>
              <a:chOff x="3342866" y="919606"/>
              <a:chExt cx="1189456" cy="1714500"/>
            </a:xfrm>
          </p:grpSpPr>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l="57542" t="14792" r="25242" b="60208"/>
              <a:stretch/>
            </p:blipFill>
            <p:spPr>
              <a:xfrm>
                <a:off x="3356665" y="919606"/>
                <a:ext cx="1175657" cy="1714500"/>
              </a:xfrm>
              <a:prstGeom prst="rect">
                <a:avLst/>
              </a:prstGeom>
            </p:spPr>
          </p:pic>
          <p:sp>
            <p:nvSpPr>
              <p:cNvPr id="15" name="Rectangle 14"/>
              <p:cNvSpPr/>
              <p:nvPr/>
            </p:nvSpPr>
            <p:spPr>
              <a:xfrm>
                <a:off x="3342866" y="1466596"/>
                <a:ext cx="989493" cy="876026"/>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1</a:t>
                </a:r>
              </a:p>
            </p:txBody>
          </p:sp>
        </p:grpSp>
      </p:grpSp>
      <p:grpSp>
        <p:nvGrpSpPr>
          <p:cNvPr id="16" name="Group 15"/>
          <p:cNvGrpSpPr/>
          <p:nvPr/>
        </p:nvGrpSpPr>
        <p:grpSpPr>
          <a:xfrm>
            <a:off x="149902" y="3335451"/>
            <a:ext cx="10626146" cy="1032616"/>
            <a:chOff x="-2172748" y="3453584"/>
            <a:chExt cx="10626146" cy="1270382"/>
          </a:xfrm>
        </p:grpSpPr>
        <p:grpSp>
          <p:nvGrpSpPr>
            <p:cNvPr id="17" name="Group 16"/>
            <p:cNvGrpSpPr/>
            <p:nvPr/>
          </p:nvGrpSpPr>
          <p:grpSpPr>
            <a:xfrm>
              <a:off x="7698478" y="3453584"/>
              <a:ext cx="754920" cy="1270382"/>
              <a:chOff x="3342865" y="2408153"/>
              <a:chExt cx="994383" cy="1959427"/>
            </a:xfrm>
          </p:grpSpPr>
          <p:pic>
            <p:nvPicPr>
              <p:cNvPr id="19" name="Picture 18"/>
              <p:cNvPicPr>
                <a:picLocks noChangeAspect="1"/>
              </p:cNvPicPr>
              <p:nvPr/>
            </p:nvPicPr>
            <p:blipFill rotWithShape="1">
              <a:blip r:embed="rId5" cstate="print">
                <a:extLst>
                  <a:ext uri="{28A0092B-C50C-407E-A947-70E740481C1C}">
                    <a14:useLocalDpi xmlns:a14="http://schemas.microsoft.com/office/drawing/2010/main" val="0"/>
                  </a:ext>
                </a:extLst>
              </a:blip>
              <a:srcRect l="44115" t="48641" r="42017" b="22788"/>
              <a:stretch/>
            </p:blipFill>
            <p:spPr>
              <a:xfrm>
                <a:off x="3390191" y="2408153"/>
                <a:ext cx="947057" cy="1959427"/>
              </a:xfrm>
              <a:prstGeom prst="rect">
                <a:avLst/>
              </a:prstGeom>
            </p:spPr>
          </p:pic>
          <p:sp>
            <p:nvSpPr>
              <p:cNvPr id="20" name="Rectangle 19"/>
              <p:cNvSpPr/>
              <p:nvPr/>
            </p:nvSpPr>
            <p:spPr>
              <a:xfrm>
                <a:off x="3342865" y="3001663"/>
                <a:ext cx="989492" cy="876026"/>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2</a:t>
                </a:r>
              </a:p>
            </p:txBody>
          </p:sp>
        </p:grpSp>
        <p:sp>
          <p:nvSpPr>
            <p:cNvPr id="18" name="Rectangle 17"/>
            <p:cNvSpPr/>
            <p:nvPr/>
          </p:nvSpPr>
          <p:spPr>
            <a:xfrm>
              <a:off x="-2172748" y="3763447"/>
              <a:ext cx="9982974" cy="567966"/>
            </a:xfrm>
            <a:prstGeom prst="rect">
              <a:avLst/>
            </a:prstGeom>
          </p:spPr>
          <p:txBody>
            <a:bodyPr wrap="square">
              <a:spAutoFit/>
            </a:bodyPr>
            <a:lstStyle/>
            <a:p>
              <a:pPr algn="justLow">
                <a:spcBef>
                  <a:spcPct val="0"/>
                </a:spcBef>
              </a:pPr>
              <a:r>
                <a:rPr lang="ar-EG" sz="2400" b="1" dirty="0">
                  <a:solidFill>
                    <a:srgbClr val="002060"/>
                  </a:solidFill>
                  <a:latin typeface="Sakkal Majalla" panose="02000000000000000000" pitchFamily="2" charset="-78"/>
                  <a:ea typeface="Malgun Gothic" panose="020B0503020000020004" pitchFamily="34" charset="-127"/>
                  <a:cs typeface="Sakkal Majalla" panose="02000000000000000000" pitchFamily="2" charset="-78"/>
                </a:rPr>
                <a:t>اصبر على الإحباطات وتذكر قول الرسول عليه الصلاة والسلام " أرض بما قسم الله لك تكون أغنى الناس"</a:t>
              </a:r>
            </a:p>
          </p:txBody>
        </p:sp>
      </p:grpSp>
      <p:grpSp>
        <p:nvGrpSpPr>
          <p:cNvPr id="21" name="Group 20"/>
          <p:cNvGrpSpPr/>
          <p:nvPr/>
        </p:nvGrpSpPr>
        <p:grpSpPr>
          <a:xfrm>
            <a:off x="2506015" y="4642186"/>
            <a:ext cx="8266320" cy="1032616"/>
            <a:chOff x="251772" y="4623634"/>
            <a:chExt cx="8266320" cy="1270382"/>
          </a:xfrm>
        </p:grpSpPr>
        <p:grpSp>
          <p:nvGrpSpPr>
            <p:cNvPr id="22" name="Group 21"/>
            <p:cNvGrpSpPr/>
            <p:nvPr/>
          </p:nvGrpSpPr>
          <p:grpSpPr>
            <a:xfrm>
              <a:off x="7759509" y="4623634"/>
              <a:ext cx="758583" cy="1270382"/>
              <a:chOff x="3390191" y="3951904"/>
              <a:chExt cx="999209" cy="1959427"/>
            </a:xfrm>
          </p:grpSpPr>
          <p:pic>
            <p:nvPicPr>
              <p:cNvPr id="24" name="Picture 23"/>
              <p:cNvPicPr>
                <a:picLocks noChangeAspect="1"/>
              </p:cNvPicPr>
              <p:nvPr/>
            </p:nvPicPr>
            <p:blipFill rotWithShape="1">
              <a:blip r:embed="rId5" cstate="print">
                <a:extLst>
                  <a:ext uri="{28A0092B-C50C-407E-A947-70E740481C1C}">
                    <a14:useLocalDpi xmlns:a14="http://schemas.microsoft.com/office/drawing/2010/main" val="0"/>
                  </a:ext>
                </a:extLst>
              </a:blip>
              <a:srcRect l="67409" t="48165" r="18346" b="23264"/>
              <a:stretch/>
            </p:blipFill>
            <p:spPr>
              <a:xfrm>
                <a:off x="3390191" y="3951904"/>
                <a:ext cx="972855" cy="1959427"/>
              </a:xfrm>
              <a:prstGeom prst="rect">
                <a:avLst/>
              </a:prstGeom>
            </p:spPr>
          </p:pic>
          <p:sp>
            <p:nvSpPr>
              <p:cNvPr id="25" name="Rectangle 24"/>
              <p:cNvSpPr/>
              <p:nvPr/>
            </p:nvSpPr>
            <p:spPr>
              <a:xfrm>
                <a:off x="3399908" y="4667786"/>
                <a:ext cx="989492" cy="876026"/>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3</a:t>
                </a:r>
              </a:p>
            </p:txBody>
          </p:sp>
        </p:grpSp>
        <p:sp>
          <p:nvSpPr>
            <p:cNvPr id="23" name="Rectangle 22"/>
            <p:cNvSpPr/>
            <p:nvPr/>
          </p:nvSpPr>
          <p:spPr>
            <a:xfrm>
              <a:off x="251772" y="5034619"/>
              <a:ext cx="7559036" cy="567966"/>
            </a:xfrm>
            <a:prstGeom prst="rect">
              <a:avLst/>
            </a:prstGeom>
          </p:spPr>
          <p:txBody>
            <a:bodyPr wrap="square">
              <a:spAutoFit/>
            </a:bodyPr>
            <a:lstStyle/>
            <a:p>
              <a:pPr algn="justLow">
                <a:spcBef>
                  <a:spcPct val="0"/>
                </a:spcBef>
              </a:pPr>
              <a:r>
                <a:rPr lang="ar-EG" sz="2400" b="1" dirty="0">
                  <a:solidFill>
                    <a:srgbClr val="002060"/>
                  </a:solidFill>
                  <a:latin typeface="Sakkal Majalla" panose="02000000000000000000" pitchFamily="2" charset="-78"/>
                  <a:ea typeface="Malgun Gothic" panose="020B0503020000020004" pitchFamily="34" charset="-127"/>
                  <a:cs typeface="Sakkal Majalla" panose="02000000000000000000" pitchFamily="2" charset="-78"/>
                </a:rPr>
                <a:t> استمتع بحياتك كما كنت تفعل وأنت طفل</a:t>
              </a:r>
            </a:p>
          </p:txBody>
        </p:sp>
      </p:grpSp>
      <p:pic>
        <p:nvPicPr>
          <p:cNvPr id="2" name="Picture 1"/>
          <p:cNvPicPr>
            <a:picLocks noChangeAspect="1"/>
          </p:cNvPicPr>
          <p:nvPr/>
        </p:nvPicPr>
        <p:blipFill>
          <a:blip r:embed="rId6">
            <a:clrChange>
              <a:clrFrom>
                <a:srgbClr val="F5F6F8"/>
              </a:clrFrom>
              <a:clrTo>
                <a:srgbClr val="F5F6F8">
                  <a:alpha val="0"/>
                </a:srgbClr>
              </a:clrTo>
            </a:clrChange>
          </a:blip>
          <a:stretch>
            <a:fillRect/>
          </a:stretch>
        </p:blipFill>
        <p:spPr>
          <a:xfrm>
            <a:off x="883297" y="560912"/>
            <a:ext cx="2865932" cy="2865932"/>
          </a:xfrm>
          <a:prstGeom prst="rect">
            <a:avLst/>
          </a:prstGeom>
        </p:spPr>
      </p:pic>
    </p:spTree>
    <p:extLst>
      <p:ext uri="{BB962C8B-B14F-4D97-AF65-F5344CB8AC3E}">
        <p14:creationId xmlns:p14="http://schemas.microsoft.com/office/powerpoint/2010/main" val="3441357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1000" fill="hold"/>
                                        <p:tgtEl>
                                          <p:spTgt spid="10"/>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138</a:t>
            </a:fld>
            <a:endParaRPr lang="ar-EG"/>
          </a:p>
        </p:txBody>
      </p:sp>
      <p:grpSp>
        <p:nvGrpSpPr>
          <p:cNvPr id="5" name="Group 4"/>
          <p:cNvGrpSpPr/>
          <p:nvPr/>
        </p:nvGrpSpPr>
        <p:grpSpPr>
          <a:xfrm>
            <a:off x="7861634" y="762309"/>
            <a:ext cx="4020113" cy="839580"/>
            <a:chOff x="-2425747" y="-9630"/>
            <a:chExt cx="4020591"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تقوية الجانب الصحي: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74581" y="254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601889"/>
            <a:ext cx="11219175"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ويشمل الأفكار الصحية، والأكل الصحي، وتحركات الجسم. تعلم فن الاسترخاء ومارسه بشكل يومي؛ إذ ينصح علماء النفس بأن يتعلم كل فرد فن الاسترخاء وممارسته في حياته؛ لأنه يقضي على التوتر والعصبية التي تؤدي إلى تغييرات فسيولوجية بالجسم تتسبب في الإصابة بالأمراض الخطيرة كارتفاع ضغط الدم، وتصلب الشرايين، إضافة إلى الأمراض النفسية وأهمها الاكتئاب</a:t>
            </a:r>
          </a:p>
        </p:txBody>
      </p:sp>
      <p:grpSp>
        <p:nvGrpSpPr>
          <p:cNvPr id="11" name="Group 10"/>
          <p:cNvGrpSpPr/>
          <p:nvPr/>
        </p:nvGrpSpPr>
        <p:grpSpPr>
          <a:xfrm>
            <a:off x="7856829" y="3742278"/>
            <a:ext cx="4020113" cy="839580"/>
            <a:chOff x="-2425747" y="-9630"/>
            <a:chExt cx="4020591" cy="839878"/>
          </a:xfrm>
        </p:grpSpPr>
        <p:pic>
          <p:nvPicPr>
            <p:cNvPr id="12" name="Picture 11"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3" name="Rectangle 12"/>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تهيئة الجانب الشخصي: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1174581" y="254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4294" y="4581858"/>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وتشمل التقدير الذاتي، والصورة الذاتية، والإنجاز الذاتي، تلك النقاط التي تحدد الاتصال مع العالم الخارجي، ولكي يزيد الفرد من ثقته بنفسه عليه أن يقوي هذا الركن عن طريق التسامح مع الذات ومع الآخرين؛ فالتسامح قوة وليس ضعفاً، وبداية النجاح تكون من خلل التسامح الذي </a:t>
            </a:r>
            <a:r>
              <a:rPr lang="ar-EG" sz="2400" b="1" dirty="0" err="1">
                <a:solidFill>
                  <a:srgbClr val="002060"/>
                </a:solidFill>
                <a:latin typeface="Sakkal Majalla" panose="02000000000000000000" pitchFamily="2" charset="-78"/>
                <a:cs typeface="Sakkal Majalla" panose="02000000000000000000" pitchFamily="2" charset="-78"/>
              </a:rPr>
              <a:t>يفيدك</a:t>
            </a:r>
            <a:r>
              <a:rPr lang="ar-EG" sz="2400" b="1" dirty="0">
                <a:solidFill>
                  <a:srgbClr val="002060"/>
                </a:solidFill>
                <a:latin typeface="Sakkal Majalla" panose="02000000000000000000" pitchFamily="2" charset="-78"/>
                <a:cs typeface="Sakkal Majalla" panose="02000000000000000000" pitchFamily="2" charset="-78"/>
              </a:rPr>
              <a:t> أنت أكثر ممن تسامحهم</a:t>
            </a:r>
          </a:p>
        </p:txBody>
      </p:sp>
    </p:spTree>
    <p:extLst>
      <p:ext uri="{BB962C8B-B14F-4D97-AF65-F5344CB8AC3E}">
        <p14:creationId xmlns:p14="http://schemas.microsoft.com/office/powerpoint/2010/main" val="385670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139</a:t>
            </a:fld>
            <a:endParaRPr lang="ar-EG"/>
          </a:p>
        </p:txBody>
      </p:sp>
      <p:grpSp>
        <p:nvGrpSpPr>
          <p:cNvPr id="5" name="Group 4"/>
          <p:cNvGrpSpPr/>
          <p:nvPr/>
        </p:nvGrpSpPr>
        <p:grpSpPr>
          <a:xfrm>
            <a:off x="7861634" y="762309"/>
            <a:ext cx="4020113" cy="839580"/>
            <a:chOff x="-2425747" y="-9630"/>
            <a:chExt cx="4020591"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تقوية الجانب العائلي: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74581" y="254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1" y="1601889"/>
            <a:ext cx="11638274"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خلال العلاقة الزوجية، وعلاقة الآباء بالأبناء، والعلاقة مع العائلة، ودعم هذا الركن يحقق قيمة عالية في التنمية البشرية</a:t>
            </a:r>
          </a:p>
        </p:txBody>
      </p:sp>
      <p:grpSp>
        <p:nvGrpSpPr>
          <p:cNvPr id="11" name="Group 10"/>
          <p:cNvGrpSpPr/>
          <p:nvPr/>
        </p:nvGrpSpPr>
        <p:grpSpPr>
          <a:xfrm>
            <a:off x="7861634" y="2265139"/>
            <a:ext cx="4020113" cy="839580"/>
            <a:chOff x="-2425747" y="-9630"/>
            <a:chExt cx="4020591" cy="839878"/>
          </a:xfrm>
        </p:grpSpPr>
        <p:pic>
          <p:nvPicPr>
            <p:cNvPr id="12" name="Picture 11"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3" name="Rectangle 12"/>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تعزيز الجانب الاجتماعي: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1174581" y="254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9099" y="3104719"/>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حيث علاقات الفرد مع الأصدقاء والأقارب، وكيفية التشاور، وترتيب حوار مع الآخرين</a:t>
            </a:r>
          </a:p>
        </p:txBody>
      </p:sp>
      <p:grpSp>
        <p:nvGrpSpPr>
          <p:cNvPr id="16" name="Group 15"/>
          <p:cNvGrpSpPr/>
          <p:nvPr/>
        </p:nvGrpSpPr>
        <p:grpSpPr>
          <a:xfrm>
            <a:off x="7856829" y="3921796"/>
            <a:ext cx="4020113" cy="839580"/>
            <a:chOff x="-2425747" y="-9630"/>
            <a:chExt cx="4020591" cy="839878"/>
          </a:xfrm>
        </p:grpSpPr>
        <p:pic>
          <p:nvPicPr>
            <p:cNvPr id="17" name="Picture 16"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8" name="Rectangle 1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تقوية الجانب المهني: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1174581" y="254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Rectangle 19"/>
          <p:cNvSpPr/>
          <p:nvPr/>
        </p:nvSpPr>
        <p:spPr>
          <a:xfrm>
            <a:off x="414294" y="4761376"/>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لابد أن تتوافر في هذا الركن القيمة العليا، ولابد أن تتوافر للشخص المرونة في حياته، والرغبة في التميز، وحب الاستطلاع، مع الالتزام وبهذه الطريقة يستطيع الإنسان فهم قانون التحكم الذي يتحقق من خلال تعدد البدائل أمام الفرد لحل المشكلة الواحدة</a:t>
            </a:r>
          </a:p>
        </p:txBody>
      </p:sp>
      <p:pic>
        <p:nvPicPr>
          <p:cNvPr id="21" name="Picture 20"/>
          <p:cNvPicPr/>
          <p:nvPr/>
        </p:nvPicPr>
        <p:blipFill>
          <a:blip r:embed="rId4" cstate="print">
            <a:extLst>
              <a:ext uri="{28A0092B-C50C-407E-A947-70E740481C1C}">
                <a14:useLocalDpi xmlns:a14="http://schemas.microsoft.com/office/drawing/2010/main" val="0"/>
              </a:ext>
            </a:extLst>
          </a:blip>
          <a:stretch>
            <a:fillRect/>
          </a:stretch>
        </p:blipFill>
        <p:spPr>
          <a:xfrm>
            <a:off x="1394085" y="2374856"/>
            <a:ext cx="2288998" cy="2268873"/>
          </a:xfrm>
          <a:custGeom>
            <a:avLst/>
            <a:gdLst>
              <a:gd name="connsiteX0" fmla="*/ 7871349 w 8872353"/>
              <a:gd name="connsiteY0" fmla="*/ 3847293 h 7569200"/>
              <a:gd name="connsiteX1" fmla="*/ 7871349 w 8872353"/>
              <a:gd name="connsiteY1" fmla="*/ 3849566 h 7569200"/>
              <a:gd name="connsiteX2" fmla="*/ 7870478 w 8872353"/>
              <a:gd name="connsiteY2" fmla="*/ 3847968 h 7569200"/>
              <a:gd name="connsiteX3" fmla="*/ 5063358 w 8872353"/>
              <a:gd name="connsiteY3" fmla="*/ 3280595 h 7569200"/>
              <a:gd name="connsiteX4" fmla="*/ 5023651 w 8872353"/>
              <a:gd name="connsiteY4" fmla="*/ 3295561 h 7569200"/>
              <a:gd name="connsiteX5" fmla="*/ 4972569 w 8872353"/>
              <a:gd name="connsiteY5" fmla="*/ 3317750 h 7569200"/>
              <a:gd name="connsiteX6" fmla="*/ 4972345 w 8872353"/>
              <a:gd name="connsiteY6" fmla="*/ 3319922 h 7569200"/>
              <a:gd name="connsiteX7" fmla="*/ 5044688 w 8872353"/>
              <a:gd name="connsiteY7" fmla="*/ 3386412 h 7569200"/>
              <a:gd name="connsiteX8" fmla="*/ 5075321 w 8872353"/>
              <a:gd name="connsiteY8" fmla="*/ 3417013 h 7569200"/>
              <a:gd name="connsiteX9" fmla="*/ 5079988 w 8872353"/>
              <a:gd name="connsiteY9" fmla="*/ 3415500 h 7569200"/>
              <a:gd name="connsiteX10" fmla="*/ 5073342 w 8872353"/>
              <a:gd name="connsiteY10" fmla="*/ 3377224 h 7569200"/>
              <a:gd name="connsiteX11" fmla="*/ 5067668 w 8872353"/>
              <a:gd name="connsiteY11" fmla="*/ 3338865 h 7569200"/>
              <a:gd name="connsiteX12" fmla="*/ 8309499 w 8872353"/>
              <a:gd name="connsiteY12" fmla="*/ 951693 h 7569200"/>
              <a:gd name="connsiteX13" fmla="*/ 8309499 w 8872353"/>
              <a:gd name="connsiteY13" fmla="*/ 953966 h 7569200"/>
              <a:gd name="connsiteX14" fmla="*/ 8308628 w 8872353"/>
              <a:gd name="connsiteY14" fmla="*/ 952368 h 7569200"/>
              <a:gd name="connsiteX15" fmla="*/ 5004998 w 8872353"/>
              <a:gd name="connsiteY15" fmla="*/ 0 h 7569200"/>
              <a:gd name="connsiteX16" fmla="*/ 5077624 w 8872353"/>
              <a:gd name="connsiteY16" fmla="*/ 54556 h 7569200"/>
              <a:gd name="connsiteX17" fmla="*/ 4962633 w 8872353"/>
              <a:gd name="connsiteY17" fmla="*/ 200038 h 7569200"/>
              <a:gd name="connsiteX18" fmla="*/ 5428652 w 8872353"/>
              <a:gd name="connsiteY18" fmla="*/ 248531 h 7569200"/>
              <a:gd name="connsiteX19" fmla="*/ 5410495 w 8872353"/>
              <a:gd name="connsiteY19" fmla="*/ 424322 h 7569200"/>
              <a:gd name="connsiteX20" fmla="*/ 5519435 w 8872353"/>
              <a:gd name="connsiteY20" fmla="*/ 527371 h 7569200"/>
              <a:gd name="connsiteX21" fmla="*/ 5501278 w 8872353"/>
              <a:gd name="connsiteY21" fmla="*/ 381890 h 7569200"/>
              <a:gd name="connsiteX22" fmla="*/ 5519435 w 8872353"/>
              <a:gd name="connsiteY22" fmla="*/ 375828 h 7569200"/>
              <a:gd name="connsiteX23" fmla="*/ 5604166 w 8872353"/>
              <a:gd name="connsiteY23" fmla="*/ 606174 h 7569200"/>
              <a:gd name="connsiteX24" fmla="*/ 5676792 w 8872353"/>
              <a:gd name="connsiteY24" fmla="*/ 503124 h 7569200"/>
              <a:gd name="connsiteX25" fmla="*/ 5761523 w 8872353"/>
              <a:gd name="connsiteY25" fmla="*/ 691038 h 7569200"/>
              <a:gd name="connsiteX26" fmla="*/ 5906776 w 8872353"/>
              <a:gd name="connsiteY26" fmla="*/ 824396 h 7569200"/>
              <a:gd name="connsiteX27" fmla="*/ 5815993 w 8872353"/>
              <a:gd name="connsiteY27" fmla="*/ 806211 h 7569200"/>
              <a:gd name="connsiteX28" fmla="*/ 5840202 w 8872353"/>
              <a:gd name="connsiteY28" fmla="*/ 842582 h 7569200"/>
              <a:gd name="connsiteX29" fmla="*/ 5949141 w 8872353"/>
              <a:gd name="connsiteY29" fmla="*/ 848643 h 7569200"/>
              <a:gd name="connsiteX30" fmla="*/ 6905389 w 8872353"/>
              <a:gd name="connsiteY30" fmla="*/ 545557 h 7569200"/>
              <a:gd name="connsiteX31" fmla="*/ 7201946 w 8872353"/>
              <a:gd name="connsiteY31" fmla="*/ 491001 h 7569200"/>
              <a:gd name="connsiteX32" fmla="*/ 7462191 w 8872353"/>
              <a:gd name="connsiteY32" fmla="*/ 394013 h 7569200"/>
              <a:gd name="connsiteX33" fmla="*/ 7625600 w 8872353"/>
              <a:gd name="connsiteY33" fmla="*/ 394013 h 7569200"/>
              <a:gd name="connsiteX34" fmla="*/ 8261081 w 8872353"/>
              <a:gd name="connsiteY34" fmla="*/ 139420 h 7569200"/>
              <a:gd name="connsiteX35" fmla="*/ 8497117 w 8872353"/>
              <a:gd name="connsiteY35" fmla="*/ 96988 h 7569200"/>
              <a:gd name="connsiteX36" fmla="*/ 8097672 w 8872353"/>
              <a:gd name="connsiteY36" fmla="*/ 339457 h 7569200"/>
              <a:gd name="connsiteX37" fmla="*/ 7916106 w 8872353"/>
              <a:gd name="connsiteY37" fmla="*/ 509186 h 7569200"/>
              <a:gd name="connsiteX38" fmla="*/ 7879793 w 8872353"/>
              <a:gd name="connsiteY38" fmla="*/ 533433 h 7569200"/>
              <a:gd name="connsiteX39" fmla="*/ 7431930 w 8872353"/>
              <a:gd name="connsiteY39" fmla="*/ 788026 h 7569200"/>
              <a:gd name="connsiteX40" fmla="*/ 8115828 w 8872353"/>
              <a:gd name="connsiteY40" fmla="*/ 581927 h 7569200"/>
              <a:gd name="connsiteX41" fmla="*/ 7976628 w 8872353"/>
              <a:gd name="connsiteY41" fmla="*/ 684977 h 7569200"/>
              <a:gd name="connsiteX42" fmla="*/ 7982680 w 8872353"/>
              <a:gd name="connsiteY42" fmla="*/ 703162 h 7569200"/>
              <a:gd name="connsiteX43" fmla="*/ 8121881 w 8872353"/>
              <a:gd name="connsiteY43" fmla="*/ 684977 h 7569200"/>
              <a:gd name="connsiteX44" fmla="*/ 8127933 w 8872353"/>
              <a:gd name="connsiteY44" fmla="*/ 703162 h 7569200"/>
              <a:gd name="connsiteX45" fmla="*/ 7813218 w 8872353"/>
              <a:gd name="connsiteY45" fmla="*/ 885014 h 7569200"/>
              <a:gd name="connsiteX46" fmla="*/ 7946367 w 8872353"/>
              <a:gd name="connsiteY46" fmla="*/ 915323 h 7569200"/>
              <a:gd name="connsiteX47" fmla="*/ 8133985 w 8872353"/>
              <a:gd name="connsiteY47" fmla="*/ 775903 h 7569200"/>
              <a:gd name="connsiteX48" fmla="*/ 8303447 w 8872353"/>
              <a:gd name="connsiteY48" fmla="*/ 733470 h 7569200"/>
              <a:gd name="connsiteX49" fmla="*/ 8636317 w 8872353"/>
              <a:gd name="connsiteY49" fmla="*/ 557680 h 7569200"/>
              <a:gd name="connsiteX50" fmla="*/ 8587899 w 8872353"/>
              <a:gd name="connsiteY50" fmla="*/ 666791 h 7569200"/>
              <a:gd name="connsiteX51" fmla="*/ 8866301 w 8872353"/>
              <a:gd name="connsiteY51" fmla="*/ 539495 h 7569200"/>
              <a:gd name="connsiteX52" fmla="*/ 8872353 w 8872353"/>
              <a:gd name="connsiteY52" fmla="*/ 551618 h 7569200"/>
              <a:gd name="connsiteX53" fmla="*/ 8309499 w 8872353"/>
              <a:gd name="connsiteY53" fmla="*/ 951693 h 7569200"/>
              <a:gd name="connsiteX54" fmla="*/ 8307797 w 8872353"/>
              <a:gd name="connsiteY54" fmla="*/ 950841 h 7569200"/>
              <a:gd name="connsiteX55" fmla="*/ 8308628 w 8872353"/>
              <a:gd name="connsiteY55" fmla="*/ 952368 h 7569200"/>
              <a:gd name="connsiteX56" fmla="*/ 8068924 w 8872353"/>
              <a:gd name="connsiteY56" fmla="*/ 1138091 h 7569200"/>
              <a:gd name="connsiteX57" fmla="*/ 7837427 w 8872353"/>
              <a:gd name="connsiteY57" fmla="*/ 1333583 h 7569200"/>
              <a:gd name="connsiteX58" fmla="*/ 7341147 w 8872353"/>
              <a:gd name="connsiteY58" fmla="*/ 1763966 h 7569200"/>
              <a:gd name="connsiteX59" fmla="*/ 6778292 w 8872353"/>
              <a:gd name="connsiteY59" fmla="*/ 2261029 h 7569200"/>
              <a:gd name="connsiteX60" fmla="*/ 6766188 w 8872353"/>
              <a:gd name="connsiteY60" fmla="*/ 2303461 h 7569200"/>
              <a:gd name="connsiteX61" fmla="*/ 6808553 w 8872353"/>
              <a:gd name="connsiteY61" fmla="*/ 2297399 h 7569200"/>
              <a:gd name="connsiteX62" fmla="*/ 7111163 w 8872353"/>
              <a:gd name="connsiteY62" fmla="*/ 2242843 h 7569200"/>
              <a:gd name="connsiteX63" fmla="*/ 7195894 w 8872353"/>
              <a:gd name="connsiteY63" fmla="*/ 2182226 h 7569200"/>
              <a:gd name="connsiteX64" fmla="*/ 7232207 w 8872353"/>
              <a:gd name="connsiteY64" fmla="*/ 2273152 h 7569200"/>
              <a:gd name="connsiteX65" fmla="*/ 6984067 w 8872353"/>
              <a:gd name="connsiteY65" fmla="*/ 2382263 h 7569200"/>
              <a:gd name="connsiteX66" fmla="*/ 6735927 w 8872353"/>
              <a:gd name="connsiteY66" fmla="*/ 2539868 h 7569200"/>
              <a:gd name="connsiteX67" fmla="*/ 6717770 w 8872353"/>
              <a:gd name="connsiteY67" fmla="*/ 2594424 h 7569200"/>
              <a:gd name="connsiteX68" fmla="*/ 6602779 w 8872353"/>
              <a:gd name="connsiteY68" fmla="*/ 2697474 h 7569200"/>
              <a:gd name="connsiteX69" fmla="*/ 6318325 w 8872353"/>
              <a:gd name="connsiteY69" fmla="*/ 2739906 h 7569200"/>
              <a:gd name="connsiteX70" fmla="*/ 6033872 w 8872353"/>
              <a:gd name="connsiteY70" fmla="*/ 2933881 h 7569200"/>
              <a:gd name="connsiteX71" fmla="*/ 6106498 w 8872353"/>
              <a:gd name="connsiteY71" fmla="*/ 2849017 h 7569200"/>
              <a:gd name="connsiteX72" fmla="*/ 5912828 w 8872353"/>
              <a:gd name="connsiteY72" fmla="*/ 2903573 h 7569200"/>
              <a:gd name="connsiteX73" fmla="*/ 5967298 w 8872353"/>
              <a:gd name="connsiteY73" fmla="*/ 2976313 h 7569200"/>
              <a:gd name="connsiteX74" fmla="*/ 5209260 w 8872353"/>
              <a:gd name="connsiteY74" fmla="*/ 3225603 h 7569200"/>
              <a:gd name="connsiteX75" fmla="*/ 5082040 w 8872353"/>
              <a:gd name="connsiteY75" fmla="*/ 3273554 h 7569200"/>
              <a:gd name="connsiteX76" fmla="*/ 5121381 w 8872353"/>
              <a:gd name="connsiteY76" fmla="*/ 3384328 h 7569200"/>
              <a:gd name="connsiteX77" fmla="*/ 5127389 w 8872353"/>
              <a:gd name="connsiteY77" fmla="*/ 3400136 h 7569200"/>
              <a:gd name="connsiteX78" fmla="*/ 5158573 w 8872353"/>
              <a:gd name="connsiteY78" fmla="*/ 3390028 h 7569200"/>
              <a:gd name="connsiteX79" fmla="*/ 5822045 w 8872353"/>
              <a:gd name="connsiteY79" fmla="*/ 3170289 h 7569200"/>
              <a:gd name="connsiteX80" fmla="*/ 5719158 w 8872353"/>
              <a:gd name="connsiteY80" fmla="*/ 3139980 h 7569200"/>
              <a:gd name="connsiteX81" fmla="*/ 5876515 w 8872353"/>
              <a:gd name="connsiteY81" fmla="*/ 3109672 h 7569200"/>
              <a:gd name="connsiteX82" fmla="*/ 6027820 w 8872353"/>
              <a:gd name="connsiteY82" fmla="*/ 3067240 h 7569200"/>
              <a:gd name="connsiteX83" fmla="*/ 6518048 w 8872353"/>
              <a:gd name="connsiteY83" fmla="*/ 2861140 h 7569200"/>
              <a:gd name="connsiteX84" fmla="*/ 6251751 w 8872353"/>
              <a:gd name="connsiteY84" fmla="*/ 3158166 h 7569200"/>
              <a:gd name="connsiteX85" fmla="*/ 5755471 w 8872353"/>
              <a:gd name="connsiteY85" fmla="*/ 3364265 h 7569200"/>
              <a:gd name="connsiteX86" fmla="*/ 5471018 w 8872353"/>
              <a:gd name="connsiteY86" fmla="*/ 3457464 h 7569200"/>
              <a:gd name="connsiteX87" fmla="*/ 5243878 w 8872353"/>
              <a:gd name="connsiteY87" fmla="*/ 3528255 h 7569200"/>
              <a:gd name="connsiteX88" fmla="*/ 5274388 w 8872353"/>
              <a:gd name="connsiteY88" fmla="*/ 3558982 h 7569200"/>
              <a:gd name="connsiteX89" fmla="*/ 5320819 w 8872353"/>
              <a:gd name="connsiteY89" fmla="*/ 3585196 h 7569200"/>
              <a:gd name="connsiteX90" fmla="*/ 5546670 w 8872353"/>
              <a:gd name="connsiteY90" fmla="*/ 3500654 h 7569200"/>
              <a:gd name="connsiteX91" fmla="*/ 5846254 w 8872353"/>
              <a:gd name="connsiteY91" fmla="*/ 3388512 h 7569200"/>
              <a:gd name="connsiteX92" fmla="*/ 5955193 w 8872353"/>
              <a:gd name="connsiteY92" fmla="*/ 3376388 h 7569200"/>
              <a:gd name="connsiteX93" fmla="*/ 6179125 w 8872353"/>
              <a:gd name="connsiteY93" fmla="*/ 3249092 h 7569200"/>
              <a:gd name="connsiteX94" fmla="*/ 6209386 w 8872353"/>
              <a:gd name="connsiteY94" fmla="*/ 3358203 h 7569200"/>
              <a:gd name="connsiteX95" fmla="*/ 6493839 w 8872353"/>
              <a:gd name="connsiteY95" fmla="*/ 3164227 h 7569200"/>
              <a:gd name="connsiteX96" fmla="*/ 6723823 w 8872353"/>
              <a:gd name="connsiteY96" fmla="*/ 3085425 h 7569200"/>
              <a:gd name="connsiteX97" fmla="*/ 6766188 w 8872353"/>
              <a:gd name="connsiteY97" fmla="*/ 3061178 h 7569200"/>
              <a:gd name="connsiteX98" fmla="*/ 6705666 w 8872353"/>
              <a:gd name="connsiteY98" fmla="*/ 3018746 h 7569200"/>
              <a:gd name="connsiteX99" fmla="*/ 7032485 w 8872353"/>
              <a:gd name="connsiteY99" fmla="*/ 2818708 h 7569200"/>
              <a:gd name="connsiteX100" fmla="*/ 7068798 w 8872353"/>
              <a:gd name="connsiteY100" fmla="*/ 2897511 h 7569200"/>
              <a:gd name="connsiteX101" fmla="*/ 7141424 w 8872353"/>
              <a:gd name="connsiteY101" fmla="*/ 2745967 h 7569200"/>
              <a:gd name="connsiteX102" fmla="*/ 7189842 w 8872353"/>
              <a:gd name="connsiteY102" fmla="*/ 2758091 h 7569200"/>
              <a:gd name="connsiteX103" fmla="*/ 7165633 w 8872353"/>
              <a:gd name="connsiteY103" fmla="*/ 2970252 h 7569200"/>
              <a:gd name="connsiteX104" fmla="*/ 7086955 w 8872353"/>
              <a:gd name="connsiteY104" fmla="*/ 2921758 h 7569200"/>
              <a:gd name="connsiteX105" fmla="*/ 7093007 w 8872353"/>
              <a:gd name="connsiteY105" fmla="*/ 3012684 h 7569200"/>
              <a:gd name="connsiteX106" fmla="*/ 6838814 w 8872353"/>
              <a:gd name="connsiteY106" fmla="*/ 3121795 h 7569200"/>
              <a:gd name="connsiteX107" fmla="*/ 6893284 w 8872353"/>
              <a:gd name="connsiteY107" fmla="*/ 3139980 h 7569200"/>
              <a:gd name="connsiteX108" fmla="*/ 6711718 w 8872353"/>
              <a:gd name="connsiteY108" fmla="*/ 3303647 h 7569200"/>
              <a:gd name="connsiteX109" fmla="*/ 6651196 w 8872353"/>
              <a:gd name="connsiteY109" fmla="*/ 3285462 h 7569200"/>
              <a:gd name="connsiteX110" fmla="*/ 6521831 w 8872353"/>
              <a:gd name="connsiteY110" fmla="*/ 3386996 h 7569200"/>
              <a:gd name="connsiteX111" fmla="*/ 6435291 w 8872353"/>
              <a:gd name="connsiteY111" fmla="*/ 3451084 h 7569200"/>
              <a:gd name="connsiteX112" fmla="*/ 6467239 w 8872353"/>
              <a:gd name="connsiteY112" fmla="*/ 3441157 h 7569200"/>
              <a:gd name="connsiteX113" fmla="*/ 6763796 w 8872353"/>
              <a:gd name="connsiteY113" fmla="*/ 3386601 h 7569200"/>
              <a:gd name="connsiteX114" fmla="*/ 7024041 w 8872353"/>
              <a:gd name="connsiteY114" fmla="*/ 3289613 h 7569200"/>
              <a:gd name="connsiteX115" fmla="*/ 7187450 w 8872353"/>
              <a:gd name="connsiteY115" fmla="*/ 3289613 h 7569200"/>
              <a:gd name="connsiteX116" fmla="*/ 7822931 w 8872353"/>
              <a:gd name="connsiteY116" fmla="*/ 3035020 h 7569200"/>
              <a:gd name="connsiteX117" fmla="*/ 8058967 w 8872353"/>
              <a:gd name="connsiteY117" fmla="*/ 2992588 h 7569200"/>
              <a:gd name="connsiteX118" fmla="*/ 7659522 w 8872353"/>
              <a:gd name="connsiteY118" fmla="*/ 3235057 h 7569200"/>
              <a:gd name="connsiteX119" fmla="*/ 7477956 w 8872353"/>
              <a:gd name="connsiteY119" fmla="*/ 3404786 h 7569200"/>
              <a:gd name="connsiteX120" fmla="*/ 7441643 w 8872353"/>
              <a:gd name="connsiteY120" fmla="*/ 3429033 h 7569200"/>
              <a:gd name="connsiteX121" fmla="*/ 6993780 w 8872353"/>
              <a:gd name="connsiteY121" fmla="*/ 3683626 h 7569200"/>
              <a:gd name="connsiteX122" fmla="*/ 7677678 w 8872353"/>
              <a:gd name="connsiteY122" fmla="*/ 3477527 h 7569200"/>
              <a:gd name="connsiteX123" fmla="*/ 7538478 w 8872353"/>
              <a:gd name="connsiteY123" fmla="*/ 3580577 h 7569200"/>
              <a:gd name="connsiteX124" fmla="*/ 7544530 w 8872353"/>
              <a:gd name="connsiteY124" fmla="*/ 3598762 h 7569200"/>
              <a:gd name="connsiteX125" fmla="*/ 7683731 w 8872353"/>
              <a:gd name="connsiteY125" fmla="*/ 3580577 h 7569200"/>
              <a:gd name="connsiteX126" fmla="*/ 7689783 w 8872353"/>
              <a:gd name="connsiteY126" fmla="*/ 3598762 h 7569200"/>
              <a:gd name="connsiteX127" fmla="*/ 7375068 w 8872353"/>
              <a:gd name="connsiteY127" fmla="*/ 3780614 h 7569200"/>
              <a:gd name="connsiteX128" fmla="*/ 7508217 w 8872353"/>
              <a:gd name="connsiteY128" fmla="*/ 3810923 h 7569200"/>
              <a:gd name="connsiteX129" fmla="*/ 7695835 w 8872353"/>
              <a:gd name="connsiteY129" fmla="*/ 3671503 h 7569200"/>
              <a:gd name="connsiteX130" fmla="*/ 7865297 w 8872353"/>
              <a:gd name="connsiteY130" fmla="*/ 3629070 h 7569200"/>
              <a:gd name="connsiteX131" fmla="*/ 8198167 w 8872353"/>
              <a:gd name="connsiteY131" fmla="*/ 3453280 h 7569200"/>
              <a:gd name="connsiteX132" fmla="*/ 8149749 w 8872353"/>
              <a:gd name="connsiteY132" fmla="*/ 3562391 h 7569200"/>
              <a:gd name="connsiteX133" fmla="*/ 8428151 w 8872353"/>
              <a:gd name="connsiteY133" fmla="*/ 3435095 h 7569200"/>
              <a:gd name="connsiteX134" fmla="*/ 8434203 w 8872353"/>
              <a:gd name="connsiteY134" fmla="*/ 3447218 h 7569200"/>
              <a:gd name="connsiteX135" fmla="*/ 7871349 w 8872353"/>
              <a:gd name="connsiteY135" fmla="*/ 3847293 h 7569200"/>
              <a:gd name="connsiteX136" fmla="*/ 7869647 w 8872353"/>
              <a:gd name="connsiteY136" fmla="*/ 3846441 h 7569200"/>
              <a:gd name="connsiteX137" fmla="*/ 7870478 w 8872353"/>
              <a:gd name="connsiteY137" fmla="*/ 3847968 h 7569200"/>
              <a:gd name="connsiteX138" fmla="*/ 7630774 w 8872353"/>
              <a:gd name="connsiteY138" fmla="*/ 4033691 h 7569200"/>
              <a:gd name="connsiteX139" fmla="*/ 7399277 w 8872353"/>
              <a:gd name="connsiteY139" fmla="*/ 4229183 h 7569200"/>
              <a:gd name="connsiteX140" fmla="*/ 6902997 w 8872353"/>
              <a:gd name="connsiteY140" fmla="*/ 4659566 h 7569200"/>
              <a:gd name="connsiteX141" fmla="*/ 6340142 w 8872353"/>
              <a:gd name="connsiteY141" fmla="*/ 5156629 h 7569200"/>
              <a:gd name="connsiteX142" fmla="*/ 6328038 w 8872353"/>
              <a:gd name="connsiteY142" fmla="*/ 5199061 h 7569200"/>
              <a:gd name="connsiteX143" fmla="*/ 6370403 w 8872353"/>
              <a:gd name="connsiteY143" fmla="*/ 5192999 h 7569200"/>
              <a:gd name="connsiteX144" fmla="*/ 6673013 w 8872353"/>
              <a:gd name="connsiteY144" fmla="*/ 5138443 h 7569200"/>
              <a:gd name="connsiteX145" fmla="*/ 6757744 w 8872353"/>
              <a:gd name="connsiteY145" fmla="*/ 5077826 h 7569200"/>
              <a:gd name="connsiteX146" fmla="*/ 6794057 w 8872353"/>
              <a:gd name="connsiteY146" fmla="*/ 5168752 h 7569200"/>
              <a:gd name="connsiteX147" fmla="*/ 6545917 w 8872353"/>
              <a:gd name="connsiteY147" fmla="*/ 5277863 h 7569200"/>
              <a:gd name="connsiteX148" fmla="*/ 6297777 w 8872353"/>
              <a:gd name="connsiteY148" fmla="*/ 5435468 h 7569200"/>
              <a:gd name="connsiteX149" fmla="*/ 6279620 w 8872353"/>
              <a:gd name="connsiteY149" fmla="*/ 5490024 h 7569200"/>
              <a:gd name="connsiteX150" fmla="*/ 6164629 w 8872353"/>
              <a:gd name="connsiteY150" fmla="*/ 5593074 h 7569200"/>
              <a:gd name="connsiteX151" fmla="*/ 5880175 w 8872353"/>
              <a:gd name="connsiteY151" fmla="*/ 5635506 h 7569200"/>
              <a:gd name="connsiteX152" fmla="*/ 5595722 w 8872353"/>
              <a:gd name="connsiteY152" fmla="*/ 5829481 h 7569200"/>
              <a:gd name="connsiteX153" fmla="*/ 5668348 w 8872353"/>
              <a:gd name="connsiteY153" fmla="*/ 5744617 h 7569200"/>
              <a:gd name="connsiteX154" fmla="*/ 5474678 w 8872353"/>
              <a:gd name="connsiteY154" fmla="*/ 5799173 h 7569200"/>
              <a:gd name="connsiteX155" fmla="*/ 5529148 w 8872353"/>
              <a:gd name="connsiteY155" fmla="*/ 5871913 h 7569200"/>
              <a:gd name="connsiteX156" fmla="*/ 4058463 w 8872353"/>
              <a:gd name="connsiteY156" fmla="*/ 6465964 h 7569200"/>
              <a:gd name="connsiteX157" fmla="*/ 4070568 w 8872353"/>
              <a:gd name="connsiteY157" fmla="*/ 6496272 h 7569200"/>
              <a:gd name="connsiteX158" fmla="*/ 5383895 w 8872353"/>
              <a:gd name="connsiteY158" fmla="*/ 6065889 h 7569200"/>
              <a:gd name="connsiteX159" fmla="*/ 5281008 w 8872353"/>
              <a:gd name="connsiteY159" fmla="*/ 6035580 h 7569200"/>
              <a:gd name="connsiteX160" fmla="*/ 5438365 w 8872353"/>
              <a:gd name="connsiteY160" fmla="*/ 6005272 h 7569200"/>
              <a:gd name="connsiteX161" fmla="*/ 5589670 w 8872353"/>
              <a:gd name="connsiteY161" fmla="*/ 5962840 h 7569200"/>
              <a:gd name="connsiteX162" fmla="*/ 6079898 w 8872353"/>
              <a:gd name="connsiteY162" fmla="*/ 5756740 h 7569200"/>
              <a:gd name="connsiteX163" fmla="*/ 5813601 w 8872353"/>
              <a:gd name="connsiteY163" fmla="*/ 6053766 h 7569200"/>
              <a:gd name="connsiteX164" fmla="*/ 5317321 w 8872353"/>
              <a:gd name="connsiteY164" fmla="*/ 6259865 h 7569200"/>
              <a:gd name="connsiteX165" fmla="*/ 4748414 w 8872353"/>
              <a:gd name="connsiteY165" fmla="*/ 6441717 h 7569200"/>
              <a:gd name="connsiteX166" fmla="*/ 4585005 w 8872353"/>
              <a:gd name="connsiteY166" fmla="*/ 6544766 h 7569200"/>
              <a:gd name="connsiteX167" fmla="*/ 4687892 w 8872353"/>
              <a:gd name="connsiteY167" fmla="*/ 6569013 h 7569200"/>
              <a:gd name="connsiteX168" fmla="*/ 4687892 w 8872353"/>
              <a:gd name="connsiteY168" fmla="*/ 6666001 h 7569200"/>
              <a:gd name="connsiteX169" fmla="*/ 4742362 w 8872353"/>
              <a:gd name="connsiteY169" fmla="*/ 6599322 h 7569200"/>
              <a:gd name="connsiteX170" fmla="*/ 4808936 w 8872353"/>
              <a:gd name="connsiteY170" fmla="*/ 6508396 h 7569200"/>
              <a:gd name="connsiteX171" fmla="*/ 5408104 w 8872353"/>
              <a:gd name="connsiteY171" fmla="*/ 6284112 h 7569200"/>
              <a:gd name="connsiteX172" fmla="*/ 5517043 w 8872353"/>
              <a:gd name="connsiteY172" fmla="*/ 6271988 h 7569200"/>
              <a:gd name="connsiteX173" fmla="*/ 5740975 w 8872353"/>
              <a:gd name="connsiteY173" fmla="*/ 6144692 h 7569200"/>
              <a:gd name="connsiteX174" fmla="*/ 5771236 w 8872353"/>
              <a:gd name="connsiteY174" fmla="*/ 6253803 h 7569200"/>
              <a:gd name="connsiteX175" fmla="*/ 6055689 w 8872353"/>
              <a:gd name="connsiteY175" fmla="*/ 6059827 h 7569200"/>
              <a:gd name="connsiteX176" fmla="*/ 6285673 w 8872353"/>
              <a:gd name="connsiteY176" fmla="*/ 5981025 h 7569200"/>
              <a:gd name="connsiteX177" fmla="*/ 6328038 w 8872353"/>
              <a:gd name="connsiteY177" fmla="*/ 5956778 h 7569200"/>
              <a:gd name="connsiteX178" fmla="*/ 6267516 w 8872353"/>
              <a:gd name="connsiteY178" fmla="*/ 5914346 h 7569200"/>
              <a:gd name="connsiteX179" fmla="*/ 6594335 w 8872353"/>
              <a:gd name="connsiteY179" fmla="*/ 5714308 h 7569200"/>
              <a:gd name="connsiteX180" fmla="*/ 6630648 w 8872353"/>
              <a:gd name="connsiteY180" fmla="*/ 5793111 h 7569200"/>
              <a:gd name="connsiteX181" fmla="*/ 6703274 w 8872353"/>
              <a:gd name="connsiteY181" fmla="*/ 5641567 h 7569200"/>
              <a:gd name="connsiteX182" fmla="*/ 6751692 w 8872353"/>
              <a:gd name="connsiteY182" fmla="*/ 5653691 h 7569200"/>
              <a:gd name="connsiteX183" fmla="*/ 6727483 w 8872353"/>
              <a:gd name="connsiteY183" fmla="*/ 5865852 h 7569200"/>
              <a:gd name="connsiteX184" fmla="*/ 6648805 w 8872353"/>
              <a:gd name="connsiteY184" fmla="*/ 5817358 h 7569200"/>
              <a:gd name="connsiteX185" fmla="*/ 6654857 w 8872353"/>
              <a:gd name="connsiteY185" fmla="*/ 5908284 h 7569200"/>
              <a:gd name="connsiteX186" fmla="*/ 6400664 w 8872353"/>
              <a:gd name="connsiteY186" fmla="*/ 6017395 h 7569200"/>
              <a:gd name="connsiteX187" fmla="*/ 6455134 w 8872353"/>
              <a:gd name="connsiteY187" fmla="*/ 6035580 h 7569200"/>
              <a:gd name="connsiteX188" fmla="*/ 6273568 w 8872353"/>
              <a:gd name="connsiteY188" fmla="*/ 6199247 h 7569200"/>
              <a:gd name="connsiteX189" fmla="*/ 6213046 w 8872353"/>
              <a:gd name="connsiteY189" fmla="*/ 6181062 h 7569200"/>
              <a:gd name="connsiteX190" fmla="*/ 5958854 w 8872353"/>
              <a:gd name="connsiteY190" fmla="*/ 6375038 h 7569200"/>
              <a:gd name="connsiteX191" fmla="*/ 5862019 w 8872353"/>
              <a:gd name="connsiteY191" fmla="*/ 6417470 h 7569200"/>
              <a:gd name="connsiteX192" fmla="*/ 5801497 w 8872353"/>
              <a:gd name="connsiteY192" fmla="*/ 6490211 h 7569200"/>
              <a:gd name="connsiteX193" fmla="*/ 5523096 w 8872353"/>
              <a:gd name="connsiteY193" fmla="*/ 6587199 h 7569200"/>
              <a:gd name="connsiteX194" fmla="*/ 5498887 w 8872353"/>
              <a:gd name="connsiteY194" fmla="*/ 6593260 h 7569200"/>
              <a:gd name="connsiteX195" fmla="*/ 5353634 w 8872353"/>
              <a:gd name="connsiteY195" fmla="*/ 6714495 h 7569200"/>
              <a:gd name="connsiteX196" fmla="*/ 5383895 w 8872353"/>
              <a:gd name="connsiteY196" fmla="*/ 6769051 h 7569200"/>
              <a:gd name="connsiteX197" fmla="*/ 5202329 w 8872353"/>
              <a:gd name="connsiteY197" fmla="*/ 6805421 h 7569200"/>
              <a:gd name="connsiteX198" fmla="*/ 5159964 w 8872353"/>
              <a:gd name="connsiteY198" fmla="*/ 6884224 h 7569200"/>
              <a:gd name="connsiteX199" fmla="*/ 4645527 w 8872353"/>
              <a:gd name="connsiteY199" fmla="*/ 7072138 h 7569200"/>
              <a:gd name="connsiteX200" fmla="*/ 4415543 w 8872353"/>
              <a:gd name="connsiteY200" fmla="*/ 7169126 h 7569200"/>
              <a:gd name="connsiteX201" fmla="*/ 3876898 w 8872353"/>
              <a:gd name="connsiteY201" fmla="*/ 7332792 h 7569200"/>
              <a:gd name="connsiteX202" fmla="*/ 3162738 w 8872353"/>
              <a:gd name="connsiteY202" fmla="*/ 7496459 h 7569200"/>
              <a:gd name="connsiteX203" fmla="*/ 3053798 w 8872353"/>
              <a:gd name="connsiteY203" fmla="*/ 7502521 h 7569200"/>
              <a:gd name="connsiteX204" fmla="*/ 2823815 w 8872353"/>
              <a:gd name="connsiteY204" fmla="*/ 7490398 h 7569200"/>
              <a:gd name="connsiteX205" fmla="*/ 2605936 w 8872353"/>
              <a:gd name="connsiteY205" fmla="*/ 7496459 h 7569200"/>
              <a:gd name="connsiteX206" fmla="*/ 2339639 w 8872353"/>
              <a:gd name="connsiteY206" fmla="*/ 7551015 h 7569200"/>
              <a:gd name="connsiteX207" fmla="*/ 2273065 w 8872353"/>
              <a:gd name="connsiteY207" fmla="*/ 7508583 h 7569200"/>
              <a:gd name="connsiteX208" fmla="*/ 2152021 w 8872353"/>
              <a:gd name="connsiteY208" fmla="*/ 7569200 h 7569200"/>
              <a:gd name="connsiteX209" fmla="*/ 2176229 w 8872353"/>
              <a:gd name="connsiteY209" fmla="*/ 7435842 h 7569200"/>
              <a:gd name="connsiteX210" fmla="*/ 2127812 w 8872353"/>
              <a:gd name="connsiteY210" fmla="*/ 7393410 h 7569200"/>
              <a:gd name="connsiteX211" fmla="*/ 2158073 w 8872353"/>
              <a:gd name="connsiteY211" fmla="*/ 7369163 h 7569200"/>
              <a:gd name="connsiteX212" fmla="*/ 2363848 w 8872353"/>
              <a:gd name="connsiteY212" fmla="*/ 7278237 h 7569200"/>
              <a:gd name="connsiteX213" fmla="*/ 2406213 w 8872353"/>
              <a:gd name="connsiteY213" fmla="*/ 7266113 h 7569200"/>
              <a:gd name="connsiteX214" fmla="*/ 2884337 w 8872353"/>
              <a:gd name="connsiteY214" fmla="*/ 7217619 h 7569200"/>
              <a:gd name="connsiteX215" fmla="*/ 2878285 w 8872353"/>
              <a:gd name="connsiteY215" fmla="*/ 7187311 h 7569200"/>
              <a:gd name="connsiteX216" fmla="*/ 2593831 w 8872353"/>
              <a:gd name="connsiteY216" fmla="*/ 7247928 h 7569200"/>
              <a:gd name="connsiteX217" fmla="*/ 2775397 w 8872353"/>
              <a:gd name="connsiteY217" fmla="*/ 7096385 h 7569200"/>
              <a:gd name="connsiteX218" fmla="*/ 2545414 w 8872353"/>
              <a:gd name="connsiteY218" fmla="*/ 7181249 h 7569200"/>
              <a:gd name="connsiteX219" fmla="*/ 2254908 w 8872353"/>
              <a:gd name="connsiteY219" fmla="*/ 7199434 h 7569200"/>
              <a:gd name="connsiteX220" fmla="*/ 1994664 w 8872353"/>
              <a:gd name="connsiteY220" fmla="*/ 7272175 h 7569200"/>
              <a:gd name="connsiteX221" fmla="*/ 1976507 w 8872353"/>
              <a:gd name="connsiteY221" fmla="*/ 7193372 h 7569200"/>
              <a:gd name="connsiteX222" fmla="*/ 1649688 w 8872353"/>
              <a:gd name="connsiteY222" fmla="*/ 7247928 h 7569200"/>
              <a:gd name="connsiteX223" fmla="*/ 1643636 w 8872353"/>
              <a:gd name="connsiteY223" fmla="*/ 7223681 h 7569200"/>
              <a:gd name="connsiteX224" fmla="*/ 1692054 w 8872353"/>
              <a:gd name="connsiteY224" fmla="*/ 7205496 h 7569200"/>
              <a:gd name="connsiteX225" fmla="*/ 1643636 w 8872353"/>
              <a:gd name="connsiteY225" fmla="*/ 7169126 h 7569200"/>
              <a:gd name="connsiteX226" fmla="*/ 1649688 w 8872353"/>
              <a:gd name="connsiteY226" fmla="*/ 7138817 h 7569200"/>
              <a:gd name="connsiteX227" fmla="*/ 1843359 w 8872353"/>
              <a:gd name="connsiteY227" fmla="*/ 7126693 h 7569200"/>
              <a:gd name="connsiteX228" fmla="*/ 1831254 w 8872353"/>
              <a:gd name="connsiteY228" fmla="*/ 7163064 h 7569200"/>
              <a:gd name="connsiteX229" fmla="*/ 1879672 w 8872353"/>
              <a:gd name="connsiteY229" fmla="*/ 7163064 h 7569200"/>
              <a:gd name="connsiteX230" fmla="*/ 2133864 w 8872353"/>
              <a:gd name="connsiteY230" fmla="*/ 7041829 h 7569200"/>
              <a:gd name="connsiteX231" fmla="*/ 2158073 w 8872353"/>
              <a:gd name="connsiteY231" fmla="*/ 6987273 h 7569200"/>
              <a:gd name="connsiteX232" fmla="*/ 2254908 w 8872353"/>
              <a:gd name="connsiteY232" fmla="*/ 7047891 h 7569200"/>
              <a:gd name="connsiteX233" fmla="*/ 2351743 w 8872353"/>
              <a:gd name="connsiteY233" fmla="*/ 6969088 h 7569200"/>
              <a:gd name="connsiteX234" fmla="*/ 2333587 w 8872353"/>
              <a:gd name="connsiteY234" fmla="*/ 6878162 h 7569200"/>
              <a:gd name="connsiteX235" fmla="*/ 2200438 w 8872353"/>
              <a:gd name="connsiteY235" fmla="*/ 6853915 h 7569200"/>
              <a:gd name="connsiteX236" fmla="*/ 1849411 w 8872353"/>
              <a:gd name="connsiteY236" fmla="*/ 6926656 h 7569200"/>
              <a:gd name="connsiteX237" fmla="*/ 1770732 w 8872353"/>
              <a:gd name="connsiteY237" fmla="*/ 6914532 h 7569200"/>
              <a:gd name="connsiteX238" fmla="*/ 1474174 w 8872353"/>
              <a:gd name="connsiteY238" fmla="*/ 6920594 h 7569200"/>
              <a:gd name="connsiteX239" fmla="*/ 1165512 w 8872353"/>
              <a:gd name="connsiteY239" fmla="*/ 7066076 h 7569200"/>
              <a:gd name="connsiteX240" fmla="*/ 1153408 w 8872353"/>
              <a:gd name="connsiteY240" fmla="*/ 7041829 h 7569200"/>
              <a:gd name="connsiteX241" fmla="*/ 1492331 w 8872353"/>
              <a:gd name="connsiteY241" fmla="*/ 6817545 h 7569200"/>
              <a:gd name="connsiteX242" fmla="*/ 1510488 w 8872353"/>
              <a:gd name="connsiteY242" fmla="*/ 6847853 h 7569200"/>
              <a:gd name="connsiteX243" fmla="*/ 1522592 w 8872353"/>
              <a:gd name="connsiteY243" fmla="*/ 6775112 h 7569200"/>
              <a:gd name="connsiteX244" fmla="*/ 1135251 w 8872353"/>
              <a:gd name="connsiteY244" fmla="*/ 6756927 h 7569200"/>
              <a:gd name="connsiteX245" fmla="*/ 977894 w 8872353"/>
              <a:gd name="connsiteY245" fmla="*/ 6684186 h 7569200"/>
              <a:gd name="connsiteX246" fmla="*/ 747911 w 8872353"/>
              <a:gd name="connsiteY246" fmla="*/ 6550828 h 7569200"/>
              <a:gd name="connsiteX247" fmla="*/ 620814 w 8872353"/>
              <a:gd name="connsiteY247" fmla="*/ 6508396 h 7569200"/>
              <a:gd name="connsiteX248" fmla="*/ 457405 w 8872353"/>
              <a:gd name="connsiteY248" fmla="*/ 6338667 h 7569200"/>
              <a:gd name="connsiteX249" fmla="*/ 366622 w 8872353"/>
              <a:gd name="connsiteY249" fmla="*/ 6217433 h 7569200"/>
              <a:gd name="connsiteX250" fmla="*/ 27699 w 8872353"/>
              <a:gd name="connsiteY250" fmla="*/ 6259865 h 7569200"/>
              <a:gd name="connsiteX251" fmla="*/ 64012 w 8872353"/>
              <a:gd name="connsiteY251" fmla="*/ 6144692 h 7569200"/>
              <a:gd name="connsiteX252" fmla="*/ 669232 w 8872353"/>
              <a:gd name="connsiteY252" fmla="*/ 5774926 h 7569200"/>
              <a:gd name="connsiteX253" fmla="*/ 1528644 w 8872353"/>
              <a:gd name="connsiteY253" fmla="*/ 5089950 h 7569200"/>
              <a:gd name="connsiteX254" fmla="*/ 2032266 w 8872353"/>
              <a:gd name="connsiteY254" fmla="*/ 4424520 h 7569200"/>
              <a:gd name="connsiteX255" fmla="*/ 2087482 w 8872353"/>
              <a:gd name="connsiteY255" fmla="*/ 4346613 h 7569200"/>
              <a:gd name="connsiteX256" fmla="*/ 2087082 w 8872353"/>
              <a:gd name="connsiteY256" fmla="*/ 4340205 h 7569200"/>
              <a:gd name="connsiteX257" fmla="*/ 2081786 w 8872353"/>
              <a:gd name="connsiteY257" fmla="*/ 4328081 h 7569200"/>
              <a:gd name="connsiteX258" fmla="*/ 2105995 w 8872353"/>
              <a:gd name="connsiteY258" fmla="*/ 4318989 h 7569200"/>
              <a:gd name="connsiteX259" fmla="*/ 2107447 w 8872353"/>
              <a:gd name="connsiteY259" fmla="*/ 4318444 h 7569200"/>
              <a:gd name="connsiteX260" fmla="*/ 2119307 w 8872353"/>
              <a:gd name="connsiteY260" fmla="*/ 4301710 h 7569200"/>
              <a:gd name="connsiteX261" fmla="*/ 2105995 w 8872353"/>
              <a:gd name="connsiteY261" fmla="*/ 4291711 h 7569200"/>
              <a:gd name="connsiteX262" fmla="*/ 2081786 w 8872353"/>
              <a:gd name="connsiteY262" fmla="*/ 4273526 h 7569200"/>
              <a:gd name="connsiteX263" fmla="*/ 2087838 w 8872353"/>
              <a:gd name="connsiteY263" fmla="*/ 4243217 h 7569200"/>
              <a:gd name="connsiteX264" fmla="*/ 2168881 w 8872353"/>
              <a:gd name="connsiteY264" fmla="*/ 4240119 h 7569200"/>
              <a:gd name="connsiteX265" fmla="*/ 2235700 w 8872353"/>
              <a:gd name="connsiteY265" fmla="*/ 4160337 h 7569200"/>
              <a:gd name="connsiteX266" fmla="*/ 2351743 w 8872353"/>
              <a:gd name="connsiteY266" fmla="*/ 4053392 h 7569200"/>
              <a:gd name="connsiteX267" fmla="*/ 2429170 w 8872353"/>
              <a:gd name="connsiteY267" fmla="*/ 4002086 h 7569200"/>
              <a:gd name="connsiteX268" fmla="*/ 2287561 w 8872353"/>
              <a:gd name="connsiteY268" fmla="*/ 4031056 h 7569200"/>
              <a:gd name="connsiteX269" fmla="*/ 2208882 w 8872353"/>
              <a:gd name="connsiteY269" fmla="*/ 4018932 h 7569200"/>
              <a:gd name="connsiteX270" fmla="*/ 1912324 w 8872353"/>
              <a:gd name="connsiteY270" fmla="*/ 4024994 h 7569200"/>
              <a:gd name="connsiteX271" fmla="*/ 1603662 w 8872353"/>
              <a:gd name="connsiteY271" fmla="*/ 4170476 h 7569200"/>
              <a:gd name="connsiteX272" fmla="*/ 1591558 w 8872353"/>
              <a:gd name="connsiteY272" fmla="*/ 4146229 h 7569200"/>
              <a:gd name="connsiteX273" fmla="*/ 1930481 w 8872353"/>
              <a:gd name="connsiteY273" fmla="*/ 3921945 h 7569200"/>
              <a:gd name="connsiteX274" fmla="*/ 1948638 w 8872353"/>
              <a:gd name="connsiteY274" fmla="*/ 3952253 h 7569200"/>
              <a:gd name="connsiteX275" fmla="*/ 1960742 w 8872353"/>
              <a:gd name="connsiteY275" fmla="*/ 3879512 h 7569200"/>
              <a:gd name="connsiteX276" fmla="*/ 1573401 w 8872353"/>
              <a:gd name="connsiteY276" fmla="*/ 3861327 h 7569200"/>
              <a:gd name="connsiteX277" fmla="*/ 1416044 w 8872353"/>
              <a:gd name="connsiteY277" fmla="*/ 3788586 h 7569200"/>
              <a:gd name="connsiteX278" fmla="*/ 1186061 w 8872353"/>
              <a:gd name="connsiteY278" fmla="*/ 3655228 h 7569200"/>
              <a:gd name="connsiteX279" fmla="*/ 1058964 w 8872353"/>
              <a:gd name="connsiteY279" fmla="*/ 3612796 h 7569200"/>
              <a:gd name="connsiteX280" fmla="*/ 895555 w 8872353"/>
              <a:gd name="connsiteY280" fmla="*/ 3443067 h 7569200"/>
              <a:gd name="connsiteX281" fmla="*/ 804772 w 8872353"/>
              <a:gd name="connsiteY281" fmla="*/ 3321833 h 7569200"/>
              <a:gd name="connsiteX282" fmla="*/ 465849 w 8872353"/>
              <a:gd name="connsiteY282" fmla="*/ 3364265 h 7569200"/>
              <a:gd name="connsiteX283" fmla="*/ 502162 w 8872353"/>
              <a:gd name="connsiteY283" fmla="*/ 3249092 h 7569200"/>
              <a:gd name="connsiteX284" fmla="*/ 1107382 w 8872353"/>
              <a:gd name="connsiteY284" fmla="*/ 2879326 h 7569200"/>
              <a:gd name="connsiteX285" fmla="*/ 1966794 w 8872353"/>
              <a:gd name="connsiteY285" fmla="*/ 2194350 h 7569200"/>
              <a:gd name="connsiteX286" fmla="*/ 2789893 w 8872353"/>
              <a:gd name="connsiteY286" fmla="*/ 1157792 h 7569200"/>
              <a:gd name="connsiteX287" fmla="*/ 4060855 w 8872353"/>
              <a:gd name="connsiteY287" fmla="*/ 563742 h 7569200"/>
              <a:gd name="connsiteX288" fmla="*/ 4660023 w 8872353"/>
              <a:gd name="connsiteY288" fmla="*/ 78803 h 7569200"/>
              <a:gd name="connsiteX289" fmla="*/ 4787119 w 8872353"/>
              <a:gd name="connsiteY289" fmla="*/ 66679 h 7569200"/>
              <a:gd name="connsiteX290" fmla="*/ 5004998 w 8872353"/>
              <a:gd name="connsiteY290" fmla="*/ 0 h 756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Lst>
            <a:rect l="l" t="t" r="r" b="b"/>
            <a:pathLst>
              <a:path w="8872353" h="7569200">
                <a:moveTo>
                  <a:pt x="7871349" y="3847293"/>
                </a:moveTo>
                <a:cubicBezTo>
                  <a:pt x="7874375" y="3853355"/>
                  <a:pt x="7872862" y="3851839"/>
                  <a:pt x="7871349" y="3849566"/>
                </a:cubicBezTo>
                <a:lnTo>
                  <a:pt x="7870478" y="3847968"/>
                </a:lnTo>
                <a:close/>
                <a:moveTo>
                  <a:pt x="5063358" y="3280595"/>
                </a:moveTo>
                <a:lnTo>
                  <a:pt x="5023651" y="3295561"/>
                </a:lnTo>
                <a:lnTo>
                  <a:pt x="4972569" y="3317750"/>
                </a:lnTo>
                <a:lnTo>
                  <a:pt x="4972345" y="3319922"/>
                </a:lnTo>
                <a:cubicBezTo>
                  <a:pt x="4990502" y="3333561"/>
                  <a:pt x="5012063" y="3354019"/>
                  <a:pt x="5044688" y="3386412"/>
                </a:cubicBezTo>
                <a:lnTo>
                  <a:pt x="5075321" y="3417013"/>
                </a:lnTo>
                <a:lnTo>
                  <a:pt x="5079988" y="3415500"/>
                </a:lnTo>
                <a:lnTo>
                  <a:pt x="5073342" y="3377224"/>
                </a:lnTo>
                <a:cubicBezTo>
                  <a:pt x="5071072" y="3363301"/>
                  <a:pt x="5069181" y="3350609"/>
                  <a:pt x="5067668" y="3338865"/>
                </a:cubicBezTo>
                <a:close/>
                <a:moveTo>
                  <a:pt x="8309499" y="951693"/>
                </a:moveTo>
                <a:cubicBezTo>
                  <a:pt x="8312525" y="957755"/>
                  <a:pt x="8311012" y="956239"/>
                  <a:pt x="8309499" y="953966"/>
                </a:cubicBezTo>
                <a:lnTo>
                  <a:pt x="8308628" y="952368"/>
                </a:lnTo>
                <a:close/>
                <a:moveTo>
                  <a:pt x="5004998" y="0"/>
                </a:moveTo>
                <a:cubicBezTo>
                  <a:pt x="5017102" y="6062"/>
                  <a:pt x="5041311" y="30309"/>
                  <a:pt x="5077624" y="54556"/>
                </a:cubicBezTo>
                <a:cubicBezTo>
                  <a:pt x="5004998" y="90926"/>
                  <a:pt x="4926320" y="121235"/>
                  <a:pt x="4962633" y="200038"/>
                </a:cubicBezTo>
                <a:cubicBezTo>
                  <a:pt x="5126042" y="212161"/>
                  <a:pt x="5271295" y="230346"/>
                  <a:pt x="5428652" y="248531"/>
                </a:cubicBezTo>
                <a:cubicBezTo>
                  <a:pt x="5422600" y="309149"/>
                  <a:pt x="5416548" y="363704"/>
                  <a:pt x="5410495" y="424322"/>
                </a:cubicBezTo>
                <a:cubicBezTo>
                  <a:pt x="5434704" y="442507"/>
                  <a:pt x="5464965" y="472816"/>
                  <a:pt x="5519435" y="527371"/>
                </a:cubicBezTo>
                <a:cubicBezTo>
                  <a:pt x="5507331" y="460692"/>
                  <a:pt x="5501278" y="418260"/>
                  <a:pt x="5501278" y="381890"/>
                </a:cubicBezTo>
                <a:cubicBezTo>
                  <a:pt x="5507331" y="375828"/>
                  <a:pt x="5513383" y="375828"/>
                  <a:pt x="5519435" y="375828"/>
                </a:cubicBezTo>
                <a:cubicBezTo>
                  <a:pt x="5543644" y="448569"/>
                  <a:pt x="5573905" y="527371"/>
                  <a:pt x="5604166" y="606174"/>
                </a:cubicBezTo>
                <a:cubicBezTo>
                  <a:pt x="5616270" y="581927"/>
                  <a:pt x="5640479" y="557680"/>
                  <a:pt x="5676792" y="503124"/>
                </a:cubicBezTo>
                <a:cubicBezTo>
                  <a:pt x="5640479" y="624359"/>
                  <a:pt x="5688897" y="654668"/>
                  <a:pt x="5761523" y="691038"/>
                </a:cubicBezTo>
                <a:cubicBezTo>
                  <a:pt x="5809941" y="715285"/>
                  <a:pt x="5846254" y="763779"/>
                  <a:pt x="5906776" y="824396"/>
                </a:cubicBezTo>
                <a:cubicBezTo>
                  <a:pt x="5858358" y="812273"/>
                  <a:pt x="5846254" y="812273"/>
                  <a:pt x="5815993" y="806211"/>
                </a:cubicBezTo>
                <a:cubicBezTo>
                  <a:pt x="5828097" y="824396"/>
                  <a:pt x="5834149" y="842582"/>
                  <a:pt x="5840202" y="842582"/>
                </a:cubicBezTo>
                <a:cubicBezTo>
                  <a:pt x="5876515" y="848643"/>
                  <a:pt x="5918880" y="854705"/>
                  <a:pt x="5949141" y="848643"/>
                </a:cubicBezTo>
                <a:cubicBezTo>
                  <a:pt x="6263855" y="745594"/>
                  <a:pt x="6584622" y="642544"/>
                  <a:pt x="6905389" y="545557"/>
                </a:cubicBezTo>
                <a:cubicBezTo>
                  <a:pt x="7002224" y="515248"/>
                  <a:pt x="7105111" y="515248"/>
                  <a:pt x="7201946" y="491001"/>
                </a:cubicBezTo>
                <a:cubicBezTo>
                  <a:pt x="7292729" y="460692"/>
                  <a:pt x="7377460" y="418260"/>
                  <a:pt x="7462191" y="394013"/>
                </a:cubicBezTo>
                <a:cubicBezTo>
                  <a:pt x="7516661" y="394013"/>
                  <a:pt x="7577183" y="412198"/>
                  <a:pt x="7625600" y="394013"/>
                </a:cubicBezTo>
                <a:cubicBezTo>
                  <a:pt x="7837427" y="315211"/>
                  <a:pt x="8049254" y="224284"/>
                  <a:pt x="8261081" y="139420"/>
                </a:cubicBezTo>
                <a:cubicBezTo>
                  <a:pt x="8333707" y="109111"/>
                  <a:pt x="8412386" y="96988"/>
                  <a:pt x="8497117" y="96988"/>
                </a:cubicBezTo>
                <a:cubicBezTo>
                  <a:pt x="8363969" y="175791"/>
                  <a:pt x="8224767" y="254593"/>
                  <a:pt x="8097672" y="339457"/>
                </a:cubicBezTo>
                <a:cubicBezTo>
                  <a:pt x="8031098" y="387951"/>
                  <a:pt x="7910054" y="381890"/>
                  <a:pt x="7916106" y="509186"/>
                </a:cubicBezTo>
                <a:cubicBezTo>
                  <a:pt x="7916106" y="521310"/>
                  <a:pt x="7891897" y="533433"/>
                  <a:pt x="7879793" y="533433"/>
                </a:cubicBezTo>
                <a:cubicBezTo>
                  <a:pt x="7710331" y="581927"/>
                  <a:pt x="7577183" y="691038"/>
                  <a:pt x="7431930" y="788026"/>
                </a:cubicBezTo>
                <a:cubicBezTo>
                  <a:pt x="7674018" y="769841"/>
                  <a:pt x="7861636" y="563742"/>
                  <a:pt x="8115828" y="581927"/>
                </a:cubicBezTo>
                <a:cubicBezTo>
                  <a:pt x="8067411" y="618297"/>
                  <a:pt x="8018993" y="648606"/>
                  <a:pt x="7976628" y="684977"/>
                </a:cubicBezTo>
                <a:cubicBezTo>
                  <a:pt x="7976628" y="691038"/>
                  <a:pt x="7976628" y="697100"/>
                  <a:pt x="7982680" y="703162"/>
                </a:cubicBezTo>
                <a:cubicBezTo>
                  <a:pt x="8031098" y="697100"/>
                  <a:pt x="8073463" y="691038"/>
                  <a:pt x="8121881" y="684977"/>
                </a:cubicBezTo>
                <a:cubicBezTo>
                  <a:pt x="8121881" y="691038"/>
                  <a:pt x="8127933" y="697100"/>
                  <a:pt x="8127933" y="703162"/>
                </a:cubicBezTo>
                <a:cubicBezTo>
                  <a:pt x="8031098" y="763779"/>
                  <a:pt x="7928210" y="824396"/>
                  <a:pt x="7813218" y="885014"/>
                </a:cubicBezTo>
                <a:cubicBezTo>
                  <a:pt x="7867688" y="897137"/>
                  <a:pt x="7904001" y="909261"/>
                  <a:pt x="7946367" y="915323"/>
                </a:cubicBezTo>
                <a:cubicBezTo>
                  <a:pt x="7940315" y="860767"/>
                  <a:pt x="8067411" y="745594"/>
                  <a:pt x="8133985" y="775903"/>
                </a:cubicBezTo>
                <a:cubicBezTo>
                  <a:pt x="8212663" y="800150"/>
                  <a:pt x="8248977" y="757717"/>
                  <a:pt x="8303447" y="733470"/>
                </a:cubicBezTo>
                <a:cubicBezTo>
                  <a:pt x="8406333" y="678915"/>
                  <a:pt x="8509221" y="624359"/>
                  <a:pt x="8636317" y="557680"/>
                </a:cubicBezTo>
                <a:cubicBezTo>
                  <a:pt x="8612109" y="606174"/>
                  <a:pt x="8600004" y="630421"/>
                  <a:pt x="8587899" y="666791"/>
                </a:cubicBezTo>
                <a:cubicBezTo>
                  <a:pt x="8684735" y="624359"/>
                  <a:pt x="8775518" y="581927"/>
                  <a:pt x="8866301" y="539495"/>
                </a:cubicBezTo>
                <a:cubicBezTo>
                  <a:pt x="8866301" y="545557"/>
                  <a:pt x="8872353" y="551618"/>
                  <a:pt x="8872353" y="551618"/>
                </a:cubicBezTo>
                <a:cubicBezTo>
                  <a:pt x="8684735" y="684977"/>
                  <a:pt x="8503169" y="818335"/>
                  <a:pt x="8309499" y="951693"/>
                </a:cubicBezTo>
                <a:cubicBezTo>
                  <a:pt x="8307986" y="950178"/>
                  <a:pt x="8307608" y="950178"/>
                  <a:pt x="8307797" y="950841"/>
                </a:cubicBezTo>
                <a:lnTo>
                  <a:pt x="8308628" y="952368"/>
                </a:lnTo>
                <a:lnTo>
                  <a:pt x="8068924" y="1138091"/>
                </a:lnTo>
                <a:cubicBezTo>
                  <a:pt x="7988732" y="1200224"/>
                  <a:pt x="7910054" y="1263873"/>
                  <a:pt x="7837427" y="1333583"/>
                </a:cubicBezTo>
                <a:cubicBezTo>
                  <a:pt x="7680070" y="1491188"/>
                  <a:pt x="7516661" y="1630608"/>
                  <a:pt x="7341147" y="1763966"/>
                </a:cubicBezTo>
                <a:cubicBezTo>
                  <a:pt x="7141424" y="1915509"/>
                  <a:pt x="6965911" y="2097362"/>
                  <a:pt x="6778292" y="2261029"/>
                </a:cubicBezTo>
                <a:cubicBezTo>
                  <a:pt x="6766188" y="2273152"/>
                  <a:pt x="6772240" y="2291337"/>
                  <a:pt x="6766188" y="2303461"/>
                </a:cubicBezTo>
                <a:cubicBezTo>
                  <a:pt x="6784345" y="2303461"/>
                  <a:pt x="6796449" y="2297399"/>
                  <a:pt x="6808553" y="2297399"/>
                </a:cubicBezTo>
                <a:cubicBezTo>
                  <a:pt x="6911441" y="2285275"/>
                  <a:pt x="6996172" y="2194350"/>
                  <a:pt x="7111163" y="2242843"/>
                </a:cubicBezTo>
                <a:cubicBezTo>
                  <a:pt x="7129320" y="2248905"/>
                  <a:pt x="7165633" y="2206473"/>
                  <a:pt x="7195894" y="2182226"/>
                </a:cubicBezTo>
                <a:cubicBezTo>
                  <a:pt x="7207999" y="2212534"/>
                  <a:pt x="7220103" y="2236781"/>
                  <a:pt x="7232207" y="2273152"/>
                </a:cubicBezTo>
                <a:cubicBezTo>
                  <a:pt x="7147477" y="2309522"/>
                  <a:pt x="7014328" y="2321646"/>
                  <a:pt x="6984067" y="2382263"/>
                </a:cubicBezTo>
                <a:cubicBezTo>
                  <a:pt x="6929597" y="2503498"/>
                  <a:pt x="6796449" y="2461066"/>
                  <a:pt x="6735927" y="2539868"/>
                </a:cubicBezTo>
                <a:cubicBezTo>
                  <a:pt x="6723823" y="2551992"/>
                  <a:pt x="6723823" y="2576239"/>
                  <a:pt x="6717770" y="2594424"/>
                </a:cubicBezTo>
                <a:cubicBezTo>
                  <a:pt x="6711718" y="2661103"/>
                  <a:pt x="6669353" y="2691412"/>
                  <a:pt x="6602779" y="2697474"/>
                </a:cubicBezTo>
                <a:cubicBezTo>
                  <a:pt x="6505943" y="2703535"/>
                  <a:pt x="6415160" y="2721720"/>
                  <a:pt x="6318325" y="2739906"/>
                </a:cubicBezTo>
                <a:cubicBezTo>
                  <a:pt x="6354638" y="2818708"/>
                  <a:pt x="6245699" y="2891449"/>
                  <a:pt x="6033872" y="2933881"/>
                </a:cubicBezTo>
                <a:cubicBezTo>
                  <a:pt x="6058081" y="2909634"/>
                  <a:pt x="6070185" y="2891449"/>
                  <a:pt x="6106498" y="2849017"/>
                </a:cubicBezTo>
                <a:cubicBezTo>
                  <a:pt x="6027820" y="2873264"/>
                  <a:pt x="5979402" y="2885387"/>
                  <a:pt x="5912828" y="2903573"/>
                </a:cubicBezTo>
                <a:cubicBezTo>
                  <a:pt x="5924932" y="2927820"/>
                  <a:pt x="5943089" y="2946005"/>
                  <a:pt x="5967298" y="2976313"/>
                </a:cubicBezTo>
                <a:cubicBezTo>
                  <a:pt x="5716132" y="3064209"/>
                  <a:pt x="5458913" y="3136950"/>
                  <a:pt x="5209260" y="3225603"/>
                </a:cubicBezTo>
                <a:lnTo>
                  <a:pt x="5082040" y="3273554"/>
                </a:lnTo>
                <a:lnTo>
                  <a:pt x="5121381" y="3384328"/>
                </a:lnTo>
                <a:lnTo>
                  <a:pt x="5127389" y="3400136"/>
                </a:lnTo>
                <a:lnTo>
                  <a:pt x="5158573" y="3390028"/>
                </a:lnTo>
                <a:cubicBezTo>
                  <a:pt x="5377209" y="3318802"/>
                  <a:pt x="5598114" y="3246061"/>
                  <a:pt x="5822045" y="3170289"/>
                </a:cubicBezTo>
                <a:cubicBezTo>
                  <a:pt x="5785732" y="3158166"/>
                  <a:pt x="5767575" y="3152104"/>
                  <a:pt x="5719158" y="3139980"/>
                </a:cubicBezTo>
                <a:cubicBezTo>
                  <a:pt x="5785732" y="3127857"/>
                  <a:pt x="5834149" y="3115733"/>
                  <a:pt x="5876515" y="3109672"/>
                </a:cubicBezTo>
                <a:cubicBezTo>
                  <a:pt x="5924932" y="3091487"/>
                  <a:pt x="5979402" y="3067240"/>
                  <a:pt x="6027820" y="3067240"/>
                </a:cubicBezTo>
                <a:cubicBezTo>
                  <a:pt x="6221490" y="3067240"/>
                  <a:pt x="6342534" y="2897511"/>
                  <a:pt x="6518048" y="2861140"/>
                </a:cubicBezTo>
                <a:cubicBezTo>
                  <a:pt x="6518048" y="3006622"/>
                  <a:pt x="6445421" y="3073301"/>
                  <a:pt x="6251751" y="3158166"/>
                </a:cubicBezTo>
                <a:cubicBezTo>
                  <a:pt x="6082290" y="3224845"/>
                  <a:pt x="5924932" y="3303647"/>
                  <a:pt x="5755471" y="3364265"/>
                </a:cubicBezTo>
                <a:cubicBezTo>
                  <a:pt x="5661662" y="3397605"/>
                  <a:pt x="5566340" y="3427913"/>
                  <a:pt x="5471018" y="3457464"/>
                </a:cubicBezTo>
                <a:lnTo>
                  <a:pt x="5243878" y="3528255"/>
                </a:lnTo>
                <a:lnTo>
                  <a:pt x="5274388" y="3558982"/>
                </a:lnTo>
                <a:lnTo>
                  <a:pt x="5320819" y="3585196"/>
                </a:lnTo>
                <a:lnTo>
                  <a:pt x="5546670" y="3500654"/>
                </a:lnTo>
                <a:cubicBezTo>
                  <a:pt x="5646531" y="3462768"/>
                  <a:pt x="5746393" y="3424883"/>
                  <a:pt x="5846254" y="3388512"/>
                </a:cubicBezTo>
                <a:cubicBezTo>
                  <a:pt x="5882567" y="3376388"/>
                  <a:pt x="5918880" y="3370326"/>
                  <a:pt x="5955193" y="3376388"/>
                </a:cubicBezTo>
                <a:cubicBezTo>
                  <a:pt x="6052029" y="3394573"/>
                  <a:pt x="6130707" y="3382450"/>
                  <a:pt x="6179125" y="3249092"/>
                </a:cubicBezTo>
                <a:cubicBezTo>
                  <a:pt x="6197281" y="3309709"/>
                  <a:pt x="6203333" y="3340018"/>
                  <a:pt x="6209386" y="3358203"/>
                </a:cubicBezTo>
                <a:cubicBezTo>
                  <a:pt x="6306221" y="3291524"/>
                  <a:pt x="6390952" y="3218783"/>
                  <a:pt x="6493839" y="3164227"/>
                </a:cubicBezTo>
                <a:cubicBezTo>
                  <a:pt x="6560413" y="3121795"/>
                  <a:pt x="6645144" y="3109672"/>
                  <a:pt x="6723823" y="3085425"/>
                </a:cubicBezTo>
                <a:cubicBezTo>
                  <a:pt x="6735927" y="3085425"/>
                  <a:pt x="6754084" y="3067240"/>
                  <a:pt x="6766188" y="3061178"/>
                </a:cubicBezTo>
                <a:cubicBezTo>
                  <a:pt x="6748031" y="3049054"/>
                  <a:pt x="6735927" y="3036931"/>
                  <a:pt x="6705666" y="3018746"/>
                </a:cubicBezTo>
                <a:cubicBezTo>
                  <a:pt x="6820658" y="2946005"/>
                  <a:pt x="6923545" y="2885387"/>
                  <a:pt x="7032485" y="2818708"/>
                </a:cubicBezTo>
                <a:cubicBezTo>
                  <a:pt x="7044589" y="2842955"/>
                  <a:pt x="7050641" y="2867202"/>
                  <a:pt x="7068798" y="2897511"/>
                </a:cubicBezTo>
                <a:cubicBezTo>
                  <a:pt x="7099059" y="2842955"/>
                  <a:pt x="7123268" y="2794461"/>
                  <a:pt x="7141424" y="2745967"/>
                </a:cubicBezTo>
                <a:cubicBezTo>
                  <a:pt x="7159581" y="2752029"/>
                  <a:pt x="7171685" y="2752029"/>
                  <a:pt x="7189842" y="2758091"/>
                </a:cubicBezTo>
                <a:cubicBezTo>
                  <a:pt x="7183790" y="2824770"/>
                  <a:pt x="7171685" y="2891449"/>
                  <a:pt x="7165633" y="2970252"/>
                </a:cubicBezTo>
                <a:cubicBezTo>
                  <a:pt x="7135372" y="2952067"/>
                  <a:pt x="7117216" y="2939943"/>
                  <a:pt x="7086955" y="2921758"/>
                </a:cubicBezTo>
                <a:cubicBezTo>
                  <a:pt x="7093007" y="2958128"/>
                  <a:pt x="7093007" y="2988437"/>
                  <a:pt x="7093007" y="3012684"/>
                </a:cubicBezTo>
                <a:cubicBezTo>
                  <a:pt x="7008276" y="3049054"/>
                  <a:pt x="6917493" y="3091487"/>
                  <a:pt x="6838814" y="3121795"/>
                </a:cubicBezTo>
                <a:cubicBezTo>
                  <a:pt x="6844867" y="3127857"/>
                  <a:pt x="6869075" y="3133919"/>
                  <a:pt x="6893284" y="3139980"/>
                </a:cubicBezTo>
                <a:cubicBezTo>
                  <a:pt x="6875128" y="3243030"/>
                  <a:pt x="6687509" y="3152104"/>
                  <a:pt x="6711718" y="3303647"/>
                </a:cubicBezTo>
                <a:cubicBezTo>
                  <a:pt x="6681457" y="3297586"/>
                  <a:pt x="6651196" y="3285462"/>
                  <a:pt x="6651196" y="3285462"/>
                </a:cubicBezTo>
                <a:cubicBezTo>
                  <a:pt x="6605805" y="3321833"/>
                  <a:pt x="6563439" y="3355172"/>
                  <a:pt x="6521831" y="3386996"/>
                </a:cubicBezTo>
                <a:lnTo>
                  <a:pt x="6435291" y="3451084"/>
                </a:lnTo>
                <a:lnTo>
                  <a:pt x="6467239" y="3441157"/>
                </a:lnTo>
                <a:cubicBezTo>
                  <a:pt x="6564074" y="3410848"/>
                  <a:pt x="6666961" y="3410848"/>
                  <a:pt x="6763796" y="3386601"/>
                </a:cubicBezTo>
                <a:cubicBezTo>
                  <a:pt x="6854579" y="3356292"/>
                  <a:pt x="6939310" y="3313860"/>
                  <a:pt x="7024041" y="3289613"/>
                </a:cubicBezTo>
                <a:cubicBezTo>
                  <a:pt x="7078511" y="3289613"/>
                  <a:pt x="7139033" y="3307798"/>
                  <a:pt x="7187450" y="3289613"/>
                </a:cubicBezTo>
                <a:cubicBezTo>
                  <a:pt x="7399277" y="3210811"/>
                  <a:pt x="7611104" y="3119884"/>
                  <a:pt x="7822931" y="3035020"/>
                </a:cubicBezTo>
                <a:cubicBezTo>
                  <a:pt x="7895557" y="3004711"/>
                  <a:pt x="7974236" y="2992588"/>
                  <a:pt x="8058967" y="2992588"/>
                </a:cubicBezTo>
                <a:cubicBezTo>
                  <a:pt x="7925819" y="3071391"/>
                  <a:pt x="7786617" y="3150193"/>
                  <a:pt x="7659522" y="3235057"/>
                </a:cubicBezTo>
                <a:cubicBezTo>
                  <a:pt x="7592948" y="3283551"/>
                  <a:pt x="7471904" y="3277490"/>
                  <a:pt x="7477956" y="3404786"/>
                </a:cubicBezTo>
                <a:cubicBezTo>
                  <a:pt x="7477956" y="3416910"/>
                  <a:pt x="7453747" y="3429033"/>
                  <a:pt x="7441643" y="3429033"/>
                </a:cubicBezTo>
                <a:cubicBezTo>
                  <a:pt x="7272181" y="3477527"/>
                  <a:pt x="7139033" y="3586638"/>
                  <a:pt x="6993780" y="3683626"/>
                </a:cubicBezTo>
                <a:cubicBezTo>
                  <a:pt x="7235868" y="3665441"/>
                  <a:pt x="7423486" y="3459342"/>
                  <a:pt x="7677678" y="3477527"/>
                </a:cubicBezTo>
                <a:cubicBezTo>
                  <a:pt x="7629261" y="3513897"/>
                  <a:pt x="7580843" y="3544206"/>
                  <a:pt x="7538478" y="3580577"/>
                </a:cubicBezTo>
                <a:cubicBezTo>
                  <a:pt x="7538478" y="3586638"/>
                  <a:pt x="7538478" y="3592700"/>
                  <a:pt x="7544530" y="3598762"/>
                </a:cubicBezTo>
                <a:cubicBezTo>
                  <a:pt x="7592948" y="3592700"/>
                  <a:pt x="7635313" y="3586638"/>
                  <a:pt x="7683731" y="3580577"/>
                </a:cubicBezTo>
                <a:cubicBezTo>
                  <a:pt x="7683731" y="3586638"/>
                  <a:pt x="7689783" y="3592700"/>
                  <a:pt x="7689783" y="3598762"/>
                </a:cubicBezTo>
                <a:cubicBezTo>
                  <a:pt x="7592948" y="3659379"/>
                  <a:pt x="7490060" y="3719996"/>
                  <a:pt x="7375068" y="3780614"/>
                </a:cubicBezTo>
                <a:cubicBezTo>
                  <a:pt x="7429538" y="3792737"/>
                  <a:pt x="7465851" y="3804861"/>
                  <a:pt x="7508217" y="3810923"/>
                </a:cubicBezTo>
                <a:cubicBezTo>
                  <a:pt x="7502165" y="3756367"/>
                  <a:pt x="7629261" y="3641194"/>
                  <a:pt x="7695835" y="3671503"/>
                </a:cubicBezTo>
                <a:cubicBezTo>
                  <a:pt x="7774513" y="3695750"/>
                  <a:pt x="7810827" y="3653317"/>
                  <a:pt x="7865297" y="3629070"/>
                </a:cubicBezTo>
                <a:cubicBezTo>
                  <a:pt x="7968183" y="3574515"/>
                  <a:pt x="8071071" y="3519959"/>
                  <a:pt x="8198167" y="3453280"/>
                </a:cubicBezTo>
                <a:cubicBezTo>
                  <a:pt x="8173959" y="3501774"/>
                  <a:pt x="8161854" y="3526021"/>
                  <a:pt x="8149749" y="3562391"/>
                </a:cubicBezTo>
                <a:cubicBezTo>
                  <a:pt x="8246585" y="3519959"/>
                  <a:pt x="8337368" y="3477527"/>
                  <a:pt x="8428151" y="3435095"/>
                </a:cubicBezTo>
                <a:cubicBezTo>
                  <a:pt x="8428151" y="3441157"/>
                  <a:pt x="8434203" y="3447218"/>
                  <a:pt x="8434203" y="3447218"/>
                </a:cubicBezTo>
                <a:cubicBezTo>
                  <a:pt x="8246585" y="3580577"/>
                  <a:pt x="8065019" y="3713935"/>
                  <a:pt x="7871349" y="3847293"/>
                </a:cubicBezTo>
                <a:cubicBezTo>
                  <a:pt x="7869836" y="3845778"/>
                  <a:pt x="7869458" y="3845778"/>
                  <a:pt x="7869647" y="3846441"/>
                </a:cubicBezTo>
                <a:lnTo>
                  <a:pt x="7870478" y="3847968"/>
                </a:lnTo>
                <a:lnTo>
                  <a:pt x="7630774" y="4033691"/>
                </a:lnTo>
                <a:cubicBezTo>
                  <a:pt x="7550582" y="4095824"/>
                  <a:pt x="7471904" y="4159473"/>
                  <a:pt x="7399277" y="4229183"/>
                </a:cubicBezTo>
                <a:cubicBezTo>
                  <a:pt x="7241920" y="4386788"/>
                  <a:pt x="7078511" y="4526208"/>
                  <a:pt x="6902997" y="4659566"/>
                </a:cubicBezTo>
                <a:cubicBezTo>
                  <a:pt x="6703274" y="4811109"/>
                  <a:pt x="6527761" y="4992962"/>
                  <a:pt x="6340142" y="5156629"/>
                </a:cubicBezTo>
                <a:cubicBezTo>
                  <a:pt x="6328038" y="5168752"/>
                  <a:pt x="6334090" y="5186937"/>
                  <a:pt x="6328038" y="5199061"/>
                </a:cubicBezTo>
                <a:cubicBezTo>
                  <a:pt x="6346195" y="5199061"/>
                  <a:pt x="6358299" y="5192999"/>
                  <a:pt x="6370403" y="5192999"/>
                </a:cubicBezTo>
                <a:cubicBezTo>
                  <a:pt x="6473291" y="5180875"/>
                  <a:pt x="6558022" y="5089950"/>
                  <a:pt x="6673013" y="5138443"/>
                </a:cubicBezTo>
                <a:cubicBezTo>
                  <a:pt x="6691170" y="5144505"/>
                  <a:pt x="6727483" y="5102073"/>
                  <a:pt x="6757744" y="5077826"/>
                </a:cubicBezTo>
                <a:cubicBezTo>
                  <a:pt x="6769849" y="5108134"/>
                  <a:pt x="6781953" y="5132381"/>
                  <a:pt x="6794057" y="5168752"/>
                </a:cubicBezTo>
                <a:cubicBezTo>
                  <a:pt x="6709327" y="5205122"/>
                  <a:pt x="6576178" y="5217246"/>
                  <a:pt x="6545917" y="5277863"/>
                </a:cubicBezTo>
                <a:cubicBezTo>
                  <a:pt x="6491447" y="5399098"/>
                  <a:pt x="6358299" y="5356666"/>
                  <a:pt x="6297777" y="5435468"/>
                </a:cubicBezTo>
                <a:cubicBezTo>
                  <a:pt x="6285673" y="5447592"/>
                  <a:pt x="6285673" y="5471839"/>
                  <a:pt x="6279620" y="5490024"/>
                </a:cubicBezTo>
                <a:cubicBezTo>
                  <a:pt x="6273568" y="5556703"/>
                  <a:pt x="6231203" y="5587012"/>
                  <a:pt x="6164629" y="5593074"/>
                </a:cubicBezTo>
                <a:cubicBezTo>
                  <a:pt x="6067793" y="5599135"/>
                  <a:pt x="5977010" y="5617320"/>
                  <a:pt x="5880175" y="5635506"/>
                </a:cubicBezTo>
                <a:cubicBezTo>
                  <a:pt x="5916488" y="5714308"/>
                  <a:pt x="5807549" y="5787049"/>
                  <a:pt x="5595722" y="5829481"/>
                </a:cubicBezTo>
                <a:cubicBezTo>
                  <a:pt x="5619931" y="5805234"/>
                  <a:pt x="5632035" y="5787049"/>
                  <a:pt x="5668348" y="5744617"/>
                </a:cubicBezTo>
                <a:cubicBezTo>
                  <a:pt x="5589670" y="5768864"/>
                  <a:pt x="5541252" y="5780987"/>
                  <a:pt x="5474678" y="5799173"/>
                </a:cubicBezTo>
                <a:cubicBezTo>
                  <a:pt x="5486782" y="5823420"/>
                  <a:pt x="5504939" y="5841605"/>
                  <a:pt x="5529148" y="5871913"/>
                </a:cubicBezTo>
                <a:cubicBezTo>
                  <a:pt x="5026815" y="6047704"/>
                  <a:pt x="4500274" y="6162877"/>
                  <a:pt x="4058463" y="6465964"/>
                </a:cubicBezTo>
                <a:cubicBezTo>
                  <a:pt x="4058463" y="6478087"/>
                  <a:pt x="4064516" y="6490211"/>
                  <a:pt x="4070568" y="6496272"/>
                </a:cubicBezTo>
                <a:cubicBezTo>
                  <a:pt x="4500274" y="6356853"/>
                  <a:pt x="4936032" y="6217433"/>
                  <a:pt x="5383895" y="6065889"/>
                </a:cubicBezTo>
                <a:cubicBezTo>
                  <a:pt x="5347582" y="6053766"/>
                  <a:pt x="5329425" y="6047704"/>
                  <a:pt x="5281008" y="6035580"/>
                </a:cubicBezTo>
                <a:cubicBezTo>
                  <a:pt x="5347582" y="6023457"/>
                  <a:pt x="5395999" y="6011333"/>
                  <a:pt x="5438365" y="6005272"/>
                </a:cubicBezTo>
                <a:cubicBezTo>
                  <a:pt x="5486782" y="5987087"/>
                  <a:pt x="5541252" y="5962840"/>
                  <a:pt x="5589670" y="5962840"/>
                </a:cubicBezTo>
                <a:cubicBezTo>
                  <a:pt x="5783340" y="5962840"/>
                  <a:pt x="5904384" y="5793111"/>
                  <a:pt x="6079898" y="5756740"/>
                </a:cubicBezTo>
                <a:cubicBezTo>
                  <a:pt x="6079898" y="5902222"/>
                  <a:pt x="6007271" y="5968901"/>
                  <a:pt x="5813601" y="6053766"/>
                </a:cubicBezTo>
                <a:cubicBezTo>
                  <a:pt x="5644140" y="6120445"/>
                  <a:pt x="5486782" y="6199247"/>
                  <a:pt x="5317321" y="6259865"/>
                </a:cubicBezTo>
                <a:cubicBezTo>
                  <a:pt x="5129703" y="6326544"/>
                  <a:pt x="4936032" y="6381099"/>
                  <a:pt x="4748414" y="6441717"/>
                </a:cubicBezTo>
                <a:cubicBezTo>
                  <a:pt x="4687892" y="6459902"/>
                  <a:pt x="4633422" y="6490211"/>
                  <a:pt x="4585005" y="6544766"/>
                </a:cubicBezTo>
                <a:cubicBezTo>
                  <a:pt x="4615266" y="6550828"/>
                  <a:pt x="4651579" y="6562952"/>
                  <a:pt x="4687892" y="6569013"/>
                </a:cubicBezTo>
                <a:cubicBezTo>
                  <a:pt x="4687892" y="6593260"/>
                  <a:pt x="4687892" y="6617507"/>
                  <a:pt x="4687892" y="6666001"/>
                </a:cubicBezTo>
                <a:cubicBezTo>
                  <a:pt x="4712101" y="6635692"/>
                  <a:pt x="4742362" y="6611446"/>
                  <a:pt x="4742362" y="6599322"/>
                </a:cubicBezTo>
                <a:cubicBezTo>
                  <a:pt x="4730257" y="6538705"/>
                  <a:pt x="4760518" y="6526581"/>
                  <a:pt x="4808936" y="6508396"/>
                </a:cubicBezTo>
                <a:cubicBezTo>
                  <a:pt x="5008659" y="6435655"/>
                  <a:pt x="5208381" y="6356853"/>
                  <a:pt x="5408104" y="6284112"/>
                </a:cubicBezTo>
                <a:cubicBezTo>
                  <a:pt x="5444417" y="6271988"/>
                  <a:pt x="5480730" y="6265926"/>
                  <a:pt x="5517043" y="6271988"/>
                </a:cubicBezTo>
                <a:cubicBezTo>
                  <a:pt x="5613879" y="6290173"/>
                  <a:pt x="5692557" y="6278050"/>
                  <a:pt x="5740975" y="6144692"/>
                </a:cubicBezTo>
                <a:cubicBezTo>
                  <a:pt x="5759131" y="6205309"/>
                  <a:pt x="5765183" y="6235618"/>
                  <a:pt x="5771236" y="6253803"/>
                </a:cubicBezTo>
                <a:cubicBezTo>
                  <a:pt x="5868071" y="6187124"/>
                  <a:pt x="5952802" y="6114383"/>
                  <a:pt x="6055689" y="6059827"/>
                </a:cubicBezTo>
                <a:cubicBezTo>
                  <a:pt x="6122263" y="6017395"/>
                  <a:pt x="6206994" y="6005272"/>
                  <a:pt x="6285673" y="5981025"/>
                </a:cubicBezTo>
                <a:cubicBezTo>
                  <a:pt x="6297777" y="5981025"/>
                  <a:pt x="6315934" y="5962840"/>
                  <a:pt x="6328038" y="5956778"/>
                </a:cubicBezTo>
                <a:cubicBezTo>
                  <a:pt x="6309881" y="5944654"/>
                  <a:pt x="6297777" y="5932531"/>
                  <a:pt x="6267516" y="5914346"/>
                </a:cubicBezTo>
                <a:cubicBezTo>
                  <a:pt x="6382508" y="5841605"/>
                  <a:pt x="6485395" y="5780987"/>
                  <a:pt x="6594335" y="5714308"/>
                </a:cubicBezTo>
                <a:cubicBezTo>
                  <a:pt x="6606439" y="5738555"/>
                  <a:pt x="6612491" y="5762802"/>
                  <a:pt x="6630648" y="5793111"/>
                </a:cubicBezTo>
                <a:cubicBezTo>
                  <a:pt x="6660909" y="5738555"/>
                  <a:pt x="6685118" y="5690061"/>
                  <a:pt x="6703274" y="5641567"/>
                </a:cubicBezTo>
                <a:cubicBezTo>
                  <a:pt x="6721431" y="5647629"/>
                  <a:pt x="6733535" y="5647629"/>
                  <a:pt x="6751692" y="5653691"/>
                </a:cubicBezTo>
                <a:cubicBezTo>
                  <a:pt x="6745640" y="5720370"/>
                  <a:pt x="6733535" y="5787049"/>
                  <a:pt x="6727483" y="5865852"/>
                </a:cubicBezTo>
                <a:cubicBezTo>
                  <a:pt x="6697222" y="5847667"/>
                  <a:pt x="6679066" y="5835543"/>
                  <a:pt x="6648805" y="5817358"/>
                </a:cubicBezTo>
                <a:cubicBezTo>
                  <a:pt x="6654857" y="5853728"/>
                  <a:pt x="6654857" y="5884037"/>
                  <a:pt x="6654857" y="5908284"/>
                </a:cubicBezTo>
                <a:cubicBezTo>
                  <a:pt x="6570126" y="5944654"/>
                  <a:pt x="6479343" y="5987087"/>
                  <a:pt x="6400664" y="6017395"/>
                </a:cubicBezTo>
                <a:cubicBezTo>
                  <a:pt x="6406717" y="6023457"/>
                  <a:pt x="6430925" y="6029519"/>
                  <a:pt x="6455134" y="6035580"/>
                </a:cubicBezTo>
                <a:cubicBezTo>
                  <a:pt x="6436978" y="6138630"/>
                  <a:pt x="6249359" y="6047704"/>
                  <a:pt x="6273568" y="6199247"/>
                </a:cubicBezTo>
                <a:cubicBezTo>
                  <a:pt x="6243307" y="6193186"/>
                  <a:pt x="6213046" y="6181062"/>
                  <a:pt x="6213046" y="6181062"/>
                </a:cubicBezTo>
                <a:cubicBezTo>
                  <a:pt x="6122263" y="6253803"/>
                  <a:pt x="6043585" y="6314420"/>
                  <a:pt x="5958854" y="6375038"/>
                </a:cubicBezTo>
                <a:cubicBezTo>
                  <a:pt x="5928593" y="6393223"/>
                  <a:pt x="5892280" y="6393223"/>
                  <a:pt x="5862019" y="6417470"/>
                </a:cubicBezTo>
                <a:cubicBezTo>
                  <a:pt x="5837810" y="6435655"/>
                  <a:pt x="5825705" y="6472026"/>
                  <a:pt x="5801497" y="6490211"/>
                </a:cubicBezTo>
                <a:cubicBezTo>
                  <a:pt x="5710714" y="6532643"/>
                  <a:pt x="5638087" y="6617507"/>
                  <a:pt x="5523096" y="6587199"/>
                </a:cubicBezTo>
                <a:cubicBezTo>
                  <a:pt x="5517043" y="6587199"/>
                  <a:pt x="5498887" y="6593260"/>
                  <a:pt x="5498887" y="6593260"/>
                </a:cubicBezTo>
                <a:cubicBezTo>
                  <a:pt x="5498887" y="6696310"/>
                  <a:pt x="5383895" y="6653878"/>
                  <a:pt x="5353634" y="6714495"/>
                </a:cubicBezTo>
                <a:cubicBezTo>
                  <a:pt x="5353634" y="6726619"/>
                  <a:pt x="5365738" y="6744804"/>
                  <a:pt x="5383895" y="6769051"/>
                </a:cubicBezTo>
                <a:cubicBezTo>
                  <a:pt x="5317321" y="6781174"/>
                  <a:pt x="5262851" y="6793298"/>
                  <a:pt x="5202329" y="6805421"/>
                </a:cubicBezTo>
                <a:cubicBezTo>
                  <a:pt x="5196277" y="6823606"/>
                  <a:pt x="5184172" y="6872100"/>
                  <a:pt x="5159964" y="6884224"/>
                </a:cubicBezTo>
                <a:cubicBezTo>
                  <a:pt x="4990502" y="6950903"/>
                  <a:pt x="4814988" y="7011520"/>
                  <a:pt x="4645527" y="7072138"/>
                </a:cubicBezTo>
                <a:cubicBezTo>
                  <a:pt x="4566848" y="7102446"/>
                  <a:pt x="4494222" y="7144879"/>
                  <a:pt x="4415543" y="7169126"/>
                </a:cubicBezTo>
                <a:cubicBezTo>
                  <a:pt x="4233977" y="7229743"/>
                  <a:pt x="4058463" y="7284299"/>
                  <a:pt x="3876898" y="7332792"/>
                </a:cubicBezTo>
                <a:cubicBezTo>
                  <a:pt x="3640862" y="7393410"/>
                  <a:pt x="3404826" y="7447965"/>
                  <a:pt x="3162738" y="7496459"/>
                </a:cubicBezTo>
                <a:cubicBezTo>
                  <a:pt x="3126425" y="7508583"/>
                  <a:pt x="3090112" y="7502521"/>
                  <a:pt x="3053798" y="7502521"/>
                </a:cubicBezTo>
                <a:cubicBezTo>
                  <a:pt x="2975120" y="7496459"/>
                  <a:pt x="2896441" y="7496459"/>
                  <a:pt x="2823815" y="7490398"/>
                </a:cubicBezTo>
                <a:cubicBezTo>
                  <a:pt x="2751189" y="7490398"/>
                  <a:pt x="2690667" y="7532830"/>
                  <a:pt x="2605936" y="7496459"/>
                </a:cubicBezTo>
                <a:cubicBezTo>
                  <a:pt x="2533309" y="7466151"/>
                  <a:pt x="2430422" y="7526768"/>
                  <a:pt x="2339639" y="7551015"/>
                </a:cubicBezTo>
                <a:cubicBezTo>
                  <a:pt x="2363848" y="7447965"/>
                  <a:pt x="2309378" y="7484336"/>
                  <a:pt x="2273065" y="7508583"/>
                </a:cubicBezTo>
                <a:cubicBezTo>
                  <a:pt x="2236752" y="7526768"/>
                  <a:pt x="2200438" y="7544953"/>
                  <a:pt x="2152021" y="7569200"/>
                </a:cubicBezTo>
                <a:cubicBezTo>
                  <a:pt x="2164125" y="7514645"/>
                  <a:pt x="2170177" y="7478274"/>
                  <a:pt x="2176229" y="7435842"/>
                </a:cubicBezTo>
                <a:cubicBezTo>
                  <a:pt x="2170177" y="7429780"/>
                  <a:pt x="2152021" y="7411595"/>
                  <a:pt x="2127812" y="7393410"/>
                </a:cubicBezTo>
                <a:cubicBezTo>
                  <a:pt x="2139916" y="7381286"/>
                  <a:pt x="2145969" y="7369163"/>
                  <a:pt x="2158073" y="7369163"/>
                </a:cubicBezTo>
                <a:cubicBezTo>
                  <a:pt x="2242804" y="7375225"/>
                  <a:pt x="2321482" y="7369163"/>
                  <a:pt x="2363848" y="7278237"/>
                </a:cubicBezTo>
                <a:cubicBezTo>
                  <a:pt x="2369900" y="7266113"/>
                  <a:pt x="2394109" y="7260052"/>
                  <a:pt x="2406213" y="7266113"/>
                </a:cubicBezTo>
                <a:cubicBezTo>
                  <a:pt x="2575675" y="7338854"/>
                  <a:pt x="2720927" y="7223681"/>
                  <a:pt x="2884337" y="7217619"/>
                </a:cubicBezTo>
                <a:cubicBezTo>
                  <a:pt x="2884337" y="7205496"/>
                  <a:pt x="2884337" y="7199434"/>
                  <a:pt x="2878285" y="7187311"/>
                </a:cubicBezTo>
                <a:cubicBezTo>
                  <a:pt x="2787502" y="7205496"/>
                  <a:pt x="2690667" y="7223681"/>
                  <a:pt x="2593831" y="7247928"/>
                </a:cubicBezTo>
                <a:cubicBezTo>
                  <a:pt x="2787502" y="7126693"/>
                  <a:pt x="2787502" y="7126693"/>
                  <a:pt x="2775397" y="7096385"/>
                </a:cubicBezTo>
                <a:cubicBezTo>
                  <a:pt x="2696719" y="7126693"/>
                  <a:pt x="2599884" y="7205496"/>
                  <a:pt x="2545414" y="7181249"/>
                </a:cubicBezTo>
                <a:cubicBezTo>
                  <a:pt x="2436474" y="7132755"/>
                  <a:pt x="2345691" y="7193372"/>
                  <a:pt x="2254908" y="7199434"/>
                </a:cubicBezTo>
                <a:cubicBezTo>
                  <a:pt x="2170177" y="7199434"/>
                  <a:pt x="2085447" y="7247928"/>
                  <a:pt x="1994664" y="7272175"/>
                </a:cubicBezTo>
                <a:cubicBezTo>
                  <a:pt x="1988611" y="7241866"/>
                  <a:pt x="1982559" y="7217619"/>
                  <a:pt x="1976507" y="7193372"/>
                </a:cubicBezTo>
                <a:cubicBezTo>
                  <a:pt x="1867567" y="7211558"/>
                  <a:pt x="1758628" y="7229743"/>
                  <a:pt x="1649688" y="7247928"/>
                </a:cubicBezTo>
                <a:cubicBezTo>
                  <a:pt x="1649688" y="7241866"/>
                  <a:pt x="1649688" y="7229743"/>
                  <a:pt x="1643636" y="7223681"/>
                </a:cubicBezTo>
                <a:cubicBezTo>
                  <a:pt x="1661793" y="7217619"/>
                  <a:pt x="1673897" y="7211558"/>
                  <a:pt x="1692054" y="7205496"/>
                </a:cubicBezTo>
                <a:cubicBezTo>
                  <a:pt x="1673897" y="7193372"/>
                  <a:pt x="1661793" y="7181249"/>
                  <a:pt x="1643636" y="7169126"/>
                </a:cubicBezTo>
                <a:cubicBezTo>
                  <a:pt x="1643636" y="7163064"/>
                  <a:pt x="1649688" y="7150940"/>
                  <a:pt x="1649688" y="7138817"/>
                </a:cubicBezTo>
                <a:cubicBezTo>
                  <a:pt x="1716262" y="7138817"/>
                  <a:pt x="1782836" y="7132755"/>
                  <a:pt x="1843359" y="7126693"/>
                </a:cubicBezTo>
                <a:cubicBezTo>
                  <a:pt x="1843359" y="7138817"/>
                  <a:pt x="1837306" y="7150940"/>
                  <a:pt x="1831254" y="7163064"/>
                </a:cubicBezTo>
                <a:cubicBezTo>
                  <a:pt x="1843359" y="7163064"/>
                  <a:pt x="1873620" y="7169126"/>
                  <a:pt x="1879672" y="7163064"/>
                </a:cubicBezTo>
                <a:cubicBezTo>
                  <a:pt x="1934141" y="7047891"/>
                  <a:pt x="2043081" y="7066076"/>
                  <a:pt x="2133864" y="7041829"/>
                </a:cubicBezTo>
                <a:cubicBezTo>
                  <a:pt x="2145969" y="7041829"/>
                  <a:pt x="2145969" y="7011520"/>
                  <a:pt x="2158073" y="6987273"/>
                </a:cubicBezTo>
                <a:cubicBezTo>
                  <a:pt x="2188334" y="7005458"/>
                  <a:pt x="2218595" y="7023644"/>
                  <a:pt x="2254908" y="7047891"/>
                </a:cubicBezTo>
                <a:cubicBezTo>
                  <a:pt x="2285169" y="7023644"/>
                  <a:pt x="2327534" y="6999397"/>
                  <a:pt x="2351743" y="6969088"/>
                </a:cubicBezTo>
                <a:cubicBezTo>
                  <a:pt x="2375952" y="6938779"/>
                  <a:pt x="2424370" y="6890285"/>
                  <a:pt x="2333587" y="6878162"/>
                </a:cubicBezTo>
                <a:cubicBezTo>
                  <a:pt x="2291221" y="6872100"/>
                  <a:pt x="2248856" y="6859977"/>
                  <a:pt x="2200438" y="6853915"/>
                </a:cubicBezTo>
                <a:cubicBezTo>
                  <a:pt x="2085447" y="6878162"/>
                  <a:pt x="1970455" y="6902409"/>
                  <a:pt x="1849411" y="6926656"/>
                </a:cubicBezTo>
                <a:cubicBezTo>
                  <a:pt x="1825202" y="6926656"/>
                  <a:pt x="1788889" y="6932718"/>
                  <a:pt x="1770732" y="6914532"/>
                </a:cubicBezTo>
                <a:cubicBezTo>
                  <a:pt x="1667845" y="6829668"/>
                  <a:pt x="1571010" y="6878162"/>
                  <a:pt x="1474174" y="6920594"/>
                </a:cubicBezTo>
                <a:cubicBezTo>
                  <a:pt x="1371287" y="6969088"/>
                  <a:pt x="1268400" y="7017582"/>
                  <a:pt x="1165512" y="7066076"/>
                </a:cubicBezTo>
                <a:cubicBezTo>
                  <a:pt x="1159460" y="7060014"/>
                  <a:pt x="1159460" y="7053952"/>
                  <a:pt x="1153408" y="7041829"/>
                </a:cubicBezTo>
                <a:cubicBezTo>
                  <a:pt x="1268400" y="6969088"/>
                  <a:pt x="1377339" y="6896347"/>
                  <a:pt x="1492331" y="6817545"/>
                </a:cubicBezTo>
                <a:cubicBezTo>
                  <a:pt x="1498383" y="6829668"/>
                  <a:pt x="1504435" y="6835730"/>
                  <a:pt x="1510488" y="6847853"/>
                </a:cubicBezTo>
                <a:cubicBezTo>
                  <a:pt x="1516540" y="6823606"/>
                  <a:pt x="1516540" y="6793298"/>
                  <a:pt x="1522592" y="6775112"/>
                </a:cubicBezTo>
                <a:cubicBezTo>
                  <a:pt x="1389444" y="6793298"/>
                  <a:pt x="1262347" y="6835730"/>
                  <a:pt x="1135251" y="6756927"/>
                </a:cubicBezTo>
                <a:cubicBezTo>
                  <a:pt x="1086834" y="6726619"/>
                  <a:pt x="1032364" y="6708433"/>
                  <a:pt x="977894" y="6684186"/>
                </a:cubicBezTo>
                <a:cubicBezTo>
                  <a:pt x="899216" y="6641754"/>
                  <a:pt x="826589" y="6593260"/>
                  <a:pt x="747911" y="6550828"/>
                </a:cubicBezTo>
                <a:cubicBezTo>
                  <a:pt x="711597" y="6538705"/>
                  <a:pt x="675284" y="6526581"/>
                  <a:pt x="620814" y="6508396"/>
                </a:cubicBezTo>
                <a:cubicBezTo>
                  <a:pt x="645023" y="6411408"/>
                  <a:pt x="596605" y="6338667"/>
                  <a:pt x="457405" y="6338667"/>
                </a:cubicBezTo>
                <a:cubicBezTo>
                  <a:pt x="505823" y="6229556"/>
                  <a:pt x="475562" y="6199247"/>
                  <a:pt x="366622" y="6217433"/>
                </a:cubicBezTo>
                <a:cubicBezTo>
                  <a:pt x="263735" y="6235618"/>
                  <a:pt x="154795" y="6241680"/>
                  <a:pt x="27699" y="6259865"/>
                </a:cubicBezTo>
                <a:cubicBezTo>
                  <a:pt x="-8614" y="6223494"/>
                  <a:pt x="-20719" y="6187124"/>
                  <a:pt x="64012" y="6144692"/>
                </a:cubicBezTo>
                <a:cubicBezTo>
                  <a:pt x="269787" y="6023457"/>
                  <a:pt x="481614" y="5914346"/>
                  <a:pt x="669232" y="5774926"/>
                </a:cubicBezTo>
                <a:cubicBezTo>
                  <a:pt x="965790" y="5556703"/>
                  <a:pt x="1244191" y="5314234"/>
                  <a:pt x="1528644" y="5089950"/>
                </a:cubicBezTo>
                <a:cubicBezTo>
                  <a:pt x="1729124" y="4927041"/>
                  <a:pt x="1872864" y="4662313"/>
                  <a:pt x="2032266" y="4424520"/>
                </a:cubicBezTo>
                <a:lnTo>
                  <a:pt x="2087482" y="4346613"/>
                </a:lnTo>
                <a:lnTo>
                  <a:pt x="2087082" y="4340205"/>
                </a:lnTo>
                <a:cubicBezTo>
                  <a:pt x="2086325" y="4335658"/>
                  <a:pt x="2084812" y="4331112"/>
                  <a:pt x="2081786" y="4328081"/>
                </a:cubicBezTo>
                <a:cubicBezTo>
                  <a:pt x="2090865" y="4325050"/>
                  <a:pt x="2098430" y="4322019"/>
                  <a:pt x="2105995" y="4318989"/>
                </a:cubicBezTo>
                <a:lnTo>
                  <a:pt x="2107447" y="4318444"/>
                </a:lnTo>
                <a:lnTo>
                  <a:pt x="2119307" y="4301710"/>
                </a:lnTo>
                <a:lnTo>
                  <a:pt x="2105995" y="4291711"/>
                </a:lnTo>
                <a:cubicBezTo>
                  <a:pt x="2098430" y="4285649"/>
                  <a:pt x="2090865" y="4279588"/>
                  <a:pt x="2081786" y="4273526"/>
                </a:cubicBezTo>
                <a:cubicBezTo>
                  <a:pt x="2081786" y="4267464"/>
                  <a:pt x="2087838" y="4255340"/>
                  <a:pt x="2087838" y="4243217"/>
                </a:cubicBezTo>
                <a:lnTo>
                  <a:pt x="2168881" y="4240119"/>
                </a:lnTo>
                <a:lnTo>
                  <a:pt x="2235700" y="4160337"/>
                </a:lnTo>
                <a:cubicBezTo>
                  <a:pt x="2272403" y="4121208"/>
                  <a:pt x="2310891" y="4085216"/>
                  <a:pt x="2351743" y="4053392"/>
                </a:cubicBezTo>
                <a:lnTo>
                  <a:pt x="2429170" y="4002086"/>
                </a:lnTo>
                <a:lnTo>
                  <a:pt x="2287561" y="4031056"/>
                </a:lnTo>
                <a:cubicBezTo>
                  <a:pt x="2263352" y="4031056"/>
                  <a:pt x="2227039" y="4037118"/>
                  <a:pt x="2208882" y="4018932"/>
                </a:cubicBezTo>
                <a:cubicBezTo>
                  <a:pt x="2105995" y="3934068"/>
                  <a:pt x="2009160" y="3982562"/>
                  <a:pt x="1912324" y="4024994"/>
                </a:cubicBezTo>
                <a:cubicBezTo>
                  <a:pt x="1809437" y="4073488"/>
                  <a:pt x="1706550" y="4121982"/>
                  <a:pt x="1603662" y="4170476"/>
                </a:cubicBezTo>
                <a:cubicBezTo>
                  <a:pt x="1597610" y="4164414"/>
                  <a:pt x="1597610" y="4158352"/>
                  <a:pt x="1591558" y="4146229"/>
                </a:cubicBezTo>
                <a:cubicBezTo>
                  <a:pt x="1706550" y="4073488"/>
                  <a:pt x="1815489" y="4000747"/>
                  <a:pt x="1930481" y="3921945"/>
                </a:cubicBezTo>
                <a:cubicBezTo>
                  <a:pt x="1936533" y="3934068"/>
                  <a:pt x="1942585" y="3940130"/>
                  <a:pt x="1948638" y="3952253"/>
                </a:cubicBezTo>
                <a:cubicBezTo>
                  <a:pt x="1954690" y="3928006"/>
                  <a:pt x="1954690" y="3897698"/>
                  <a:pt x="1960742" y="3879512"/>
                </a:cubicBezTo>
                <a:cubicBezTo>
                  <a:pt x="1827594" y="3897698"/>
                  <a:pt x="1700497" y="3940130"/>
                  <a:pt x="1573401" y="3861327"/>
                </a:cubicBezTo>
                <a:cubicBezTo>
                  <a:pt x="1524984" y="3831019"/>
                  <a:pt x="1470514" y="3812833"/>
                  <a:pt x="1416044" y="3788586"/>
                </a:cubicBezTo>
                <a:cubicBezTo>
                  <a:pt x="1337366" y="3746154"/>
                  <a:pt x="1264739" y="3697660"/>
                  <a:pt x="1186061" y="3655228"/>
                </a:cubicBezTo>
                <a:cubicBezTo>
                  <a:pt x="1149747" y="3643105"/>
                  <a:pt x="1113434" y="3630981"/>
                  <a:pt x="1058964" y="3612796"/>
                </a:cubicBezTo>
                <a:cubicBezTo>
                  <a:pt x="1083173" y="3515808"/>
                  <a:pt x="1034755" y="3443067"/>
                  <a:pt x="895555" y="3443067"/>
                </a:cubicBezTo>
                <a:cubicBezTo>
                  <a:pt x="943973" y="3333956"/>
                  <a:pt x="913712" y="3303647"/>
                  <a:pt x="804772" y="3321833"/>
                </a:cubicBezTo>
                <a:cubicBezTo>
                  <a:pt x="701885" y="3340018"/>
                  <a:pt x="592945" y="3346080"/>
                  <a:pt x="465849" y="3364265"/>
                </a:cubicBezTo>
                <a:cubicBezTo>
                  <a:pt x="429536" y="3327894"/>
                  <a:pt x="417431" y="3291524"/>
                  <a:pt x="502162" y="3249092"/>
                </a:cubicBezTo>
                <a:cubicBezTo>
                  <a:pt x="707937" y="3127857"/>
                  <a:pt x="919764" y="3018746"/>
                  <a:pt x="1107382" y="2879326"/>
                </a:cubicBezTo>
                <a:cubicBezTo>
                  <a:pt x="1403940" y="2661103"/>
                  <a:pt x="1682341" y="2418634"/>
                  <a:pt x="1966794" y="2194350"/>
                </a:cubicBezTo>
                <a:cubicBezTo>
                  <a:pt x="2287561" y="1933695"/>
                  <a:pt x="2463075" y="1412385"/>
                  <a:pt x="2789893" y="1157792"/>
                </a:cubicBezTo>
                <a:cubicBezTo>
                  <a:pt x="3165130" y="866829"/>
                  <a:pt x="3685619" y="848643"/>
                  <a:pt x="4060855" y="563742"/>
                </a:cubicBezTo>
                <a:cubicBezTo>
                  <a:pt x="4260577" y="406137"/>
                  <a:pt x="4460300" y="242470"/>
                  <a:pt x="4660023" y="78803"/>
                </a:cubicBezTo>
                <a:cubicBezTo>
                  <a:pt x="4702388" y="48494"/>
                  <a:pt x="4720545" y="6062"/>
                  <a:pt x="4787119" y="66679"/>
                </a:cubicBezTo>
                <a:cubicBezTo>
                  <a:pt x="4817380" y="90926"/>
                  <a:pt x="4920267" y="30309"/>
                  <a:pt x="5004998" y="0"/>
                </a:cubicBezTo>
                <a:close/>
              </a:path>
            </a:pathLst>
          </a:custGeom>
          <a:blipFill>
            <a:blip r:embed="rId5"/>
            <a:stretch>
              <a:fillRect/>
            </a:stretch>
          </a:blipFill>
        </p:spPr>
      </p:pic>
    </p:spTree>
    <p:extLst>
      <p:ext uri="{BB962C8B-B14F-4D97-AF65-F5344CB8AC3E}">
        <p14:creationId xmlns:p14="http://schemas.microsoft.com/office/powerpoint/2010/main" val="29327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fltVal val="0"/>
                                          </p:val>
                                        </p:tav>
                                        <p:tav tm="100000">
                                          <p:val>
                                            <p:strVal val="#ppt_w"/>
                                          </p:val>
                                        </p:tav>
                                      </p:tavLst>
                                    </p:anim>
                                    <p:anim calcmode="lin" valueType="num">
                                      <p:cBhvr>
                                        <p:cTn id="34" dur="1000" fill="hold"/>
                                        <p:tgtEl>
                                          <p:spTgt spid="16"/>
                                        </p:tgtEl>
                                        <p:attrNameLst>
                                          <p:attrName>ppt_h</p:attrName>
                                        </p:attrNameLst>
                                      </p:cBhvr>
                                      <p:tavLst>
                                        <p:tav tm="0">
                                          <p:val>
                                            <p:fltVal val="0"/>
                                          </p:val>
                                        </p:tav>
                                        <p:tav tm="100000">
                                          <p:val>
                                            <p:strVal val="#ppt_h"/>
                                          </p:val>
                                        </p:tav>
                                      </p:tavLst>
                                    </p:anim>
                                    <p:anim calcmode="lin" valueType="num">
                                      <p:cBhvr>
                                        <p:cTn id="35" dur="1000" fill="hold"/>
                                        <p:tgtEl>
                                          <p:spTgt spid="16"/>
                                        </p:tgtEl>
                                        <p:attrNameLst>
                                          <p:attrName>style.rotation</p:attrName>
                                        </p:attrNameLst>
                                      </p:cBhvr>
                                      <p:tavLst>
                                        <p:tav tm="0">
                                          <p:val>
                                            <p:fltVal val="90"/>
                                          </p:val>
                                        </p:tav>
                                        <p:tav tm="100000">
                                          <p:val>
                                            <p:fltVal val="0"/>
                                          </p:val>
                                        </p:tav>
                                      </p:tavLst>
                                    </p:anim>
                                    <p:animEffect transition="in" filter="fade">
                                      <p:cBhvr>
                                        <p:cTn id="36" dur="10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مفهوم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14</a:t>
            </a:fld>
            <a:endParaRPr lang="ar-EG"/>
          </a:p>
        </p:txBody>
      </p:sp>
      <p:grpSp>
        <p:nvGrpSpPr>
          <p:cNvPr id="3" name="Group 2"/>
          <p:cNvGrpSpPr/>
          <p:nvPr/>
        </p:nvGrpSpPr>
        <p:grpSpPr>
          <a:xfrm>
            <a:off x="419099" y="907365"/>
            <a:ext cx="11564471" cy="1015663"/>
            <a:chOff x="419099" y="733194"/>
            <a:chExt cx="11564471" cy="1015663"/>
          </a:xfrm>
        </p:grpSpPr>
        <p:pic>
          <p:nvPicPr>
            <p:cNvPr id="2" name="Picture 1"/>
            <p:cNvPicPr>
              <a:picLocks noChangeAspect="1"/>
            </p:cNvPicPr>
            <p:nvPr/>
          </p:nvPicPr>
          <p:blipFill>
            <a:blip r:embed="rId3"/>
            <a:stretch>
              <a:fillRect/>
            </a:stretch>
          </p:blipFill>
          <p:spPr>
            <a:xfrm>
              <a:off x="11103428" y="870857"/>
              <a:ext cx="880142" cy="740339"/>
            </a:xfrm>
            <a:prstGeom prst="rect">
              <a:avLst/>
            </a:prstGeom>
          </p:spPr>
        </p:pic>
        <p:sp>
          <p:nvSpPr>
            <p:cNvPr id="5" name="Rectangle 4"/>
            <p:cNvSpPr/>
            <p:nvPr/>
          </p:nvSpPr>
          <p:spPr>
            <a:xfrm>
              <a:off x="419099" y="733194"/>
              <a:ext cx="10900228"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فالضغط هو مجموعة من قوى تعمل على الفرد، ووجود تلك القوى ظاهرة من خلال نتائجها فالضغط مرتبط بانعدام التوازن والتكافؤ بين الجهد النفسي المبذول من جهة والمشكلة أو الحالة التي تتم معالجتها من جهة أخرى</a:t>
              </a:r>
              <a:endParaRPr lang="ar-EG" sz="2800" dirty="0"/>
            </a:p>
          </p:txBody>
        </p:sp>
      </p:grpSp>
      <p:grpSp>
        <p:nvGrpSpPr>
          <p:cNvPr id="8" name="Group 7"/>
          <p:cNvGrpSpPr/>
          <p:nvPr/>
        </p:nvGrpSpPr>
        <p:grpSpPr>
          <a:xfrm>
            <a:off x="419099" y="1923028"/>
            <a:ext cx="11564471" cy="1015663"/>
            <a:chOff x="419099" y="733194"/>
            <a:chExt cx="11564471" cy="1015663"/>
          </a:xfrm>
        </p:grpSpPr>
        <p:pic>
          <p:nvPicPr>
            <p:cNvPr id="9" name="Picture 8"/>
            <p:cNvPicPr>
              <a:picLocks noChangeAspect="1"/>
            </p:cNvPicPr>
            <p:nvPr/>
          </p:nvPicPr>
          <p:blipFill>
            <a:blip r:embed="rId3"/>
            <a:stretch>
              <a:fillRect/>
            </a:stretch>
          </p:blipFill>
          <p:spPr>
            <a:xfrm>
              <a:off x="11103428" y="870857"/>
              <a:ext cx="880142" cy="740339"/>
            </a:xfrm>
            <a:prstGeom prst="rect">
              <a:avLst/>
            </a:prstGeom>
          </p:spPr>
        </p:pic>
        <p:sp>
          <p:nvSpPr>
            <p:cNvPr id="10" name="Rectangle 9"/>
            <p:cNvSpPr/>
            <p:nvPr/>
          </p:nvSpPr>
          <p:spPr>
            <a:xfrm>
              <a:off x="419099" y="733194"/>
              <a:ext cx="10900228"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فالصحة النفسية أو درجات الثبات النفسي هي الحالة التي يقوم بها الإنسان ببذل الطاقة النفسية أو الجهد النفسي الملائم لمعالجة أو استيعاب وضع ما بطريقة فعالة</a:t>
              </a:r>
              <a:endParaRPr lang="ar-EG" sz="2800" dirty="0"/>
            </a:p>
          </p:txBody>
        </p:sp>
      </p:grpSp>
      <p:grpSp>
        <p:nvGrpSpPr>
          <p:cNvPr id="11" name="Group 10"/>
          <p:cNvGrpSpPr/>
          <p:nvPr/>
        </p:nvGrpSpPr>
        <p:grpSpPr>
          <a:xfrm>
            <a:off x="419099" y="2938691"/>
            <a:ext cx="11564471" cy="1015663"/>
            <a:chOff x="419099" y="733194"/>
            <a:chExt cx="11564471" cy="1015663"/>
          </a:xfrm>
        </p:grpSpPr>
        <p:pic>
          <p:nvPicPr>
            <p:cNvPr id="12" name="Picture 11"/>
            <p:cNvPicPr>
              <a:picLocks noChangeAspect="1"/>
            </p:cNvPicPr>
            <p:nvPr/>
          </p:nvPicPr>
          <p:blipFill>
            <a:blip r:embed="rId3"/>
            <a:stretch>
              <a:fillRect/>
            </a:stretch>
          </p:blipFill>
          <p:spPr>
            <a:xfrm>
              <a:off x="11103428" y="870857"/>
              <a:ext cx="880142" cy="740339"/>
            </a:xfrm>
            <a:prstGeom prst="rect">
              <a:avLst/>
            </a:prstGeom>
          </p:spPr>
        </p:pic>
        <p:sp>
          <p:nvSpPr>
            <p:cNvPr id="13" name="Rectangle 12"/>
            <p:cNvSpPr/>
            <p:nvPr/>
          </p:nvSpPr>
          <p:spPr>
            <a:xfrm>
              <a:off x="419099" y="733194"/>
              <a:ext cx="10900228"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فإذا انخفضت جداً ولفترة زمنية مستمرة درجة الثبات النفسي أو كمية الطاقة أو الجهد النفسي المستخدم انعدم رد الفعل وسيطرت السلبية وتم قبول النتائج دون رد فعل</a:t>
              </a:r>
              <a:endParaRPr lang="ar-EG" sz="2800" dirty="0"/>
            </a:p>
          </p:txBody>
        </p:sp>
      </p:grpSp>
      <p:grpSp>
        <p:nvGrpSpPr>
          <p:cNvPr id="14" name="Group 13"/>
          <p:cNvGrpSpPr/>
          <p:nvPr/>
        </p:nvGrpSpPr>
        <p:grpSpPr>
          <a:xfrm>
            <a:off x="419099" y="3991364"/>
            <a:ext cx="11564471" cy="1015663"/>
            <a:chOff x="419099" y="733194"/>
            <a:chExt cx="11564471" cy="1015663"/>
          </a:xfrm>
        </p:grpSpPr>
        <p:pic>
          <p:nvPicPr>
            <p:cNvPr id="15" name="Picture 14"/>
            <p:cNvPicPr>
              <a:picLocks noChangeAspect="1"/>
            </p:cNvPicPr>
            <p:nvPr/>
          </p:nvPicPr>
          <p:blipFill>
            <a:blip r:embed="rId3"/>
            <a:stretch>
              <a:fillRect/>
            </a:stretch>
          </p:blipFill>
          <p:spPr>
            <a:xfrm>
              <a:off x="11103428" y="870857"/>
              <a:ext cx="880142" cy="740339"/>
            </a:xfrm>
            <a:prstGeom prst="rect">
              <a:avLst/>
            </a:prstGeom>
          </p:spPr>
        </p:pic>
        <p:sp>
          <p:nvSpPr>
            <p:cNvPr id="16" name="Rectangle 15"/>
            <p:cNvSpPr/>
            <p:nvPr/>
          </p:nvSpPr>
          <p:spPr>
            <a:xfrm>
              <a:off x="419099" y="733194"/>
              <a:ext cx="10900228" cy="1015663"/>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إذن فالضغط النفسي حدث ملموس في حياتنا اليومية وعليك التعامل معه أو مع نتائجه، والمطلوب هو تحقيق التوازن والمثالية في حالة الضغط النفسي</a:t>
              </a:r>
            </a:p>
          </p:txBody>
        </p:sp>
      </p:grpSp>
      <p:grpSp>
        <p:nvGrpSpPr>
          <p:cNvPr id="17" name="Group 16"/>
          <p:cNvGrpSpPr/>
          <p:nvPr/>
        </p:nvGrpSpPr>
        <p:grpSpPr>
          <a:xfrm>
            <a:off x="317499" y="5144690"/>
            <a:ext cx="11666071" cy="740339"/>
            <a:chOff x="317499" y="870857"/>
            <a:chExt cx="11666071" cy="740339"/>
          </a:xfrm>
        </p:grpSpPr>
        <p:pic>
          <p:nvPicPr>
            <p:cNvPr id="18" name="Picture 17"/>
            <p:cNvPicPr>
              <a:picLocks noChangeAspect="1"/>
            </p:cNvPicPr>
            <p:nvPr/>
          </p:nvPicPr>
          <p:blipFill>
            <a:blip r:embed="rId3"/>
            <a:stretch>
              <a:fillRect/>
            </a:stretch>
          </p:blipFill>
          <p:spPr>
            <a:xfrm>
              <a:off x="11103428" y="870857"/>
              <a:ext cx="880142" cy="740339"/>
            </a:xfrm>
            <a:prstGeom prst="rect">
              <a:avLst/>
            </a:prstGeom>
          </p:spPr>
        </p:pic>
        <p:sp>
          <p:nvSpPr>
            <p:cNvPr id="19" name="Rectangle 18"/>
            <p:cNvSpPr/>
            <p:nvPr/>
          </p:nvSpPr>
          <p:spPr>
            <a:xfrm>
              <a:off x="317499" y="929194"/>
              <a:ext cx="10900228" cy="530915"/>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فانعدام أي نوع من الضغوط النفسية أو انعدام التوازن النفسي قد يؤدي إلى الملل وعدم الاكتراث وضعف الأداء</a:t>
              </a:r>
              <a:endParaRPr lang="ar-EG" sz="2800" dirty="0"/>
            </a:p>
          </p:txBody>
        </p:sp>
      </p:grpSp>
    </p:spTree>
    <p:extLst>
      <p:ext uri="{BB962C8B-B14F-4D97-AF65-F5344CB8AC3E}">
        <p14:creationId xmlns:p14="http://schemas.microsoft.com/office/powerpoint/2010/main" val="362473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140</a:t>
            </a:fld>
            <a:endParaRPr lang="ar-EG"/>
          </a:p>
        </p:txBody>
      </p:sp>
      <p:grpSp>
        <p:nvGrpSpPr>
          <p:cNvPr id="5" name="Group 4"/>
          <p:cNvGrpSpPr/>
          <p:nvPr/>
        </p:nvGrpSpPr>
        <p:grpSpPr>
          <a:xfrm>
            <a:off x="7861634" y="762309"/>
            <a:ext cx="4020113" cy="839580"/>
            <a:chOff x="-2425747" y="-9630"/>
            <a:chExt cx="4020591"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موازنة الجانب المادي: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74581" y="25407"/>
              <a:ext cx="415457" cy="41198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9</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1" y="1601889"/>
            <a:ext cx="11638274"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هو القدرة على إيجاد نوع من أنواع التوازن بين الاحتياجات والموجودات لكي نتقي تطلع النفس إلى أشياء تفوق الإمكانات</a:t>
            </a:r>
          </a:p>
        </p:txBody>
      </p:sp>
      <p:grpSp>
        <p:nvGrpSpPr>
          <p:cNvPr id="11" name="Group 10"/>
          <p:cNvGrpSpPr/>
          <p:nvPr/>
        </p:nvGrpSpPr>
        <p:grpSpPr>
          <a:xfrm>
            <a:off x="7861634" y="2265139"/>
            <a:ext cx="4075268" cy="839580"/>
            <a:chOff x="-2425747" y="-9630"/>
            <a:chExt cx="4075753" cy="839878"/>
          </a:xfrm>
        </p:grpSpPr>
        <p:pic>
          <p:nvPicPr>
            <p:cNvPr id="12" name="Picture 11"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3" name="Rectangle 12"/>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المباشرة بالتخطيط الآن: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1090571" y="25407"/>
              <a:ext cx="559435" cy="32041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10</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9099" y="3104719"/>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فبعد الانتهاء من هذه المحاضرة قوم وأخرج في ورقة وقلمة، وابدئ </a:t>
            </a:r>
            <a:r>
              <a:rPr lang="ar-EG" sz="2400" b="1" dirty="0" err="1">
                <a:solidFill>
                  <a:srgbClr val="002060"/>
                </a:solidFill>
                <a:latin typeface="Sakkal Majalla" panose="02000000000000000000" pitchFamily="2" charset="-78"/>
                <a:cs typeface="Sakkal Majalla" panose="02000000000000000000" pitchFamily="2" charset="-78"/>
              </a:rPr>
              <a:t>بسكوي</a:t>
            </a:r>
            <a:r>
              <a:rPr lang="ar-EG" sz="2400" b="1" dirty="0">
                <a:solidFill>
                  <a:srgbClr val="002060"/>
                </a:solidFill>
                <a:latin typeface="Sakkal Majalla" panose="02000000000000000000" pitchFamily="2" charset="-78"/>
                <a:cs typeface="Sakkal Majalla" panose="02000000000000000000" pitchFamily="2" charset="-78"/>
              </a:rPr>
              <a:t> أهدافك في الحياة على المستوى البعيد والقريب، قوم بالتخطيط لحياتك، قوم بعمل خطة سنوية، وأخرى شهرية وأخرى أسبوعية، وأخرى يومية لاستغلال كل دقيقة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يومك، وعليك أن تضغط الواجبات التي يمكن إنجازها في أوقات واحدة</a:t>
            </a:r>
          </a:p>
        </p:txBody>
      </p:sp>
      <p:grpSp>
        <p:nvGrpSpPr>
          <p:cNvPr id="16" name="Group 15"/>
          <p:cNvGrpSpPr/>
          <p:nvPr/>
        </p:nvGrpSpPr>
        <p:grpSpPr>
          <a:xfrm>
            <a:off x="7951502" y="4646515"/>
            <a:ext cx="4045288" cy="839580"/>
            <a:chOff x="-2425747" y="-9630"/>
            <a:chExt cx="4045769" cy="839878"/>
          </a:xfrm>
        </p:grpSpPr>
        <p:pic>
          <p:nvPicPr>
            <p:cNvPr id="17" name="Picture 16"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8" name="Rectangle 1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الانطلاق بعد التخطيط:</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1114686" y="70393"/>
              <a:ext cx="505336" cy="27833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Rectangle 19"/>
          <p:cNvSpPr/>
          <p:nvPr/>
        </p:nvSpPr>
        <p:spPr>
          <a:xfrm>
            <a:off x="567899" y="5263910"/>
            <a:ext cx="1130904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كون اجتماعي في محيطك، ومد الجسور مع الآخرين، فإن الاستماع إلى الآخرين، ومشاركتهم الحديث والرأي، ومساعدتهم أحيانا في حل مشاكلهم يضفي على النفس جانبا كبيرا من السعادة؛ لأن الإنسان مدني بالطبع، ولا خير فيمن لا يألف ولا يؤلف</a:t>
            </a:r>
          </a:p>
        </p:txBody>
      </p:sp>
    </p:spTree>
    <p:extLst>
      <p:ext uri="{BB962C8B-B14F-4D97-AF65-F5344CB8AC3E}">
        <p14:creationId xmlns:p14="http://schemas.microsoft.com/office/powerpoint/2010/main" val="152464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1000" fill="hold"/>
                                        <p:tgtEl>
                                          <p:spTgt spid="11"/>
                                        </p:tgtEl>
                                        <p:attrNameLst>
                                          <p:attrName>ppt_w</p:attrName>
                                        </p:attrNameLst>
                                      </p:cBhvr>
                                      <p:tavLst>
                                        <p:tav tm="0">
                                          <p:val>
                                            <p:fltVal val="0"/>
                                          </p:val>
                                        </p:tav>
                                        <p:tav tm="100000">
                                          <p:val>
                                            <p:strVal val="#ppt_w"/>
                                          </p:val>
                                        </p:tav>
                                      </p:tavLst>
                                    </p:anim>
                                    <p:anim calcmode="lin" valueType="num">
                                      <p:cBhvr>
                                        <p:cTn id="21" dur="1000" fill="hold"/>
                                        <p:tgtEl>
                                          <p:spTgt spid="11"/>
                                        </p:tgtEl>
                                        <p:attrNameLst>
                                          <p:attrName>ppt_h</p:attrName>
                                        </p:attrNameLst>
                                      </p:cBhvr>
                                      <p:tavLst>
                                        <p:tav tm="0">
                                          <p:val>
                                            <p:fltVal val="0"/>
                                          </p:val>
                                        </p:tav>
                                        <p:tav tm="100000">
                                          <p:val>
                                            <p:strVal val="#ppt_h"/>
                                          </p:val>
                                        </p:tav>
                                      </p:tavLst>
                                    </p:anim>
                                    <p:anim calcmode="lin" valueType="num">
                                      <p:cBhvr>
                                        <p:cTn id="22" dur="1000" fill="hold"/>
                                        <p:tgtEl>
                                          <p:spTgt spid="11"/>
                                        </p:tgtEl>
                                        <p:attrNameLst>
                                          <p:attrName>style.rotation</p:attrName>
                                        </p:attrNameLst>
                                      </p:cBhvr>
                                      <p:tavLst>
                                        <p:tav tm="0">
                                          <p:val>
                                            <p:fltVal val="90"/>
                                          </p:val>
                                        </p:tav>
                                        <p:tav tm="100000">
                                          <p:val>
                                            <p:fltVal val="0"/>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1000" fill="hold"/>
                                        <p:tgtEl>
                                          <p:spTgt spid="16"/>
                                        </p:tgtEl>
                                        <p:attrNameLst>
                                          <p:attrName>ppt_w</p:attrName>
                                        </p:attrNameLst>
                                      </p:cBhvr>
                                      <p:tavLst>
                                        <p:tav tm="0">
                                          <p:val>
                                            <p:fltVal val="0"/>
                                          </p:val>
                                        </p:tav>
                                        <p:tav tm="100000">
                                          <p:val>
                                            <p:strVal val="#ppt_w"/>
                                          </p:val>
                                        </p:tav>
                                      </p:tavLst>
                                    </p:anim>
                                    <p:anim calcmode="lin" valueType="num">
                                      <p:cBhvr>
                                        <p:cTn id="34" dur="1000" fill="hold"/>
                                        <p:tgtEl>
                                          <p:spTgt spid="16"/>
                                        </p:tgtEl>
                                        <p:attrNameLst>
                                          <p:attrName>ppt_h</p:attrName>
                                        </p:attrNameLst>
                                      </p:cBhvr>
                                      <p:tavLst>
                                        <p:tav tm="0">
                                          <p:val>
                                            <p:fltVal val="0"/>
                                          </p:val>
                                        </p:tav>
                                        <p:tav tm="100000">
                                          <p:val>
                                            <p:strVal val="#ppt_h"/>
                                          </p:val>
                                        </p:tav>
                                      </p:tavLst>
                                    </p:anim>
                                    <p:anim calcmode="lin" valueType="num">
                                      <p:cBhvr>
                                        <p:cTn id="35" dur="1000" fill="hold"/>
                                        <p:tgtEl>
                                          <p:spTgt spid="16"/>
                                        </p:tgtEl>
                                        <p:attrNameLst>
                                          <p:attrName>style.rotation</p:attrName>
                                        </p:attrNameLst>
                                      </p:cBhvr>
                                      <p:tavLst>
                                        <p:tav tm="0">
                                          <p:val>
                                            <p:fltVal val="90"/>
                                          </p:val>
                                        </p:tav>
                                        <p:tav tm="100000">
                                          <p:val>
                                            <p:fltVal val="0"/>
                                          </p:val>
                                        </p:tav>
                                      </p:tavLst>
                                    </p:anim>
                                    <p:animEffect transition="in" filter="fade">
                                      <p:cBhvr>
                                        <p:cTn id="36" dur="10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141</a:t>
            </a:fld>
            <a:endParaRPr lang="ar-EG"/>
          </a:p>
        </p:txBody>
      </p:sp>
      <p:grpSp>
        <p:nvGrpSpPr>
          <p:cNvPr id="5" name="Group 4"/>
          <p:cNvGrpSpPr/>
          <p:nvPr/>
        </p:nvGrpSpPr>
        <p:grpSpPr>
          <a:xfrm>
            <a:off x="7861634" y="762309"/>
            <a:ext cx="4090259" cy="839580"/>
            <a:chOff x="-2425747" y="-9630"/>
            <a:chExt cx="4090746"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تحديد الأولويات بكل دقة: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045596" y="40403"/>
              <a:ext cx="619403" cy="4269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646738"/>
            <a:ext cx="11219175"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لا تكتب مجرد قائمة بالأشياء التي تنوي إنجازها كل يوم، وإنما حدد هل كل منها أولوية عليا أم أسبقية اختيارية، وبهذه الطريقة يمكنك أن تبدأ بالمهام الحيوية فقط، وحينما تكون هناك عقبات تحول دون إنجاز قائمتك، فهذا يعني تأجيل البنود الاختيارية فقط إننا دوما نقدم غير الهام على الهام وغير المفيد على المفيد، فتذهب الأوقات في الأمور غير الهامة وغير المفيدة، فتعود في آخر اليوم بالخسارة والانتكاس</a:t>
            </a:r>
          </a:p>
        </p:txBody>
      </p:sp>
      <p:pic>
        <p:nvPicPr>
          <p:cNvPr id="2" name="Picture 1"/>
          <p:cNvPicPr>
            <a:picLocks noChangeAspect="1"/>
          </p:cNvPicPr>
          <p:nvPr/>
        </p:nvPicPr>
        <p:blipFill>
          <a:blip r:embed="rId4"/>
          <a:stretch>
            <a:fillRect/>
          </a:stretch>
        </p:blipFill>
        <p:spPr>
          <a:xfrm>
            <a:off x="2498659" y="3630579"/>
            <a:ext cx="3530027" cy="22044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5710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142</a:t>
            </a:fld>
            <a:endParaRPr lang="ar-EG"/>
          </a:p>
        </p:txBody>
      </p:sp>
      <p:grpSp>
        <p:nvGrpSpPr>
          <p:cNvPr id="6" name="Group 5"/>
          <p:cNvGrpSpPr/>
          <p:nvPr/>
        </p:nvGrpSpPr>
        <p:grpSpPr>
          <a:xfrm>
            <a:off x="3744752" y="921994"/>
            <a:ext cx="3080716" cy="3012033"/>
            <a:chOff x="1685459" y="16024"/>
            <a:chExt cx="3746326" cy="3726713"/>
          </a:xfrm>
        </p:grpSpPr>
        <p:pic>
          <p:nvPicPr>
            <p:cNvPr id="24" name="Pictur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614964">
              <a:off x="1866749" y="16024"/>
              <a:ext cx="3565036" cy="3726713"/>
            </a:xfrm>
            <a:prstGeom prst="rect">
              <a:avLst/>
            </a:prstGeom>
          </p:spPr>
        </p:pic>
        <p:sp>
          <p:nvSpPr>
            <p:cNvPr id="25" name="Rectangle 24"/>
            <p:cNvSpPr/>
            <p:nvPr/>
          </p:nvSpPr>
          <p:spPr>
            <a:xfrm>
              <a:off x="1685459" y="1247506"/>
              <a:ext cx="1379717" cy="571207"/>
            </a:xfrm>
            <a:prstGeom prst="rect">
              <a:avLst/>
            </a:prstGeom>
          </p:spPr>
          <p:txBody>
            <a:bodyPr wrap="square">
              <a:spAutoFit/>
            </a:bodyPr>
            <a:lstStyle/>
            <a:p>
              <a:pPr algn="ctr" defTabSz="457200">
                <a:defRPr/>
              </a:pPr>
              <a:r>
                <a:rPr lang="ar-EG" sz="2400" b="1" dirty="0">
                  <a:solidFill>
                    <a:srgbClr val="FFC000">
                      <a:lumMod val="75000"/>
                    </a:srgbClr>
                  </a:solidFill>
                  <a:latin typeface="Sakkal Majalla" panose="02000000000000000000" pitchFamily="2" charset="-78"/>
                  <a:cs typeface="Sakkal Majalla" panose="02000000000000000000" pitchFamily="2" charset="-78"/>
                </a:rPr>
                <a:t>أخيرا </a:t>
              </a:r>
            </a:p>
          </p:txBody>
        </p:sp>
      </p:grpSp>
      <p:grpSp>
        <p:nvGrpSpPr>
          <p:cNvPr id="8" name="Group 7"/>
          <p:cNvGrpSpPr/>
          <p:nvPr/>
        </p:nvGrpSpPr>
        <p:grpSpPr>
          <a:xfrm>
            <a:off x="3256602" y="3146519"/>
            <a:ext cx="3275725" cy="2928634"/>
            <a:chOff x="1091841" y="2768373"/>
            <a:chExt cx="3983468" cy="3623526"/>
          </a:xfrm>
        </p:grpSpPr>
        <p:pic>
          <p:nvPicPr>
            <p:cNvPr id="22" name="Picture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614964">
              <a:off x="1091841" y="2768373"/>
              <a:ext cx="3983468" cy="3623526"/>
            </a:xfrm>
            <a:prstGeom prst="rect">
              <a:avLst/>
            </a:prstGeom>
          </p:spPr>
        </p:pic>
        <p:sp>
          <p:nvSpPr>
            <p:cNvPr id="23" name="Rectangle 22"/>
            <p:cNvSpPr/>
            <p:nvPr/>
          </p:nvSpPr>
          <p:spPr>
            <a:xfrm>
              <a:off x="1871952" y="5480565"/>
              <a:ext cx="1414292" cy="571207"/>
            </a:xfrm>
            <a:prstGeom prst="rect">
              <a:avLst/>
            </a:prstGeom>
          </p:spPr>
          <p:txBody>
            <a:bodyPr wrap="square">
              <a:spAutoFit/>
            </a:bodyPr>
            <a:lstStyle/>
            <a:p>
              <a:pPr algn="ctr" defTabSz="457200">
                <a:defRPr/>
              </a:pPr>
              <a:r>
                <a:rPr lang="ar-EG" sz="2400" b="1" dirty="0">
                  <a:solidFill>
                    <a:srgbClr val="0070C0"/>
                  </a:solidFill>
                  <a:latin typeface="Sakkal Majalla" panose="02000000000000000000" pitchFamily="2" charset="-78"/>
                  <a:cs typeface="Sakkal Majalla" panose="02000000000000000000" pitchFamily="2" charset="-78"/>
                </a:rPr>
                <a:t>ثالثا </a:t>
              </a:r>
            </a:p>
          </p:txBody>
        </p:sp>
      </p:grpSp>
      <p:grpSp>
        <p:nvGrpSpPr>
          <p:cNvPr id="9" name="Group 8"/>
          <p:cNvGrpSpPr/>
          <p:nvPr/>
        </p:nvGrpSpPr>
        <p:grpSpPr>
          <a:xfrm>
            <a:off x="5660867" y="3304321"/>
            <a:ext cx="3438936" cy="3302855"/>
            <a:chOff x="4015564" y="2963618"/>
            <a:chExt cx="4181942" cy="4086540"/>
          </a:xfrm>
        </p:grpSpPr>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614964">
              <a:off x="4015564" y="2963618"/>
              <a:ext cx="4158470" cy="4086540"/>
            </a:xfrm>
            <a:prstGeom prst="rect">
              <a:avLst/>
            </a:prstGeom>
          </p:spPr>
        </p:pic>
        <p:sp>
          <p:nvSpPr>
            <p:cNvPr id="21" name="Rectangle 20"/>
            <p:cNvSpPr/>
            <p:nvPr/>
          </p:nvSpPr>
          <p:spPr>
            <a:xfrm>
              <a:off x="6686768" y="4930724"/>
              <a:ext cx="1510738" cy="571207"/>
            </a:xfrm>
            <a:prstGeom prst="rect">
              <a:avLst/>
            </a:prstGeom>
          </p:spPr>
          <p:txBody>
            <a:bodyPr wrap="square">
              <a:spAutoFit/>
            </a:bodyPr>
            <a:lstStyle/>
            <a:p>
              <a:pPr algn="ctr" defTabSz="457200">
                <a:defRPr/>
              </a:pPr>
              <a:r>
                <a:rPr lang="ar-EG" sz="2400" b="1" dirty="0">
                  <a:solidFill>
                    <a:srgbClr val="00B050"/>
                  </a:solidFill>
                  <a:latin typeface="Sakkal Majalla" panose="02000000000000000000" pitchFamily="2" charset="-78"/>
                  <a:cs typeface="Sakkal Majalla" panose="02000000000000000000" pitchFamily="2" charset="-78"/>
                </a:rPr>
                <a:t>ثانيا </a:t>
              </a:r>
            </a:p>
          </p:txBody>
        </p:sp>
      </p:grpSp>
      <p:grpSp>
        <p:nvGrpSpPr>
          <p:cNvPr id="10" name="Group 9"/>
          <p:cNvGrpSpPr/>
          <p:nvPr/>
        </p:nvGrpSpPr>
        <p:grpSpPr>
          <a:xfrm>
            <a:off x="5987256" y="1346533"/>
            <a:ext cx="3217791" cy="2836923"/>
            <a:chOff x="4412472" y="541295"/>
            <a:chExt cx="3913017" cy="3510054"/>
          </a:xfrm>
        </p:grpSpPr>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614964">
              <a:off x="4412472" y="541295"/>
              <a:ext cx="3913017" cy="3510054"/>
            </a:xfrm>
            <a:prstGeom prst="rect">
              <a:avLst/>
            </a:prstGeom>
          </p:spPr>
        </p:pic>
        <p:sp>
          <p:nvSpPr>
            <p:cNvPr id="19" name="Rectangle 18"/>
            <p:cNvSpPr/>
            <p:nvPr/>
          </p:nvSpPr>
          <p:spPr>
            <a:xfrm>
              <a:off x="5920100" y="729303"/>
              <a:ext cx="1483377" cy="571207"/>
            </a:xfrm>
            <a:prstGeom prst="rect">
              <a:avLst/>
            </a:prstGeom>
          </p:spPr>
          <p:txBody>
            <a:bodyPr wrap="square">
              <a:spAutoFit/>
            </a:bodyPr>
            <a:lstStyle/>
            <a:p>
              <a:pPr algn="ctr" defTabSz="457200">
                <a:defRPr/>
              </a:pPr>
              <a:r>
                <a:rPr lang="ar-EG" sz="2400" b="1" dirty="0">
                  <a:solidFill>
                    <a:srgbClr val="C00000"/>
                  </a:solidFill>
                  <a:latin typeface="Sakkal Majalla" panose="02000000000000000000" pitchFamily="2" charset="-78"/>
                  <a:cs typeface="Sakkal Majalla" panose="02000000000000000000" pitchFamily="2" charset="-78"/>
                </a:rPr>
                <a:t>الأولوية </a:t>
              </a:r>
            </a:p>
          </p:txBody>
        </p:sp>
      </p:grpSp>
      <p:sp>
        <p:nvSpPr>
          <p:cNvPr id="11" name="Rectangle 10"/>
          <p:cNvSpPr/>
          <p:nvPr/>
        </p:nvSpPr>
        <p:spPr>
          <a:xfrm>
            <a:off x="6919572" y="2241393"/>
            <a:ext cx="1796554" cy="1567147"/>
          </a:xfrm>
          <a:prstGeom prst="rect">
            <a:avLst/>
          </a:prstGeom>
        </p:spPr>
        <p:txBody>
          <a:bodyPr wrap="square">
            <a:spAutoFit/>
          </a:bodyPr>
          <a:lstStyle/>
          <a:p>
            <a:pPr algn="ctr" defTabSz="457200" rtl="0">
              <a:defRPr/>
            </a:pPr>
            <a:r>
              <a:rPr lang="ar-EG" sz="2400" b="1" dirty="0">
                <a:solidFill>
                  <a:prstClr val="white"/>
                </a:solidFill>
                <a:latin typeface="Sakkal Majalla" panose="02000000000000000000" pitchFamily="2" charset="-78"/>
                <a:cs typeface="Sakkal Majalla" panose="02000000000000000000" pitchFamily="2" charset="-78"/>
              </a:rPr>
              <a:t>يجب أن تكون دوما على جدولك للأعمال الهامة العاجلة</a:t>
            </a:r>
          </a:p>
        </p:txBody>
      </p:sp>
      <p:sp>
        <p:nvSpPr>
          <p:cNvPr id="12" name="Rectangle 11"/>
          <p:cNvSpPr/>
          <p:nvPr/>
        </p:nvSpPr>
        <p:spPr>
          <a:xfrm>
            <a:off x="4698834" y="1634094"/>
            <a:ext cx="1821887" cy="1200329"/>
          </a:xfrm>
          <a:prstGeom prst="rect">
            <a:avLst/>
          </a:prstGeom>
        </p:spPr>
        <p:txBody>
          <a:bodyPr wrap="square">
            <a:spAutoFit/>
          </a:bodyPr>
          <a:lstStyle/>
          <a:p>
            <a:pPr algn="ctr" defTabSz="457200" rtl="0">
              <a:defRPr/>
            </a:pPr>
            <a:r>
              <a:rPr lang="ar-EG" sz="2400" b="1" dirty="0">
                <a:solidFill>
                  <a:prstClr val="white"/>
                </a:solidFill>
                <a:latin typeface="Sakkal Majalla" panose="02000000000000000000" pitchFamily="2" charset="-78"/>
                <a:cs typeface="Sakkal Majalla" panose="02000000000000000000" pitchFamily="2" charset="-78"/>
              </a:rPr>
              <a:t>للأعمال غير الهامة غير العاجلة </a:t>
            </a:r>
          </a:p>
        </p:txBody>
      </p:sp>
      <p:sp>
        <p:nvSpPr>
          <p:cNvPr id="13" name="Rectangle 12"/>
          <p:cNvSpPr/>
          <p:nvPr/>
        </p:nvSpPr>
        <p:spPr>
          <a:xfrm>
            <a:off x="3881797" y="3631398"/>
            <a:ext cx="1120687" cy="1200329"/>
          </a:xfrm>
          <a:prstGeom prst="rect">
            <a:avLst/>
          </a:prstGeom>
        </p:spPr>
        <p:txBody>
          <a:bodyPr wrap="square">
            <a:spAutoFit/>
          </a:bodyPr>
          <a:lstStyle/>
          <a:p>
            <a:pPr algn="ctr" defTabSz="457200" rtl="0">
              <a:defRPr/>
            </a:pPr>
            <a:r>
              <a:rPr lang="ar-EG" sz="2400" b="1" dirty="0">
                <a:solidFill>
                  <a:prstClr val="white"/>
                </a:solidFill>
                <a:latin typeface="Sakkal Majalla" panose="02000000000000000000" pitchFamily="2" charset="-78"/>
                <a:cs typeface="Sakkal Majalla" panose="02000000000000000000" pitchFamily="2" charset="-78"/>
              </a:rPr>
              <a:t>للأعمال غير الهامة العاجلة</a:t>
            </a:r>
          </a:p>
        </p:txBody>
      </p:sp>
      <p:sp>
        <p:nvSpPr>
          <p:cNvPr id="14" name="Rectangle 13"/>
          <p:cNvSpPr/>
          <p:nvPr/>
        </p:nvSpPr>
        <p:spPr>
          <a:xfrm>
            <a:off x="6076059" y="4894191"/>
            <a:ext cx="1830049" cy="830997"/>
          </a:xfrm>
          <a:prstGeom prst="rect">
            <a:avLst/>
          </a:prstGeom>
        </p:spPr>
        <p:txBody>
          <a:bodyPr wrap="square">
            <a:spAutoFit/>
          </a:bodyPr>
          <a:lstStyle/>
          <a:p>
            <a:pPr algn="ctr" defTabSz="457200" rtl="0">
              <a:defRPr/>
            </a:pPr>
            <a:r>
              <a:rPr lang="ar-EG" sz="2400" b="1" dirty="0">
                <a:solidFill>
                  <a:prstClr val="white"/>
                </a:solidFill>
                <a:latin typeface="Sakkal Majalla" panose="02000000000000000000" pitchFamily="2" charset="-78"/>
                <a:cs typeface="Sakkal Majalla" panose="02000000000000000000" pitchFamily="2" charset="-78"/>
              </a:rPr>
              <a:t>للأعمال الهامة غير العاجلة</a:t>
            </a:r>
          </a:p>
        </p:txBody>
      </p:sp>
      <p:grpSp>
        <p:nvGrpSpPr>
          <p:cNvPr id="15" name="Group 14"/>
          <p:cNvGrpSpPr/>
          <p:nvPr/>
        </p:nvGrpSpPr>
        <p:grpSpPr>
          <a:xfrm rot="21141370">
            <a:off x="4919134" y="2685273"/>
            <a:ext cx="2313851" cy="2228949"/>
            <a:chOff x="3109752" y="2282074"/>
            <a:chExt cx="2497819" cy="2494617"/>
          </a:xfrm>
        </p:grpSpPr>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073594">
              <a:off x="3109752" y="2282074"/>
              <a:ext cx="2497819" cy="2494617"/>
            </a:xfrm>
            <a:prstGeom prst="rect">
              <a:avLst/>
            </a:prstGeom>
          </p:spPr>
        </p:pic>
        <p:sp>
          <p:nvSpPr>
            <p:cNvPr id="17" name="Rectangle 16"/>
            <p:cNvSpPr/>
            <p:nvPr/>
          </p:nvSpPr>
          <p:spPr>
            <a:xfrm rot="458630">
              <a:off x="3427996" y="2842132"/>
              <a:ext cx="1819382" cy="1481179"/>
            </a:xfrm>
            <a:prstGeom prst="rect">
              <a:avLst/>
            </a:prstGeom>
          </p:spPr>
          <p:txBody>
            <a:bodyPr wrap="square">
              <a:spAutoFit/>
            </a:bodyPr>
            <a:lstStyle/>
            <a:p>
              <a:pPr algn="ctr" defTabSz="457200" rtl="0">
                <a:defRPr/>
              </a:pPr>
              <a:r>
                <a:rPr lang="ar-EG" sz="2000" b="1" dirty="0">
                  <a:solidFill>
                    <a:srgbClr val="C00000"/>
                  </a:solidFill>
                  <a:latin typeface="Sakkal Majalla" panose="02000000000000000000" pitchFamily="2" charset="-78"/>
                  <a:cs typeface="Sakkal Majalla" panose="02000000000000000000" pitchFamily="2" charset="-78"/>
                </a:rPr>
                <a:t>قد قسم الإداريون الأعمال حسب أهميتها إلى أربعة أنواع هي </a:t>
              </a:r>
            </a:p>
          </p:txBody>
        </p:sp>
      </p:grpSp>
    </p:spTree>
    <p:extLst>
      <p:ext uri="{BB962C8B-B14F-4D97-AF65-F5344CB8AC3E}">
        <p14:creationId xmlns:p14="http://schemas.microsoft.com/office/powerpoint/2010/main" val="119867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النصائح التي تحول ضغوط العمل إلى نجاح</a:t>
            </a:r>
          </a:p>
        </p:txBody>
      </p:sp>
      <p:sp>
        <p:nvSpPr>
          <p:cNvPr id="7" name="Slide Number Placeholder 6"/>
          <p:cNvSpPr>
            <a:spLocks noGrp="1"/>
          </p:cNvSpPr>
          <p:nvPr>
            <p:ph type="sldNum" sz="quarter" idx="12"/>
          </p:nvPr>
        </p:nvSpPr>
        <p:spPr/>
        <p:txBody>
          <a:bodyPr/>
          <a:lstStyle/>
          <a:p>
            <a:fld id="{802A93DA-8321-490E-B7A0-7881EC602D96}" type="slidenum">
              <a:rPr lang="ar-EG" smtClean="0"/>
              <a:t>143</a:t>
            </a:fld>
            <a:endParaRPr lang="ar-EG"/>
          </a:p>
        </p:txBody>
      </p:sp>
      <p:grpSp>
        <p:nvGrpSpPr>
          <p:cNvPr id="5" name="Group 4"/>
          <p:cNvGrpSpPr/>
          <p:nvPr/>
        </p:nvGrpSpPr>
        <p:grpSpPr>
          <a:xfrm>
            <a:off x="7861634" y="762309"/>
            <a:ext cx="4090259" cy="839580"/>
            <a:chOff x="-2425747" y="-9630"/>
            <a:chExt cx="4090746" cy="839878"/>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425747" y="211628"/>
              <a:ext cx="3823049" cy="6186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تحديد الأولويات بكل دقة: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045596" y="40403"/>
              <a:ext cx="619403" cy="4269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646738"/>
            <a:ext cx="11219175" cy="1366528"/>
          </a:xfrm>
          <a:prstGeom prst="rect">
            <a:avLst/>
          </a:prstGeom>
        </p:spPr>
        <p:txBody>
          <a:bodyPr wrap="square">
            <a:spAutoFit/>
          </a:bodyPr>
          <a:lstStyle/>
          <a:p>
            <a:pPr algn="justLow">
              <a:lnSpc>
                <a:spcPct val="115000"/>
              </a:lnSpc>
              <a:spcAft>
                <a:spcPts val="800"/>
              </a:spcAft>
            </a:pPr>
            <a:r>
              <a:rPr lang="ar-SA"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فالكسل حالة من الخمول وعدم الرغبة في الحركة، وقد ينشأ نتيجة الضغوط النفسية والعصبية، مع تراكم المسؤوليات، وتنوع الاهتمامات، وقد أشارت الأبحاث الميدانية إلى ازدياد احتمالات إصابة النساء بداء الكسل أكثر من الرجال، </a:t>
            </a:r>
            <a:r>
              <a:rPr lang="ar-SA" sz="2400" b="1" dirty="0">
                <a:solidFill>
                  <a:srgbClr val="FF0000"/>
                </a:solidFill>
                <a:latin typeface="Calibri" panose="020F0502020204030204" pitchFamily="34" charset="0"/>
                <a:ea typeface="Calibri" panose="020F0502020204030204" pitchFamily="34" charset="0"/>
                <a:cs typeface="Sakkal Majalla" panose="02000000000000000000" pitchFamily="2" charset="-78"/>
              </a:rPr>
              <a:t>ومن النصائح المفيدة لمن أصيب بداء الكسل:</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p:cNvPicPr>
            <a:picLocks noChangeAspect="1"/>
          </p:cNvPicPr>
          <p:nvPr/>
        </p:nvPicPr>
        <p:blipFill>
          <a:blip r:embed="rId4"/>
          <a:stretch>
            <a:fillRect/>
          </a:stretch>
        </p:blipFill>
        <p:spPr>
          <a:xfrm flipH="1">
            <a:off x="8739733" y="3251993"/>
            <a:ext cx="2944495" cy="3385961"/>
          </a:xfrm>
          <a:prstGeom prst="rect">
            <a:avLst/>
          </a:prstGeom>
        </p:spPr>
      </p:pic>
      <p:grpSp>
        <p:nvGrpSpPr>
          <p:cNvPr id="12" name="Group 11"/>
          <p:cNvGrpSpPr/>
          <p:nvPr/>
        </p:nvGrpSpPr>
        <p:grpSpPr>
          <a:xfrm>
            <a:off x="921708" y="3306393"/>
            <a:ext cx="8798856" cy="523220"/>
            <a:chOff x="1839660" y="508189"/>
            <a:chExt cx="8692401" cy="523220"/>
          </a:xfrm>
        </p:grpSpPr>
        <p:sp>
          <p:nvSpPr>
            <p:cNvPr id="13" name="Rectangle 12"/>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sp>
          <p:nvSpPr>
            <p:cNvPr id="14" name="TextBox 13"/>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وضع خطة أسبوعية أو يومية الإنجاز الأمور الأساسية</a:t>
              </a:r>
            </a:p>
          </p:txBody>
        </p:sp>
      </p:grpSp>
      <p:grpSp>
        <p:nvGrpSpPr>
          <p:cNvPr id="15" name="Group 14"/>
          <p:cNvGrpSpPr/>
          <p:nvPr/>
        </p:nvGrpSpPr>
        <p:grpSpPr>
          <a:xfrm>
            <a:off x="494793" y="4181196"/>
            <a:ext cx="8798856" cy="523220"/>
            <a:chOff x="1839660" y="508189"/>
            <a:chExt cx="8692401" cy="523220"/>
          </a:xfrm>
        </p:grpSpPr>
        <p:sp>
          <p:nvSpPr>
            <p:cNvPr id="16" name="Rectangle 15"/>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sp>
          <p:nvSpPr>
            <p:cNvPr id="17" name="TextBox 16"/>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عدم استقبال النهار الجديد بصفته كابوسا ثقيلا</a:t>
              </a:r>
            </a:p>
          </p:txBody>
        </p:sp>
      </p:grpSp>
      <p:grpSp>
        <p:nvGrpSpPr>
          <p:cNvPr id="18" name="Group 17"/>
          <p:cNvGrpSpPr/>
          <p:nvPr/>
        </p:nvGrpSpPr>
        <p:grpSpPr>
          <a:xfrm>
            <a:off x="482093" y="5167842"/>
            <a:ext cx="8798856" cy="523220"/>
            <a:chOff x="1839660" y="508189"/>
            <a:chExt cx="8692401" cy="523220"/>
          </a:xfrm>
        </p:grpSpPr>
        <p:sp>
          <p:nvSpPr>
            <p:cNvPr id="19" name="Rectangle 18"/>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sp>
          <p:nvSpPr>
            <p:cNvPr id="20" name="TextBox 19"/>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التأكد والإصرار على تحقيق المزيد من النجاح في الأعمال والعلاقات</a:t>
              </a:r>
            </a:p>
          </p:txBody>
        </p:sp>
      </p:grpSp>
      <p:grpSp>
        <p:nvGrpSpPr>
          <p:cNvPr id="21" name="Group 20"/>
          <p:cNvGrpSpPr/>
          <p:nvPr/>
        </p:nvGrpSpPr>
        <p:grpSpPr>
          <a:xfrm>
            <a:off x="921708" y="5871885"/>
            <a:ext cx="8798856" cy="830997"/>
            <a:chOff x="1839660" y="275359"/>
            <a:chExt cx="8692401" cy="830997"/>
          </a:xfrm>
        </p:grpSpPr>
        <p:sp>
          <p:nvSpPr>
            <p:cNvPr id="22" name="Rectangle 21"/>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sp>
          <p:nvSpPr>
            <p:cNvPr id="23" name="TextBox 22"/>
            <p:cNvSpPr txBox="1"/>
            <p:nvPr/>
          </p:nvSpPr>
          <p:spPr>
            <a:xfrm>
              <a:off x="1839660" y="275359"/>
              <a:ext cx="8168965" cy="830997"/>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معرفة أن الكسل يؤدي إلى عواقب خيمة كضيق الصدر والقلق والاكتئاب، وأن العمل يزيد المرء نشاطا وحيوية</a:t>
              </a:r>
            </a:p>
          </p:txBody>
        </p:sp>
      </p:grpSp>
      <p:pic>
        <p:nvPicPr>
          <p:cNvPr id="24" name="Picture 23"/>
          <p:cNvPicPr/>
          <p:nvPr/>
        </p:nvPicPr>
        <p:blipFill>
          <a:blip r:embed="rId5">
            <a:extLst>
              <a:ext uri="{28A0092B-C50C-407E-A947-70E740481C1C}">
                <a14:useLocalDpi xmlns:a14="http://schemas.microsoft.com/office/drawing/2010/main" val="0"/>
              </a:ext>
            </a:extLst>
          </a:blip>
          <a:stretch>
            <a:fillRect/>
          </a:stretch>
        </p:blipFill>
        <p:spPr>
          <a:xfrm>
            <a:off x="921708" y="2619373"/>
            <a:ext cx="2795853" cy="2349691"/>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6"/>
            <a:stretch>
              <a:fillRect/>
            </a:stretch>
          </a:blipFill>
        </p:spPr>
      </p:pic>
    </p:spTree>
    <p:extLst>
      <p:ext uri="{BB962C8B-B14F-4D97-AF65-F5344CB8AC3E}">
        <p14:creationId xmlns:p14="http://schemas.microsoft.com/office/powerpoint/2010/main" val="273416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طرق أخرى بسيطة تساعد على تقليل ضغوط العمل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31666917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107305" y="149769"/>
            <a:ext cx="6684321" cy="49480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145</a:t>
            </a:fld>
            <a:endParaRPr lang="ar-EG"/>
          </a:p>
        </p:txBody>
      </p:sp>
      <p:grpSp>
        <p:nvGrpSpPr>
          <p:cNvPr id="5" name="Group 4"/>
          <p:cNvGrpSpPr/>
          <p:nvPr/>
        </p:nvGrpSpPr>
        <p:grpSpPr>
          <a:xfrm>
            <a:off x="7922024" y="1050148"/>
            <a:ext cx="3950186" cy="679504"/>
            <a:chOff x="-3768819" y="-15008"/>
            <a:chExt cx="4461570"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حاول أن تكون سعيد:</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646738"/>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يجب أن يمنح الإنسان نفسه قسطا من المتعة وهدوء البال والحيوية والاسترخاء والسعادة لا سيما في العمل، إن السعيد دائما هو المحب لعمله، وقد ثبت أن من يحب عمله هو الأكثر نشاطا بدافع الحماس الذاتي بما ينعكس أثره على أدائه نحو الأفضل فهو جيد الاستماع سريع التعلم، فاحرص على أن تكون سعيد فستتغير حياتك حالا وسيحبك الآخرون</a:t>
            </a:r>
          </a:p>
        </p:txBody>
      </p:sp>
      <p:pic>
        <p:nvPicPr>
          <p:cNvPr id="11" name="Picture 10"/>
          <p:cNvPicPr/>
          <p:nvPr/>
        </p:nvPicPr>
        <p:blipFill>
          <a:blip r:embed="rId4" cstate="print">
            <a:extLst>
              <a:ext uri="{28A0092B-C50C-407E-A947-70E740481C1C}">
                <a14:useLocalDpi xmlns:a14="http://schemas.microsoft.com/office/drawing/2010/main" val="0"/>
              </a:ext>
            </a:extLst>
          </a:blip>
          <a:stretch>
            <a:fillRect/>
          </a:stretch>
        </p:blipFill>
        <p:spPr>
          <a:xfrm>
            <a:off x="194248" y="3958723"/>
            <a:ext cx="3448363" cy="1991004"/>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grpSp>
        <p:nvGrpSpPr>
          <p:cNvPr id="12" name="Group 11"/>
          <p:cNvGrpSpPr/>
          <p:nvPr/>
        </p:nvGrpSpPr>
        <p:grpSpPr>
          <a:xfrm>
            <a:off x="7920723" y="3348552"/>
            <a:ext cx="3950186" cy="679504"/>
            <a:chOff x="-3768819" y="-15008"/>
            <a:chExt cx="4461570" cy="720493"/>
          </a:xfrm>
        </p:grpSpPr>
        <p:pic>
          <p:nvPicPr>
            <p:cNvPr id="13" name="Picture 12"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4" name="Rectangle 13"/>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كون أقل تحكم:</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3642611" y="3997454"/>
            <a:ext cx="815925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المقصود بالتحكم هنا هو تلك المحاولات الخاطئة التي تريد بها أن تكون الأمور كما تريد لتضمن الأمان، وتتحول إلى جسد ساكن لا يتحرك في موقف دفاعي أو مشوب بالقلق عندما لا يخضع الآخرون في سلوكهم لمواصفاتك التي تظن أنها المثلى</a:t>
            </a:r>
          </a:p>
        </p:txBody>
      </p:sp>
    </p:spTree>
    <p:extLst>
      <p:ext uri="{BB962C8B-B14F-4D97-AF65-F5344CB8AC3E}">
        <p14:creationId xmlns:p14="http://schemas.microsoft.com/office/powerpoint/2010/main" val="2629107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1000" fill="hold"/>
                                        <p:tgtEl>
                                          <p:spTgt spid="16"/>
                                        </p:tgtEl>
                                        <p:attrNameLst>
                                          <p:attrName>ppt_w</p:attrName>
                                        </p:attrNameLst>
                                      </p:cBhvr>
                                      <p:tavLst>
                                        <p:tav tm="0">
                                          <p:val>
                                            <p:strVal val="#ppt_w+.3"/>
                                          </p:val>
                                        </p:tav>
                                        <p:tav tm="100000">
                                          <p:val>
                                            <p:strVal val="#ppt_w"/>
                                          </p:val>
                                        </p:tav>
                                      </p:tavLst>
                                    </p:anim>
                                    <p:anim calcmode="lin" valueType="num">
                                      <p:cBhvr>
                                        <p:cTn id="29" dur="1000" fill="hold"/>
                                        <p:tgtEl>
                                          <p:spTgt spid="16"/>
                                        </p:tgtEl>
                                        <p:attrNameLst>
                                          <p:attrName>ppt_h</p:attrName>
                                        </p:attrNameLst>
                                      </p:cBhvr>
                                      <p:tavLst>
                                        <p:tav tm="0">
                                          <p:val>
                                            <p:strVal val="#ppt_h"/>
                                          </p:val>
                                        </p:tav>
                                        <p:tav tm="100000">
                                          <p:val>
                                            <p:strVal val="#ppt_h"/>
                                          </p:val>
                                        </p:tav>
                                      </p:tavLst>
                                    </p:anim>
                                    <p:animEffect transition="in" filter="fade">
                                      <p:cBhvr>
                                        <p:cTn id="30" dur="1000"/>
                                        <p:tgtEl>
                                          <p:spTgt spid="16"/>
                                        </p:tgtEl>
                                      </p:cBhvr>
                                    </p:animEffect>
                                  </p:childTnLst>
                                </p:cTn>
                              </p:par>
                              <p:par>
                                <p:cTn id="31" presetID="50" presetClass="entr" presetSubtype="0" decel="10000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strVal val="#ppt_w+.3"/>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Effect transition="in" filter="fade">
                                      <p:cBhvr>
                                        <p:cTn id="3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146</a:t>
            </a:fld>
            <a:endParaRPr lang="ar-EG"/>
          </a:p>
        </p:txBody>
      </p:sp>
      <p:grpSp>
        <p:nvGrpSpPr>
          <p:cNvPr id="5" name="Group 4"/>
          <p:cNvGrpSpPr/>
          <p:nvPr/>
        </p:nvGrpSpPr>
        <p:grpSpPr>
          <a:xfrm>
            <a:off x="7090348" y="720364"/>
            <a:ext cx="4841823" cy="679504"/>
            <a:chOff x="-4775886" y="-15008"/>
            <a:chExt cx="5468637"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4775886" y="-15008"/>
              <a:ext cx="4812916"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استفيد جيدا من الاجتماعات المملة: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0" y="1316954"/>
            <a:ext cx="11698235" cy="553998"/>
          </a:xfrm>
          <a:prstGeom prst="rect">
            <a:avLst/>
          </a:prstGeom>
        </p:spPr>
        <p:txBody>
          <a:bodyPr wrap="square">
            <a:spAutoFit/>
          </a:bodyPr>
          <a:lstStyle/>
          <a:p>
            <a:pPr marL="342900" indent="-342900" algn="justLow">
              <a:lnSpc>
                <a:spcPct val="125000"/>
              </a:lnSpc>
              <a:buFont typeface="Wingdings" panose="05000000000000000000" pitchFamily="2" charset="2"/>
              <a:buChar char="§"/>
            </a:pPr>
            <a:r>
              <a:rPr lang="ar-EG" sz="2400" b="1" dirty="0">
                <a:solidFill>
                  <a:srgbClr val="002060"/>
                </a:solidFill>
                <a:latin typeface="Sakkal Majalla" panose="02000000000000000000" pitchFamily="2" charset="-78"/>
                <a:cs typeface="Sakkal Majalla" panose="02000000000000000000" pitchFamily="2" charset="-78"/>
              </a:rPr>
              <a:t>إن أكثر ما يمقته العاملون هي تلك الاجتماعات المملة وأغلب الناس يشعرون بأن هذه الاجتماعات أكثر من اللازم وضرورة لها</a:t>
            </a:r>
          </a:p>
        </p:txBody>
      </p:sp>
      <p:sp>
        <p:nvSpPr>
          <p:cNvPr id="11" name="Rectangle 10"/>
          <p:cNvSpPr/>
          <p:nvPr/>
        </p:nvSpPr>
        <p:spPr>
          <a:xfrm>
            <a:off x="479060" y="1936358"/>
            <a:ext cx="11219175" cy="553998"/>
          </a:xfrm>
          <a:prstGeom prst="rect">
            <a:avLst/>
          </a:prstGeom>
        </p:spPr>
        <p:txBody>
          <a:bodyPr wrap="square">
            <a:spAutoFit/>
          </a:bodyPr>
          <a:lstStyle/>
          <a:p>
            <a:pPr marL="342900" indent="-342900" algn="justLow">
              <a:lnSpc>
                <a:spcPct val="125000"/>
              </a:lnSpc>
              <a:buFont typeface="Wingdings" panose="05000000000000000000" pitchFamily="2" charset="2"/>
              <a:buChar char="§"/>
            </a:pPr>
            <a:r>
              <a:rPr lang="ar-EG" sz="2400" b="1" dirty="0">
                <a:solidFill>
                  <a:srgbClr val="25AE5D"/>
                </a:solidFill>
                <a:latin typeface="Sakkal Majalla" panose="02000000000000000000" pitchFamily="2" charset="-78"/>
                <a:cs typeface="Sakkal Majalla" panose="02000000000000000000" pitchFamily="2" charset="-78"/>
              </a:rPr>
              <a:t>هناك أمران يمكن لهما أن يجعلا من الاجتماعات بالنسبة لك اجتماعات مهمة وشيقة ومنتجة قدر الإمكان:</a:t>
            </a:r>
          </a:p>
        </p:txBody>
      </p:sp>
      <p:grpSp>
        <p:nvGrpSpPr>
          <p:cNvPr id="3" name="Group 2"/>
          <p:cNvGrpSpPr/>
          <p:nvPr/>
        </p:nvGrpSpPr>
        <p:grpSpPr>
          <a:xfrm>
            <a:off x="348065" y="2801768"/>
            <a:ext cx="11481164" cy="1311883"/>
            <a:chOff x="359765" y="2678757"/>
            <a:chExt cx="11481164" cy="1311883"/>
          </a:xfrm>
        </p:grpSpPr>
        <p:pic>
          <p:nvPicPr>
            <p:cNvPr id="12" name="Picture 11" descr="كيف تكون محط اهتمام الجميع في أي اجتماع ؟"/>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46364" y="2974977"/>
              <a:ext cx="1595526" cy="965584"/>
            </a:xfrm>
            <a:prstGeom prst="rect">
              <a:avLst/>
            </a:prstGeom>
            <a:noFill/>
            <a:ln>
              <a:noFill/>
            </a:ln>
          </p:spPr>
        </p:pic>
        <p:sp>
          <p:nvSpPr>
            <p:cNvPr id="2" name="Rectangle 1"/>
            <p:cNvSpPr/>
            <p:nvPr/>
          </p:nvSpPr>
          <p:spPr>
            <a:xfrm>
              <a:off x="10902046" y="2678757"/>
              <a:ext cx="938883" cy="523220"/>
            </a:xfrm>
            <a:prstGeom prst="rect">
              <a:avLst/>
            </a:prstGeom>
          </p:spPr>
          <p:txBody>
            <a:bodyPr wrap="square">
              <a:spAutoFit/>
            </a:bodyPr>
            <a:lstStyle/>
            <a:p>
              <a:r>
                <a:rPr lang="ar-SA" sz="2800" b="1" dirty="0">
                  <a:solidFill>
                    <a:srgbClr val="C00000"/>
                  </a:solidFill>
                  <a:ea typeface="Calibri" panose="020F0502020204030204" pitchFamily="34" charset="0"/>
                  <a:cs typeface="Sakkal Majalla" panose="02000000000000000000" pitchFamily="2" charset="-78"/>
                </a:rPr>
                <a:t>الأول</a:t>
              </a:r>
              <a:endParaRPr lang="ar-EG" sz="3200" dirty="0"/>
            </a:p>
          </p:txBody>
        </p:sp>
        <p:sp>
          <p:nvSpPr>
            <p:cNvPr id="13" name="Rectangle 12"/>
            <p:cNvSpPr/>
            <p:nvPr/>
          </p:nvSpPr>
          <p:spPr>
            <a:xfrm>
              <a:off x="359765" y="2974977"/>
              <a:ext cx="9810340" cy="1015663"/>
            </a:xfrm>
            <a:prstGeom prst="rect">
              <a:avLst/>
            </a:prstGeom>
          </p:spPr>
          <p:txBody>
            <a:bodyPr wrap="square">
              <a:spAutoFit/>
            </a:bodyPr>
            <a:lstStyle/>
            <a:p>
              <a:pPr algn="justLow">
                <a:lnSpc>
                  <a:spcPct val="125000"/>
                </a:lnSpc>
              </a:pPr>
              <a:r>
                <a:rPr lang="ar-SA" sz="2400" b="1" dirty="0">
                  <a:solidFill>
                    <a:srgbClr val="002060"/>
                  </a:solidFill>
                  <a:latin typeface="Sakkal Majalla" panose="02000000000000000000" pitchFamily="2" charset="-78"/>
                  <a:cs typeface="Sakkal Majalla" panose="02000000000000000000" pitchFamily="2" charset="-78"/>
                </a:rPr>
                <a:t>أن تكون الاجتماعات ذات صفة (اللحظة الحالية) بمعنى محاولة الاندماج في الاجتماع دون السماح للذهن بالشرود والتشتت</a:t>
              </a:r>
              <a:endParaRPr lang="ar-EG" sz="2400" b="1" dirty="0">
                <a:solidFill>
                  <a:srgbClr val="002060"/>
                </a:solidFill>
                <a:latin typeface="Sakkal Majalla" panose="02000000000000000000" pitchFamily="2" charset="-78"/>
                <a:cs typeface="Sakkal Majalla" panose="02000000000000000000" pitchFamily="2" charset="-78"/>
              </a:endParaRPr>
            </a:p>
          </p:txBody>
        </p:sp>
      </p:grpSp>
      <p:grpSp>
        <p:nvGrpSpPr>
          <p:cNvPr id="14" name="Group 13"/>
          <p:cNvGrpSpPr/>
          <p:nvPr/>
        </p:nvGrpSpPr>
        <p:grpSpPr>
          <a:xfrm>
            <a:off x="438005" y="4113651"/>
            <a:ext cx="11481164" cy="1311883"/>
            <a:chOff x="359765" y="2678757"/>
            <a:chExt cx="11481164" cy="1311883"/>
          </a:xfrm>
        </p:grpSpPr>
        <p:pic>
          <p:nvPicPr>
            <p:cNvPr id="15" name="Picture 14" descr="كيف تكون محط اهتمام الجميع في أي اجتماع ؟"/>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46364" y="2974977"/>
              <a:ext cx="1595526" cy="965584"/>
            </a:xfrm>
            <a:prstGeom prst="rect">
              <a:avLst/>
            </a:prstGeom>
            <a:noFill/>
            <a:ln>
              <a:noFill/>
            </a:ln>
          </p:spPr>
        </p:pic>
        <p:sp>
          <p:nvSpPr>
            <p:cNvPr id="16" name="Rectangle 15"/>
            <p:cNvSpPr/>
            <p:nvPr/>
          </p:nvSpPr>
          <p:spPr>
            <a:xfrm>
              <a:off x="10902046" y="2678757"/>
              <a:ext cx="938883" cy="523220"/>
            </a:xfrm>
            <a:prstGeom prst="rect">
              <a:avLst/>
            </a:prstGeom>
          </p:spPr>
          <p:txBody>
            <a:bodyPr wrap="square">
              <a:spAutoFit/>
            </a:bodyPr>
            <a:lstStyle/>
            <a:p>
              <a:r>
                <a:rPr lang="ar-SA" sz="2800" b="1" dirty="0">
                  <a:solidFill>
                    <a:srgbClr val="C00000"/>
                  </a:solidFill>
                  <a:ea typeface="Calibri" panose="020F0502020204030204" pitchFamily="34" charset="0"/>
                  <a:cs typeface="Sakkal Majalla" panose="02000000000000000000" pitchFamily="2" charset="-78"/>
                </a:rPr>
                <a:t>الثاني</a:t>
              </a:r>
              <a:endParaRPr lang="ar-EG" sz="3200" dirty="0"/>
            </a:p>
          </p:txBody>
        </p:sp>
        <p:sp>
          <p:nvSpPr>
            <p:cNvPr id="17" name="Rectangle 16"/>
            <p:cNvSpPr/>
            <p:nvPr/>
          </p:nvSpPr>
          <p:spPr>
            <a:xfrm>
              <a:off x="359765" y="2974977"/>
              <a:ext cx="9810340" cy="1015663"/>
            </a:xfrm>
            <a:prstGeom prst="rect">
              <a:avLst/>
            </a:prstGeom>
          </p:spPr>
          <p:txBody>
            <a:bodyPr wrap="square">
              <a:spAutoFit/>
            </a:bodyPr>
            <a:lstStyle/>
            <a:p>
              <a:pPr algn="justLow">
                <a:lnSpc>
                  <a:spcPct val="125000"/>
                </a:lnSpc>
              </a:pPr>
              <a:r>
                <a:rPr lang="ar-SA" sz="2400" b="1" dirty="0">
                  <a:solidFill>
                    <a:srgbClr val="002060"/>
                  </a:solidFill>
                  <a:latin typeface="Sakkal Majalla" panose="02000000000000000000" pitchFamily="2" charset="-78"/>
                  <a:cs typeface="Sakkal Majalla" panose="02000000000000000000" pitchFamily="2" charset="-78"/>
                </a:rPr>
                <a:t>إقناع الذات بأنها سوف تتعلم شيئا جديدة من كل اجتماع وحاول البحث عن حكمة جديدة أو فكرة جديدة أو طريقة جديدة لإنجاز عمل ما</a:t>
              </a:r>
            </a:p>
          </p:txBody>
        </p:sp>
      </p:grpSp>
    </p:spTree>
    <p:extLst>
      <p:ext uri="{BB962C8B-B14F-4D97-AF65-F5344CB8AC3E}">
        <p14:creationId xmlns:p14="http://schemas.microsoft.com/office/powerpoint/2010/main" val="2296254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strVal val="#ppt_w+.3"/>
                                          </p:val>
                                        </p:tav>
                                        <p:tav tm="100000">
                                          <p:val>
                                            <p:strVal val="#ppt_w"/>
                                          </p:val>
                                        </p:tav>
                                      </p:tavLst>
                                    </p:anim>
                                    <p:anim calcmode="lin" valueType="num">
                                      <p:cBhvr>
                                        <p:cTn id="22" dur="1000" fill="hold"/>
                                        <p:tgtEl>
                                          <p:spTgt spid="11"/>
                                        </p:tgtEl>
                                        <p:attrNameLst>
                                          <p:attrName>ppt_h</p:attrName>
                                        </p:attrNameLst>
                                      </p:cBhvr>
                                      <p:tavLst>
                                        <p:tav tm="0">
                                          <p:val>
                                            <p:strVal val="#ppt_h"/>
                                          </p:val>
                                        </p:tav>
                                        <p:tav tm="100000">
                                          <p:val>
                                            <p:strVal val="#ppt_h"/>
                                          </p:val>
                                        </p:tav>
                                      </p:tavLst>
                                    </p:anim>
                                    <p:animEffect transition="in" filter="fade">
                                      <p:cBhvr>
                                        <p:cTn id="23" dur="10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147</a:t>
            </a:fld>
            <a:endParaRPr lang="ar-EG"/>
          </a:p>
        </p:txBody>
      </p:sp>
      <p:grpSp>
        <p:nvGrpSpPr>
          <p:cNvPr id="5" name="Group 4"/>
          <p:cNvGrpSpPr/>
          <p:nvPr/>
        </p:nvGrpSpPr>
        <p:grpSpPr>
          <a:xfrm>
            <a:off x="7922024" y="1050148"/>
            <a:ext cx="3950186" cy="679504"/>
            <a:chOff x="-3768819" y="-15008"/>
            <a:chExt cx="4461570"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لا داعي لتوقع الإجهاد:</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646738"/>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بعض الناس يتوقعون انغماسهم في أعمال شاقة ومتعبة للغاية في الأيام القادمة، وهذه الحالة من الإحساس والشعور تجعلهم يشعرون بالإرهاق والتعب من الناحية النفسية قبل أن يبدؤوا العمل أو ينشغلوا به، فمن الافضل ألا تتوقع هذا التعب والإرهاق الذي لم يحدث بعد، وأن تعيش اللحظة التي </a:t>
            </a:r>
            <a:r>
              <a:rPr lang="ar-EG" sz="2400" b="1" dirty="0" err="1">
                <a:solidFill>
                  <a:srgbClr val="002060"/>
                </a:solidFill>
                <a:latin typeface="Sakkal Majalla" panose="02000000000000000000" pitchFamily="2" charset="-78"/>
                <a:cs typeface="Sakkal Majalla" panose="02000000000000000000" pitchFamily="2" charset="-78"/>
              </a:rPr>
              <a:t>تحياها</a:t>
            </a:r>
            <a:r>
              <a:rPr lang="ar-EG" sz="2400" b="1" dirty="0">
                <a:solidFill>
                  <a:srgbClr val="002060"/>
                </a:solidFill>
                <a:latin typeface="Sakkal Majalla" panose="02000000000000000000" pitchFamily="2" charset="-78"/>
                <a:cs typeface="Sakkal Majalla" panose="02000000000000000000" pitchFamily="2" charset="-78"/>
              </a:rPr>
              <a:t> الآن في سعادة وهدوء</a:t>
            </a:r>
          </a:p>
        </p:txBody>
      </p:sp>
      <p:grpSp>
        <p:nvGrpSpPr>
          <p:cNvPr id="11" name="Group 10"/>
          <p:cNvGrpSpPr/>
          <p:nvPr/>
        </p:nvGrpSpPr>
        <p:grpSpPr>
          <a:xfrm>
            <a:off x="7920723" y="3348552"/>
            <a:ext cx="3950186" cy="679504"/>
            <a:chOff x="-3768819" y="-15008"/>
            <a:chExt cx="4461570" cy="720493"/>
          </a:xfrm>
        </p:grpSpPr>
        <p:pic>
          <p:nvPicPr>
            <p:cNvPr id="12" name="Picture 11"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3" name="Rectangle 12"/>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قدم الثناء للآخرين: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9099" y="3997454"/>
            <a:ext cx="11382767"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من طبيعة البشر أنهم يحبون أن يكونوا موضع التقدير والثناء، وعلى الجانب الآخر هناك من يشعر بالانتقاص من قدره إذا لم يقدم له الثناء، والثناء يكون بوسائل عدة، فينبغي أن تسدي الثناء للآخرين ليس لمجرد أن تحصل على مقابل منهم، ولكن بحكم أن ذلك هو الصحيح، ولأن ذلك يجعلهم يشعرون بالفضل</a:t>
            </a:r>
          </a:p>
        </p:txBody>
      </p:sp>
    </p:spTree>
    <p:extLst>
      <p:ext uri="{BB962C8B-B14F-4D97-AF65-F5344CB8AC3E}">
        <p14:creationId xmlns:p14="http://schemas.microsoft.com/office/powerpoint/2010/main" val="348505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148</a:t>
            </a:fld>
            <a:endParaRPr lang="ar-EG"/>
          </a:p>
        </p:txBody>
      </p:sp>
      <p:grpSp>
        <p:nvGrpSpPr>
          <p:cNvPr id="5" name="Group 4"/>
          <p:cNvGrpSpPr/>
          <p:nvPr/>
        </p:nvGrpSpPr>
        <p:grpSpPr>
          <a:xfrm>
            <a:off x="7907034" y="765334"/>
            <a:ext cx="3950186" cy="679504"/>
            <a:chOff x="-3768819" y="-15008"/>
            <a:chExt cx="4461570"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لا تعد بما ليس في مقدورك:</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04109" y="136192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كثرة الوعود التي تعدها ثم تندم عليها إما لكثرتها أو لعدم تمكنك من الوفاء بها أو بسبب نسيانها ستؤدي إلى حالة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من التوتر وكلما زادت وعودك زاد توترك لأنك تحاول إرضاء الجميع، فقلل من الوعود أو وازن بين وعودك وامكانياتك</a:t>
            </a:r>
          </a:p>
        </p:txBody>
      </p:sp>
      <p:grpSp>
        <p:nvGrpSpPr>
          <p:cNvPr id="11" name="Group 10"/>
          <p:cNvGrpSpPr/>
          <p:nvPr/>
        </p:nvGrpSpPr>
        <p:grpSpPr>
          <a:xfrm>
            <a:off x="6655633" y="2545676"/>
            <a:ext cx="5200286" cy="679504"/>
            <a:chOff x="-5180755" y="-15008"/>
            <a:chExt cx="5873506" cy="720493"/>
          </a:xfrm>
        </p:grpSpPr>
        <p:pic>
          <p:nvPicPr>
            <p:cNvPr id="12" name="Picture 11"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3" name="Rectangle 12"/>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عليك بالهدوء في الأوقات العصيبة: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2917862" y="3194577"/>
            <a:ext cx="886901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عندما تحتفظ بهدوئك ولا تهتز عند مواجهتك أي موقف عصيب فإن الأخرين أيضأ سيحاولون الاحتفاظ بهدوئهم</a:t>
            </a:r>
          </a:p>
        </p:txBody>
      </p:sp>
      <p:grpSp>
        <p:nvGrpSpPr>
          <p:cNvPr id="16" name="Group 15"/>
          <p:cNvGrpSpPr/>
          <p:nvPr/>
        </p:nvGrpSpPr>
        <p:grpSpPr>
          <a:xfrm>
            <a:off x="6668020" y="4317322"/>
            <a:ext cx="5200286" cy="679504"/>
            <a:chOff x="-5180755" y="-15008"/>
            <a:chExt cx="5873506" cy="720493"/>
          </a:xfrm>
        </p:grpSpPr>
        <p:pic>
          <p:nvPicPr>
            <p:cNvPr id="17" name="Picture 16"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8" name="Rectangle 1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التزم السلوك الحسن: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Rectangle 19"/>
          <p:cNvSpPr/>
          <p:nvPr/>
        </p:nvSpPr>
        <p:spPr>
          <a:xfrm>
            <a:off x="416496" y="4966224"/>
            <a:ext cx="1138276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عندما تلتزم بالخلق الحسن فإن ذلك يساعدك على خفض التوتر في حياتك والاحتفاظ بتماسكك وعدم الانزعاج والاستغراب عندما يحدث شيء لا يروق لك، وستكتشف المشكلات قبل أن تفقد السيطرة عليها، وستقضي على الخلافات في مهدها</a:t>
            </a:r>
          </a:p>
        </p:txBody>
      </p:sp>
      <p:pic>
        <p:nvPicPr>
          <p:cNvPr id="21" name="Picture 20"/>
          <p:cNvPicPr/>
          <p:nvPr/>
        </p:nvPicPr>
        <p:blipFill>
          <a:blip r:embed="rId4" cstate="print">
            <a:extLst>
              <a:ext uri="{28A0092B-C50C-407E-A947-70E740481C1C}">
                <a14:useLocalDpi xmlns:a14="http://schemas.microsoft.com/office/drawing/2010/main" val="0"/>
              </a:ext>
            </a:extLst>
          </a:blip>
          <a:stretch>
            <a:fillRect/>
          </a:stretch>
        </p:blipFill>
        <p:spPr>
          <a:xfrm>
            <a:off x="599607" y="2232837"/>
            <a:ext cx="2284167" cy="2490969"/>
          </a:xfrm>
          <a:custGeom>
            <a:avLst/>
            <a:gdLst>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1008756 w 10732631"/>
              <a:gd name="connsiteY47" fmla="*/ 1525191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1008756 w 10732631"/>
              <a:gd name="connsiteY53" fmla="*/ 1525191 h 6858000"/>
              <a:gd name="connsiteX54" fmla="*/ 8378524 w 10732631"/>
              <a:gd name="connsiteY54" fmla="*/ 743773 h 6858000"/>
              <a:gd name="connsiteX55" fmla="*/ 8635051 w 10732631"/>
              <a:gd name="connsiteY55" fmla="*/ 850031 h 6858000"/>
              <a:gd name="connsiteX56" fmla="*/ 10340228 w 10732631"/>
              <a:gd name="connsiteY56" fmla="*/ 2555209 h 6858000"/>
              <a:gd name="connsiteX57" fmla="*/ 10340228 w 10732631"/>
              <a:gd name="connsiteY57" fmla="*/ 3068265 h 6858000"/>
              <a:gd name="connsiteX58" fmla="*/ 10340228 w 10732631"/>
              <a:gd name="connsiteY58" fmla="*/ 3068263 h 6858000"/>
              <a:gd name="connsiteX59" fmla="*/ 9827172 w 10732631"/>
              <a:gd name="connsiteY59" fmla="*/ 3068263 h 6858000"/>
              <a:gd name="connsiteX60" fmla="*/ 8121996 w 10732631"/>
              <a:gd name="connsiteY60" fmla="*/ 1363086 h 6858000"/>
              <a:gd name="connsiteX61" fmla="*/ 8121996 w 10732631"/>
              <a:gd name="connsiteY61" fmla="*/ 850031 h 6858000"/>
              <a:gd name="connsiteX62" fmla="*/ 8378524 w 10732631"/>
              <a:gd name="connsiteY62" fmla="*/ 743773 h 6858000"/>
              <a:gd name="connsiteX63" fmla="*/ 7062200 w 10732631"/>
              <a:gd name="connsiteY63" fmla="*/ 612697 h 6858000"/>
              <a:gd name="connsiteX64" fmla="*/ 7318728 w 10732631"/>
              <a:gd name="connsiteY64" fmla="*/ 718955 h 6858000"/>
              <a:gd name="connsiteX65" fmla="*/ 10488805 w 10732631"/>
              <a:gd name="connsiteY65" fmla="*/ 3889033 h 6858000"/>
              <a:gd name="connsiteX66" fmla="*/ 10488805 w 10732631"/>
              <a:gd name="connsiteY66" fmla="*/ 4402089 h 6858000"/>
              <a:gd name="connsiteX67" fmla="*/ 10488805 w 10732631"/>
              <a:gd name="connsiteY67" fmla="*/ 4402087 h 6858000"/>
              <a:gd name="connsiteX68" fmla="*/ 9975750 w 10732631"/>
              <a:gd name="connsiteY68" fmla="*/ 4402087 h 6858000"/>
              <a:gd name="connsiteX69" fmla="*/ 6805673 w 10732631"/>
              <a:gd name="connsiteY69" fmla="*/ 1232010 h 6858000"/>
              <a:gd name="connsiteX70" fmla="*/ 6805673 w 10732631"/>
              <a:gd name="connsiteY70" fmla="*/ 718955 h 6858000"/>
              <a:gd name="connsiteX71" fmla="*/ 7062200 w 10732631"/>
              <a:gd name="connsiteY71" fmla="*/ 612697 h 6858000"/>
              <a:gd name="connsiteX72" fmla="*/ 4371995 w 10732631"/>
              <a:gd name="connsiteY72" fmla="*/ 0 h 6858000"/>
              <a:gd name="connsiteX73" fmla="*/ 5398106 w 10732631"/>
              <a:gd name="connsiteY73" fmla="*/ 0 h 6858000"/>
              <a:gd name="connsiteX74" fmla="*/ 10678822 w 10732631"/>
              <a:gd name="connsiteY74" fmla="*/ 5280718 h 6858000"/>
              <a:gd name="connsiteX75" fmla="*/ 10725310 w 10732631"/>
              <a:gd name="connsiteY75" fmla="*/ 5337629 h 6858000"/>
              <a:gd name="connsiteX76" fmla="*/ 10732631 w 10732631"/>
              <a:gd name="connsiteY76" fmla="*/ 5351542 h 6858000"/>
              <a:gd name="connsiteX77" fmla="*/ 10732631 w 10732631"/>
              <a:gd name="connsiteY77" fmla="*/ 5722950 h 6858000"/>
              <a:gd name="connsiteX78" fmla="*/ 10725310 w 10732631"/>
              <a:gd name="connsiteY78" fmla="*/ 5736863 h 6858000"/>
              <a:gd name="connsiteX79" fmla="*/ 10678822 w 10732631"/>
              <a:gd name="connsiteY79" fmla="*/ 5793774 h 6858000"/>
              <a:gd name="connsiteX80" fmla="*/ 10678822 w 10732631"/>
              <a:gd name="connsiteY80" fmla="*/ 5793772 h 6858000"/>
              <a:gd name="connsiteX81" fmla="*/ 10165767 w 10732631"/>
              <a:gd name="connsiteY81" fmla="*/ 5793772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533946 h 6858000"/>
              <a:gd name="connsiteX49" fmla="*/ 2017511 w 10732631"/>
              <a:gd name="connsiteY49" fmla="*/ 2953645 h 6858000"/>
              <a:gd name="connsiteX50" fmla="*/ 1008756 w 10732631"/>
              <a:gd name="connsiteY50" fmla="*/ 3962400 h 6858000"/>
              <a:gd name="connsiteX51" fmla="*/ 0 w 10732631"/>
              <a:gd name="connsiteY51" fmla="*/ 2953645 h 6858000"/>
              <a:gd name="connsiteX52" fmla="*/ 0 w 10732631"/>
              <a:gd name="connsiteY52" fmla="*/ 2533946 h 6858000"/>
              <a:gd name="connsiteX53" fmla="*/ 8378524 w 10732631"/>
              <a:gd name="connsiteY53" fmla="*/ 743773 h 6858000"/>
              <a:gd name="connsiteX54" fmla="*/ 8635051 w 10732631"/>
              <a:gd name="connsiteY54" fmla="*/ 850031 h 6858000"/>
              <a:gd name="connsiteX55" fmla="*/ 10340228 w 10732631"/>
              <a:gd name="connsiteY55" fmla="*/ 2555209 h 6858000"/>
              <a:gd name="connsiteX56" fmla="*/ 10340228 w 10732631"/>
              <a:gd name="connsiteY56" fmla="*/ 3068265 h 6858000"/>
              <a:gd name="connsiteX57" fmla="*/ 10340228 w 10732631"/>
              <a:gd name="connsiteY57" fmla="*/ 3068263 h 6858000"/>
              <a:gd name="connsiteX58" fmla="*/ 9827172 w 10732631"/>
              <a:gd name="connsiteY58" fmla="*/ 3068263 h 6858000"/>
              <a:gd name="connsiteX59" fmla="*/ 8121996 w 10732631"/>
              <a:gd name="connsiteY59" fmla="*/ 1363086 h 6858000"/>
              <a:gd name="connsiteX60" fmla="*/ 8121996 w 10732631"/>
              <a:gd name="connsiteY60" fmla="*/ 850031 h 6858000"/>
              <a:gd name="connsiteX61" fmla="*/ 8378524 w 10732631"/>
              <a:gd name="connsiteY61" fmla="*/ 743773 h 6858000"/>
              <a:gd name="connsiteX62" fmla="*/ 7062200 w 10732631"/>
              <a:gd name="connsiteY62" fmla="*/ 612697 h 6858000"/>
              <a:gd name="connsiteX63" fmla="*/ 7318728 w 10732631"/>
              <a:gd name="connsiteY63" fmla="*/ 718955 h 6858000"/>
              <a:gd name="connsiteX64" fmla="*/ 10488805 w 10732631"/>
              <a:gd name="connsiteY64" fmla="*/ 3889033 h 6858000"/>
              <a:gd name="connsiteX65" fmla="*/ 10488805 w 10732631"/>
              <a:gd name="connsiteY65" fmla="*/ 4402089 h 6858000"/>
              <a:gd name="connsiteX66" fmla="*/ 10488805 w 10732631"/>
              <a:gd name="connsiteY66" fmla="*/ 4402087 h 6858000"/>
              <a:gd name="connsiteX67" fmla="*/ 9975750 w 10732631"/>
              <a:gd name="connsiteY67" fmla="*/ 4402087 h 6858000"/>
              <a:gd name="connsiteX68" fmla="*/ 6805673 w 10732631"/>
              <a:gd name="connsiteY68" fmla="*/ 1232010 h 6858000"/>
              <a:gd name="connsiteX69" fmla="*/ 6805673 w 10732631"/>
              <a:gd name="connsiteY69" fmla="*/ 718955 h 6858000"/>
              <a:gd name="connsiteX70" fmla="*/ 7062200 w 10732631"/>
              <a:gd name="connsiteY70" fmla="*/ 612697 h 6858000"/>
              <a:gd name="connsiteX71" fmla="*/ 4371995 w 10732631"/>
              <a:gd name="connsiteY71" fmla="*/ 0 h 6858000"/>
              <a:gd name="connsiteX72" fmla="*/ 5398106 w 10732631"/>
              <a:gd name="connsiteY72" fmla="*/ 0 h 6858000"/>
              <a:gd name="connsiteX73" fmla="*/ 10678822 w 10732631"/>
              <a:gd name="connsiteY73" fmla="*/ 5280718 h 6858000"/>
              <a:gd name="connsiteX74" fmla="*/ 10725310 w 10732631"/>
              <a:gd name="connsiteY74" fmla="*/ 5337629 h 6858000"/>
              <a:gd name="connsiteX75" fmla="*/ 10732631 w 10732631"/>
              <a:gd name="connsiteY75" fmla="*/ 5351542 h 6858000"/>
              <a:gd name="connsiteX76" fmla="*/ 10732631 w 10732631"/>
              <a:gd name="connsiteY76" fmla="*/ 5722950 h 6858000"/>
              <a:gd name="connsiteX77" fmla="*/ 10725310 w 10732631"/>
              <a:gd name="connsiteY77" fmla="*/ 5736863 h 6858000"/>
              <a:gd name="connsiteX78" fmla="*/ 10678822 w 10732631"/>
              <a:gd name="connsiteY78" fmla="*/ 5793774 h 6858000"/>
              <a:gd name="connsiteX79" fmla="*/ 10678822 w 10732631"/>
              <a:gd name="connsiteY79" fmla="*/ 5793772 h 6858000"/>
              <a:gd name="connsiteX80" fmla="*/ 10165767 w 10732631"/>
              <a:gd name="connsiteY80" fmla="*/ 5793772 h 6858000"/>
              <a:gd name="connsiteX81" fmla="*/ 4371995 w 10732631"/>
              <a:gd name="connsiteY81"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2017511 w 10732631"/>
              <a:gd name="connsiteY48" fmla="*/ 2953645 h 6858000"/>
              <a:gd name="connsiteX49" fmla="*/ 1008756 w 10732631"/>
              <a:gd name="connsiteY49" fmla="*/ 3962400 h 6858000"/>
              <a:gd name="connsiteX50" fmla="*/ 0 w 10732631"/>
              <a:gd name="connsiteY50" fmla="*/ 2953645 h 6858000"/>
              <a:gd name="connsiteX51" fmla="*/ 0 w 10732631"/>
              <a:gd name="connsiteY51" fmla="*/ 2533946 h 6858000"/>
              <a:gd name="connsiteX52" fmla="*/ 8378524 w 10732631"/>
              <a:gd name="connsiteY52" fmla="*/ 743773 h 6858000"/>
              <a:gd name="connsiteX53" fmla="*/ 8635051 w 10732631"/>
              <a:gd name="connsiteY53" fmla="*/ 850031 h 6858000"/>
              <a:gd name="connsiteX54" fmla="*/ 10340228 w 10732631"/>
              <a:gd name="connsiteY54" fmla="*/ 2555209 h 6858000"/>
              <a:gd name="connsiteX55" fmla="*/ 10340228 w 10732631"/>
              <a:gd name="connsiteY55" fmla="*/ 3068265 h 6858000"/>
              <a:gd name="connsiteX56" fmla="*/ 10340228 w 10732631"/>
              <a:gd name="connsiteY56" fmla="*/ 3068263 h 6858000"/>
              <a:gd name="connsiteX57" fmla="*/ 9827172 w 10732631"/>
              <a:gd name="connsiteY57" fmla="*/ 3068263 h 6858000"/>
              <a:gd name="connsiteX58" fmla="*/ 8121996 w 10732631"/>
              <a:gd name="connsiteY58" fmla="*/ 1363086 h 6858000"/>
              <a:gd name="connsiteX59" fmla="*/ 8121996 w 10732631"/>
              <a:gd name="connsiteY59" fmla="*/ 850031 h 6858000"/>
              <a:gd name="connsiteX60" fmla="*/ 8378524 w 10732631"/>
              <a:gd name="connsiteY60" fmla="*/ 743773 h 6858000"/>
              <a:gd name="connsiteX61" fmla="*/ 7062200 w 10732631"/>
              <a:gd name="connsiteY61" fmla="*/ 612697 h 6858000"/>
              <a:gd name="connsiteX62" fmla="*/ 7318728 w 10732631"/>
              <a:gd name="connsiteY62" fmla="*/ 718955 h 6858000"/>
              <a:gd name="connsiteX63" fmla="*/ 10488805 w 10732631"/>
              <a:gd name="connsiteY63" fmla="*/ 3889033 h 6858000"/>
              <a:gd name="connsiteX64" fmla="*/ 10488805 w 10732631"/>
              <a:gd name="connsiteY64" fmla="*/ 4402089 h 6858000"/>
              <a:gd name="connsiteX65" fmla="*/ 10488805 w 10732631"/>
              <a:gd name="connsiteY65" fmla="*/ 4402087 h 6858000"/>
              <a:gd name="connsiteX66" fmla="*/ 9975750 w 10732631"/>
              <a:gd name="connsiteY66" fmla="*/ 4402087 h 6858000"/>
              <a:gd name="connsiteX67" fmla="*/ 6805673 w 10732631"/>
              <a:gd name="connsiteY67" fmla="*/ 1232010 h 6858000"/>
              <a:gd name="connsiteX68" fmla="*/ 6805673 w 10732631"/>
              <a:gd name="connsiteY68" fmla="*/ 718955 h 6858000"/>
              <a:gd name="connsiteX69" fmla="*/ 7062200 w 10732631"/>
              <a:gd name="connsiteY69" fmla="*/ 612697 h 6858000"/>
              <a:gd name="connsiteX70" fmla="*/ 4371995 w 10732631"/>
              <a:gd name="connsiteY70" fmla="*/ 0 h 6858000"/>
              <a:gd name="connsiteX71" fmla="*/ 5398106 w 10732631"/>
              <a:gd name="connsiteY71" fmla="*/ 0 h 6858000"/>
              <a:gd name="connsiteX72" fmla="*/ 10678822 w 10732631"/>
              <a:gd name="connsiteY72" fmla="*/ 5280718 h 6858000"/>
              <a:gd name="connsiteX73" fmla="*/ 10725310 w 10732631"/>
              <a:gd name="connsiteY73" fmla="*/ 5337629 h 6858000"/>
              <a:gd name="connsiteX74" fmla="*/ 10732631 w 10732631"/>
              <a:gd name="connsiteY74" fmla="*/ 5351542 h 6858000"/>
              <a:gd name="connsiteX75" fmla="*/ 10732631 w 10732631"/>
              <a:gd name="connsiteY75" fmla="*/ 5722950 h 6858000"/>
              <a:gd name="connsiteX76" fmla="*/ 10725310 w 10732631"/>
              <a:gd name="connsiteY76" fmla="*/ 5736863 h 6858000"/>
              <a:gd name="connsiteX77" fmla="*/ 10678822 w 10732631"/>
              <a:gd name="connsiteY77" fmla="*/ 5793774 h 6858000"/>
              <a:gd name="connsiteX78" fmla="*/ 10678822 w 10732631"/>
              <a:gd name="connsiteY78" fmla="*/ 5793772 h 6858000"/>
              <a:gd name="connsiteX79" fmla="*/ 10165767 w 10732631"/>
              <a:gd name="connsiteY79" fmla="*/ 5793772 h 6858000"/>
              <a:gd name="connsiteX80" fmla="*/ 4371995 w 10732631"/>
              <a:gd name="connsiteY80"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1008756 w 10732631"/>
              <a:gd name="connsiteY48" fmla="*/ 3962400 h 6858000"/>
              <a:gd name="connsiteX49" fmla="*/ 0 w 10732631"/>
              <a:gd name="connsiteY49" fmla="*/ 2953645 h 6858000"/>
              <a:gd name="connsiteX50" fmla="*/ 0 w 10732631"/>
              <a:gd name="connsiteY50" fmla="*/ 2533946 h 6858000"/>
              <a:gd name="connsiteX51" fmla="*/ 8378524 w 10732631"/>
              <a:gd name="connsiteY51" fmla="*/ 743773 h 6858000"/>
              <a:gd name="connsiteX52" fmla="*/ 8635051 w 10732631"/>
              <a:gd name="connsiteY52" fmla="*/ 850031 h 6858000"/>
              <a:gd name="connsiteX53" fmla="*/ 10340228 w 10732631"/>
              <a:gd name="connsiteY53" fmla="*/ 2555209 h 6858000"/>
              <a:gd name="connsiteX54" fmla="*/ 10340228 w 10732631"/>
              <a:gd name="connsiteY54" fmla="*/ 3068265 h 6858000"/>
              <a:gd name="connsiteX55" fmla="*/ 10340228 w 10732631"/>
              <a:gd name="connsiteY55" fmla="*/ 3068263 h 6858000"/>
              <a:gd name="connsiteX56" fmla="*/ 9827172 w 10732631"/>
              <a:gd name="connsiteY56" fmla="*/ 3068263 h 6858000"/>
              <a:gd name="connsiteX57" fmla="*/ 8121996 w 10732631"/>
              <a:gd name="connsiteY57" fmla="*/ 1363086 h 6858000"/>
              <a:gd name="connsiteX58" fmla="*/ 8121996 w 10732631"/>
              <a:gd name="connsiteY58" fmla="*/ 850031 h 6858000"/>
              <a:gd name="connsiteX59" fmla="*/ 8378524 w 10732631"/>
              <a:gd name="connsiteY59" fmla="*/ 743773 h 6858000"/>
              <a:gd name="connsiteX60" fmla="*/ 7062200 w 10732631"/>
              <a:gd name="connsiteY60" fmla="*/ 612697 h 6858000"/>
              <a:gd name="connsiteX61" fmla="*/ 7318728 w 10732631"/>
              <a:gd name="connsiteY61" fmla="*/ 718955 h 6858000"/>
              <a:gd name="connsiteX62" fmla="*/ 10488805 w 10732631"/>
              <a:gd name="connsiteY62" fmla="*/ 3889033 h 6858000"/>
              <a:gd name="connsiteX63" fmla="*/ 10488805 w 10732631"/>
              <a:gd name="connsiteY63" fmla="*/ 4402089 h 6858000"/>
              <a:gd name="connsiteX64" fmla="*/ 10488805 w 10732631"/>
              <a:gd name="connsiteY64" fmla="*/ 4402087 h 6858000"/>
              <a:gd name="connsiteX65" fmla="*/ 9975750 w 10732631"/>
              <a:gd name="connsiteY65" fmla="*/ 4402087 h 6858000"/>
              <a:gd name="connsiteX66" fmla="*/ 6805673 w 10732631"/>
              <a:gd name="connsiteY66" fmla="*/ 1232010 h 6858000"/>
              <a:gd name="connsiteX67" fmla="*/ 6805673 w 10732631"/>
              <a:gd name="connsiteY67" fmla="*/ 718955 h 6858000"/>
              <a:gd name="connsiteX68" fmla="*/ 7062200 w 10732631"/>
              <a:gd name="connsiteY68" fmla="*/ 612697 h 6858000"/>
              <a:gd name="connsiteX69" fmla="*/ 4371995 w 10732631"/>
              <a:gd name="connsiteY69" fmla="*/ 0 h 6858000"/>
              <a:gd name="connsiteX70" fmla="*/ 5398106 w 10732631"/>
              <a:gd name="connsiteY70" fmla="*/ 0 h 6858000"/>
              <a:gd name="connsiteX71" fmla="*/ 10678822 w 10732631"/>
              <a:gd name="connsiteY71" fmla="*/ 5280718 h 6858000"/>
              <a:gd name="connsiteX72" fmla="*/ 10725310 w 10732631"/>
              <a:gd name="connsiteY72" fmla="*/ 5337629 h 6858000"/>
              <a:gd name="connsiteX73" fmla="*/ 10732631 w 10732631"/>
              <a:gd name="connsiteY73" fmla="*/ 5351542 h 6858000"/>
              <a:gd name="connsiteX74" fmla="*/ 10732631 w 10732631"/>
              <a:gd name="connsiteY74" fmla="*/ 5722950 h 6858000"/>
              <a:gd name="connsiteX75" fmla="*/ 10725310 w 10732631"/>
              <a:gd name="connsiteY75" fmla="*/ 5736863 h 6858000"/>
              <a:gd name="connsiteX76" fmla="*/ 10678822 w 10732631"/>
              <a:gd name="connsiteY76" fmla="*/ 5793774 h 6858000"/>
              <a:gd name="connsiteX77" fmla="*/ 10678822 w 10732631"/>
              <a:gd name="connsiteY77" fmla="*/ 5793772 h 6858000"/>
              <a:gd name="connsiteX78" fmla="*/ 10165767 w 10732631"/>
              <a:gd name="connsiteY78" fmla="*/ 5793772 h 6858000"/>
              <a:gd name="connsiteX79" fmla="*/ 4371995 w 10732631"/>
              <a:gd name="connsiteY79" fmla="*/ 0 h 6858000"/>
              <a:gd name="connsiteX0" fmla="*/ 4027003 w 10732631"/>
              <a:gd name="connsiteY0" fmla="*/ 6026314 h 6858000"/>
              <a:gd name="connsiteX1" fmla="*/ 4283530 w 10732631"/>
              <a:gd name="connsiteY1" fmla="*/ 6132571 h 6858000"/>
              <a:gd name="connsiteX2" fmla="*/ 5008959 w 10732631"/>
              <a:gd name="connsiteY2" fmla="*/ 6858000 h 6858000"/>
              <a:gd name="connsiteX3" fmla="*/ 3982847 w 10732631"/>
              <a:gd name="connsiteY3" fmla="*/ 6858000 h 6858000"/>
              <a:gd name="connsiteX4" fmla="*/ 3770474 w 10732631"/>
              <a:gd name="connsiteY4" fmla="*/ 6645627 h 6858000"/>
              <a:gd name="connsiteX5" fmla="*/ 3770474 w 10732631"/>
              <a:gd name="connsiteY5" fmla="*/ 6132571 h 6858000"/>
              <a:gd name="connsiteX6" fmla="*/ 4027003 w 10732631"/>
              <a:gd name="connsiteY6" fmla="*/ 6026314 h 6858000"/>
              <a:gd name="connsiteX7" fmla="*/ 5226044 w 10732631"/>
              <a:gd name="connsiteY7" fmla="*/ 4810762 h 6858000"/>
              <a:gd name="connsiteX8" fmla="*/ 5482571 w 10732631"/>
              <a:gd name="connsiteY8" fmla="*/ 4917019 h 6858000"/>
              <a:gd name="connsiteX9" fmla="*/ 7423552 w 10732631"/>
              <a:gd name="connsiteY9" fmla="*/ 6858000 h 6858000"/>
              <a:gd name="connsiteX10" fmla="*/ 6397442 w 10732631"/>
              <a:gd name="connsiteY10" fmla="*/ 6858000 h 6858000"/>
              <a:gd name="connsiteX11" fmla="*/ 4969516 w 10732631"/>
              <a:gd name="connsiteY11" fmla="*/ 5430074 h 6858000"/>
              <a:gd name="connsiteX12" fmla="*/ 4969516 w 10732631"/>
              <a:gd name="connsiteY12" fmla="*/ 4917019 h 6858000"/>
              <a:gd name="connsiteX13" fmla="*/ 5226044 w 10732631"/>
              <a:gd name="connsiteY13" fmla="*/ 4810762 h 6858000"/>
              <a:gd name="connsiteX14" fmla="*/ 4016831 w 10732631"/>
              <a:gd name="connsiteY14" fmla="*/ 4808883 h 6858000"/>
              <a:gd name="connsiteX15" fmla="*/ 4273358 w 10732631"/>
              <a:gd name="connsiteY15" fmla="*/ 4915140 h 6858000"/>
              <a:gd name="connsiteX16" fmla="*/ 6216216 w 10732631"/>
              <a:gd name="connsiteY16" fmla="*/ 6858000 h 6858000"/>
              <a:gd name="connsiteX17" fmla="*/ 5190107 w 10732631"/>
              <a:gd name="connsiteY17" fmla="*/ 6858000 h 6858000"/>
              <a:gd name="connsiteX18" fmla="*/ 3760302 w 10732631"/>
              <a:gd name="connsiteY18" fmla="*/ 5428196 h 6858000"/>
              <a:gd name="connsiteX19" fmla="*/ 3760302 w 10732631"/>
              <a:gd name="connsiteY19" fmla="*/ 4915140 h 6858000"/>
              <a:gd name="connsiteX20" fmla="*/ 4016831 w 10732631"/>
              <a:gd name="connsiteY20" fmla="*/ 4808883 h 6858000"/>
              <a:gd name="connsiteX21" fmla="*/ 4983334 w 10732631"/>
              <a:gd name="connsiteY21" fmla="*/ 3358111 h 6858000"/>
              <a:gd name="connsiteX22" fmla="*/ 5239861 w 10732631"/>
              <a:gd name="connsiteY22" fmla="*/ 3464368 h 6858000"/>
              <a:gd name="connsiteX23" fmla="*/ 8633493 w 10732631"/>
              <a:gd name="connsiteY23" fmla="*/ 6858000 h 6858000"/>
              <a:gd name="connsiteX24" fmla="*/ 7607384 w 10732631"/>
              <a:gd name="connsiteY24" fmla="*/ 6858000 h 6858000"/>
              <a:gd name="connsiteX25" fmla="*/ 4726806 w 10732631"/>
              <a:gd name="connsiteY25" fmla="*/ 3977423 h 6858000"/>
              <a:gd name="connsiteX26" fmla="*/ 4726806 w 10732631"/>
              <a:gd name="connsiteY26" fmla="*/ 3464368 h 6858000"/>
              <a:gd name="connsiteX27" fmla="*/ 4983334 w 10732631"/>
              <a:gd name="connsiteY27" fmla="*/ 3358111 h 6858000"/>
              <a:gd name="connsiteX28" fmla="*/ 4411835 w 10732631"/>
              <a:gd name="connsiteY28" fmla="*/ 1580111 h 6858000"/>
              <a:gd name="connsiteX29" fmla="*/ 4668361 w 10732631"/>
              <a:gd name="connsiteY29" fmla="*/ 1686369 h 6858000"/>
              <a:gd name="connsiteX30" fmla="*/ 9305884 w 10732631"/>
              <a:gd name="connsiteY30" fmla="*/ 6323892 h 6858000"/>
              <a:gd name="connsiteX31" fmla="*/ 9305884 w 10732631"/>
              <a:gd name="connsiteY31" fmla="*/ 6836948 h 6858000"/>
              <a:gd name="connsiteX32" fmla="*/ 9305884 w 10732631"/>
              <a:gd name="connsiteY32" fmla="*/ 6836946 h 6858000"/>
              <a:gd name="connsiteX33" fmla="*/ 9280109 w 10732631"/>
              <a:gd name="connsiteY33" fmla="*/ 6858000 h 6858000"/>
              <a:gd name="connsiteX34" fmla="*/ 8818604 w 10732631"/>
              <a:gd name="connsiteY34" fmla="*/ 6858000 h 6858000"/>
              <a:gd name="connsiteX35" fmla="*/ 8792829 w 10732631"/>
              <a:gd name="connsiteY35" fmla="*/ 6836946 h 6858000"/>
              <a:gd name="connsiteX36" fmla="*/ 4155306 w 10732631"/>
              <a:gd name="connsiteY36" fmla="*/ 2199424 h 6858000"/>
              <a:gd name="connsiteX37" fmla="*/ 4155306 w 10732631"/>
              <a:gd name="connsiteY37" fmla="*/ 1686369 h 6858000"/>
              <a:gd name="connsiteX38" fmla="*/ 4411835 w 10732631"/>
              <a:gd name="connsiteY38" fmla="*/ 1580111 h 6858000"/>
              <a:gd name="connsiteX39" fmla="*/ 5620152 w 10732631"/>
              <a:gd name="connsiteY39" fmla="*/ 1580110 h 6858000"/>
              <a:gd name="connsiteX40" fmla="*/ 5876680 w 10732631"/>
              <a:gd name="connsiteY40" fmla="*/ 1686368 h 6858000"/>
              <a:gd name="connsiteX41" fmla="*/ 10732631 w 10732631"/>
              <a:gd name="connsiteY41" fmla="*/ 6542320 h 6858000"/>
              <a:gd name="connsiteX42" fmla="*/ 10732631 w 10732631"/>
              <a:gd name="connsiteY42" fmla="*/ 6858000 h 6858000"/>
              <a:gd name="connsiteX43" fmla="*/ 10022202 w 10732631"/>
              <a:gd name="connsiteY43" fmla="*/ 6858000 h 6858000"/>
              <a:gd name="connsiteX44" fmla="*/ 5363625 w 10732631"/>
              <a:gd name="connsiteY44" fmla="*/ 2199423 h 6858000"/>
              <a:gd name="connsiteX45" fmla="*/ 5363625 w 10732631"/>
              <a:gd name="connsiteY45" fmla="*/ 1686368 h 6858000"/>
              <a:gd name="connsiteX46" fmla="*/ 5620152 w 10732631"/>
              <a:gd name="connsiteY46" fmla="*/ 1580110 h 6858000"/>
              <a:gd name="connsiteX47" fmla="*/ 0 w 10732631"/>
              <a:gd name="connsiteY47" fmla="*/ 2533946 h 6858000"/>
              <a:gd name="connsiteX48" fmla="*/ 0 w 10732631"/>
              <a:gd name="connsiteY48" fmla="*/ 2953645 h 6858000"/>
              <a:gd name="connsiteX49" fmla="*/ 0 w 10732631"/>
              <a:gd name="connsiteY49" fmla="*/ 2533946 h 6858000"/>
              <a:gd name="connsiteX50" fmla="*/ 8378524 w 10732631"/>
              <a:gd name="connsiteY50" fmla="*/ 743773 h 6858000"/>
              <a:gd name="connsiteX51" fmla="*/ 8635051 w 10732631"/>
              <a:gd name="connsiteY51" fmla="*/ 850031 h 6858000"/>
              <a:gd name="connsiteX52" fmla="*/ 10340228 w 10732631"/>
              <a:gd name="connsiteY52" fmla="*/ 2555209 h 6858000"/>
              <a:gd name="connsiteX53" fmla="*/ 10340228 w 10732631"/>
              <a:gd name="connsiteY53" fmla="*/ 3068265 h 6858000"/>
              <a:gd name="connsiteX54" fmla="*/ 10340228 w 10732631"/>
              <a:gd name="connsiteY54" fmla="*/ 3068263 h 6858000"/>
              <a:gd name="connsiteX55" fmla="*/ 9827172 w 10732631"/>
              <a:gd name="connsiteY55" fmla="*/ 3068263 h 6858000"/>
              <a:gd name="connsiteX56" fmla="*/ 8121996 w 10732631"/>
              <a:gd name="connsiteY56" fmla="*/ 1363086 h 6858000"/>
              <a:gd name="connsiteX57" fmla="*/ 8121996 w 10732631"/>
              <a:gd name="connsiteY57" fmla="*/ 850031 h 6858000"/>
              <a:gd name="connsiteX58" fmla="*/ 8378524 w 10732631"/>
              <a:gd name="connsiteY58" fmla="*/ 743773 h 6858000"/>
              <a:gd name="connsiteX59" fmla="*/ 7062200 w 10732631"/>
              <a:gd name="connsiteY59" fmla="*/ 612697 h 6858000"/>
              <a:gd name="connsiteX60" fmla="*/ 7318728 w 10732631"/>
              <a:gd name="connsiteY60" fmla="*/ 718955 h 6858000"/>
              <a:gd name="connsiteX61" fmla="*/ 10488805 w 10732631"/>
              <a:gd name="connsiteY61" fmla="*/ 3889033 h 6858000"/>
              <a:gd name="connsiteX62" fmla="*/ 10488805 w 10732631"/>
              <a:gd name="connsiteY62" fmla="*/ 4402089 h 6858000"/>
              <a:gd name="connsiteX63" fmla="*/ 10488805 w 10732631"/>
              <a:gd name="connsiteY63" fmla="*/ 4402087 h 6858000"/>
              <a:gd name="connsiteX64" fmla="*/ 9975750 w 10732631"/>
              <a:gd name="connsiteY64" fmla="*/ 4402087 h 6858000"/>
              <a:gd name="connsiteX65" fmla="*/ 6805673 w 10732631"/>
              <a:gd name="connsiteY65" fmla="*/ 1232010 h 6858000"/>
              <a:gd name="connsiteX66" fmla="*/ 6805673 w 10732631"/>
              <a:gd name="connsiteY66" fmla="*/ 718955 h 6858000"/>
              <a:gd name="connsiteX67" fmla="*/ 7062200 w 10732631"/>
              <a:gd name="connsiteY67" fmla="*/ 612697 h 6858000"/>
              <a:gd name="connsiteX68" fmla="*/ 4371995 w 10732631"/>
              <a:gd name="connsiteY68" fmla="*/ 0 h 6858000"/>
              <a:gd name="connsiteX69" fmla="*/ 5398106 w 10732631"/>
              <a:gd name="connsiteY69" fmla="*/ 0 h 6858000"/>
              <a:gd name="connsiteX70" fmla="*/ 10678822 w 10732631"/>
              <a:gd name="connsiteY70" fmla="*/ 5280718 h 6858000"/>
              <a:gd name="connsiteX71" fmla="*/ 10725310 w 10732631"/>
              <a:gd name="connsiteY71" fmla="*/ 5337629 h 6858000"/>
              <a:gd name="connsiteX72" fmla="*/ 10732631 w 10732631"/>
              <a:gd name="connsiteY72" fmla="*/ 5351542 h 6858000"/>
              <a:gd name="connsiteX73" fmla="*/ 10732631 w 10732631"/>
              <a:gd name="connsiteY73" fmla="*/ 5722950 h 6858000"/>
              <a:gd name="connsiteX74" fmla="*/ 10725310 w 10732631"/>
              <a:gd name="connsiteY74" fmla="*/ 5736863 h 6858000"/>
              <a:gd name="connsiteX75" fmla="*/ 10678822 w 10732631"/>
              <a:gd name="connsiteY75" fmla="*/ 5793774 h 6858000"/>
              <a:gd name="connsiteX76" fmla="*/ 10678822 w 10732631"/>
              <a:gd name="connsiteY76" fmla="*/ 5793772 h 6858000"/>
              <a:gd name="connsiteX77" fmla="*/ 10165767 w 10732631"/>
              <a:gd name="connsiteY77" fmla="*/ 5793772 h 6858000"/>
              <a:gd name="connsiteX78" fmla="*/ 4371995 w 10732631"/>
              <a:gd name="connsiteY78" fmla="*/ 0 h 6858000"/>
              <a:gd name="connsiteX0" fmla="*/ 372959 w 7078587"/>
              <a:gd name="connsiteY0" fmla="*/ 6026314 h 6858000"/>
              <a:gd name="connsiteX1" fmla="*/ 629486 w 7078587"/>
              <a:gd name="connsiteY1" fmla="*/ 6132571 h 6858000"/>
              <a:gd name="connsiteX2" fmla="*/ 1354915 w 7078587"/>
              <a:gd name="connsiteY2" fmla="*/ 6858000 h 6858000"/>
              <a:gd name="connsiteX3" fmla="*/ 328803 w 7078587"/>
              <a:gd name="connsiteY3" fmla="*/ 6858000 h 6858000"/>
              <a:gd name="connsiteX4" fmla="*/ 116430 w 7078587"/>
              <a:gd name="connsiteY4" fmla="*/ 6645627 h 6858000"/>
              <a:gd name="connsiteX5" fmla="*/ 116430 w 7078587"/>
              <a:gd name="connsiteY5" fmla="*/ 6132571 h 6858000"/>
              <a:gd name="connsiteX6" fmla="*/ 372959 w 7078587"/>
              <a:gd name="connsiteY6" fmla="*/ 6026314 h 6858000"/>
              <a:gd name="connsiteX7" fmla="*/ 1572000 w 7078587"/>
              <a:gd name="connsiteY7" fmla="*/ 4810762 h 6858000"/>
              <a:gd name="connsiteX8" fmla="*/ 1828527 w 7078587"/>
              <a:gd name="connsiteY8" fmla="*/ 4917019 h 6858000"/>
              <a:gd name="connsiteX9" fmla="*/ 3769508 w 7078587"/>
              <a:gd name="connsiteY9" fmla="*/ 6858000 h 6858000"/>
              <a:gd name="connsiteX10" fmla="*/ 2743398 w 7078587"/>
              <a:gd name="connsiteY10" fmla="*/ 6858000 h 6858000"/>
              <a:gd name="connsiteX11" fmla="*/ 1315472 w 7078587"/>
              <a:gd name="connsiteY11" fmla="*/ 5430074 h 6858000"/>
              <a:gd name="connsiteX12" fmla="*/ 1315472 w 7078587"/>
              <a:gd name="connsiteY12" fmla="*/ 4917019 h 6858000"/>
              <a:gd name="connsiteX13" fmla="*/ 1572000 w 7078587"/>
              <a:gd name="connsiteY13" fmla="*/ 4810762 h 6858000"/>
              <a:gd name="connsiteX14" fmla="*/ 362787 w 7078587"/>
              <a:gd name="connsiteY14" fmla="*/ 4808883 h 6858000"/>
              <a:gd name="connsiteX15" fmla="*/ 619314 w 7078587"/>
              <a:gd name="connsiteY15" fmla="*/ 4915140 h 6858000"/>
              <a:gd name="connsiteX16" fmla="*/ 2562172 w 7078587"/>
              <a:gd name="connsiteY16" fmla="*/ 6858000 h 6858000"/>
              <a:gd name="connsiteX17" fmla="*/ 1536063 w 7078587"/>
              <a:gd name="connsiteY17" fmla="*/ 6858000 h 6858000"/>
              <a:gd name="connsiteX18" fmla="*/ 106258 w 7078587"/>
              <a:gd name="connsiteY18" fmla="*/ 5428196 h 6858000"/>
              <a:gd name="connsiteX19" fmla="*/ 106258 w 7078587"/>
              <a:gd name="connsiteY19" fmla="*/ 4915140 h 6858000"/>
              <a:gd name="connsiteX20" fmla="*/ 362787 w 7078587"/>
              <a:gd name="connsiteY20" fmla="*/ 4808883 h 6858000"/>
              <a:gd name="connsiteX21" fmla="*/ 1329290 w 7078587"/>
              <a:gd name="connsiteY21" fmla="*/ 3358111 h 6858000"/>
              <a:gd name="connsiteX22" fmla="*/ 1585817 w 7078587"/>
              <a:gd name="connsiteY22" fmla="*/ 3464368 h 6858000"/>
              <a:gd name="connsiteX23" fmla="*/ 4979449 w 7078587"/>
              <a:gd name="connsiteY23" fmla="*/ 6858000 h 6858000"/>
              <a:gd name="connsiteX24" fmla="*/ 3953340 w 7078587"/>
              <a:gd name="connsiteY24" fmla="*/ 6858000 h 6858000"/>
              <a:gd name="connsiteX25" fmla="*/ 1072762 w 7078587"/>
              <a:gd name="connsiteY25" fmla="*/ 3977423 h 6858000"/>
              <a:gd name="connsiteX26" fmla="*/ 1072762 w 7078587"/>
              <a:gd name="connsiteY26" fmla="*/ 3464368 h 6858000"/>
              <a:gd name="connsiteX27" fmla="*/ 1329290 w 7078587"/>
              <a:gd name="connsiteY27" fmla="*/ 3358111 h 6858000"/>
              <a:gd name="connsiteX28" fmla="*/ 757791 w 7078587"/>
              <a:gd name="connsiteY28" fmla="*/ 1580111 h 6858000"/>
              <a:gd name="connsiteX29" fmla="*/ 1014317 w 7078587"/>
              <a:gd name="connsiteY29" fmla="*/ 1686369 h 6858000"/>
              <a:gd name="connsiteX30" fmla="*/ 5651840 w 7078587"/>
              <a:gd name="connsiteY30" fmla="*/ 6323892 h 6858000"/>
              <a:gd name="connsiteX31" fmla="*/ 5651840 w 7078587"/>
              <a:gd name="connsiteY31" fmla="*/ 6836948 h 6858000"/>
              <a:gd name="connsiteX32" fmla="*/ 5651840 w 7078587"/>
              <a:gd name="connsiteY32" fmla="*/ 6836946 h 6858000"/>
              <a:gd name="connsiteX33" fmla="*/ 5626065 w 7078587"/>
              <a:gd name="connsiteY33" fmla="*/ 6858000 h 6858000"/>
              <a:gd name="connsiteX34" fmla="*/ 5164560 w 7078587"/>
              <a:gd name="connsiteY34" fmla="*/ 6858000 h 6858000"/>
              <a:gd name="connsiteX35" fmla="*/ 5138785 w 7078587"/>
              <a:gd name="connsiteY35" fmla="*/ 6836946 h 6858000"/>
              <a:gd name="connsiteX36" fmla="*/ 501262 w 7078587"/>
              <a:gd name="connsiteY36" fmla="*/ 2199424 h 6858000"/>
              <a:gd name="connsiteX37" fmla="*/ 501262 w 7078587"/>
              <a:gd name="connsiteY37" fmla="*/ 1686369 h 6858000"/>
              <a:gd name="connsiteX38" fmla="*/ 757791 w 7078587"/>
              <a:gd name="connsiteY38" fmla="*/ 1580111 h 6858000"/>
              <a:gd name="connsiteX39" fmla="*/ 1966108 w 7078587"/>
              <a:gd name="connsiteY39" fmla="*/ 1580110 h 6858000"/>
              <a:gd name="connsiteX40" fmla="*/ 2222636 w 7078587"/>
              <a:gd name="connsiteY40" fmla="*/ 1686368 h 6858000"/>
              <a:gd name="connsiteX41" fmla="*/ 7078587 w 7078587"/>
              <a:gd name="connsiteY41" fmla="*/ 6542320 h 6858000"/>
              <a:gd name="connsiteX42" fmla="*/ 7078587 w 7078587"/>
              <a:gd name="connsiteY42" fmla="*/ 6858000 h 6858000"/>
              <a:gd name="connsiteX43" fmla="*/ 6368158 w 7078587"/>
              <a:gd name="connsiteY43" fmla="*/ 6858000 h 6858000"/>
              <a:gd name="connsiteX44" fmla="*/ 1709581 w 7078587"/>
              <a:gd name="connsiteY44" fmla="*/ 2199423 h 6858000"/>
              <a:gd name="connsiteX45" fmla="*/ 1709581 w 7078587"/>
              <a:gd name="connsiteY45" fmla="*/ 1686368 h 6858000"/>
              <a:gd name="connsiteX46" fmla="*/ 1966108 w 7078587"/>
              <a:gd name="connsiteY46" fmla="*/ 1580110 h 6858000"/>
              <a:gd name="connsiteX47" fmla="*/ 4724480 w 7078587"/>
              <a:gd name="connsiteY47" fmla="*/ 743773 h 6858000"/>
              <a:gd name="connsiteX48" fmla="*/ 4981007 w 7078587"/>
              <a:gd name="connsiteY48" fmla="*/ 850031 h 6858000"/>
              <a:gd name="connsiteX49" fmla="*/ 6686184 w 7078587"/>
              <a:gd name="connsiteY49" fmla="*/ 2555209 h 6858000"/>
              <a:gd name="connsiteX50" fmla="*/ 6686184 w 7078587"/>
              <a:gd name="connsiteY50" fmla="*/ 3068265 h 6858000"/>
              <a:gd name="connsiteX51" fmla="*/ 6686184 w 7078587"/>
              <a:gd name="connsiteY51" fmla="*/ 3068263 h 6858000"/>
              <a:gd name="connsiteX52" fmla="*/ 6173128 w 7078587"/>
              <a:gd name="connsiteY52" fmla="*/ 3068263 h 6858000"/>
              <a:gd name="connsiteX53" fmla="*/ 4467952 w 7078587"/>
              <a:gd name="connsiteY53" fmla="*/ 1363086 h 6858000"/>
              <a:gd name="connsiteX54" fmla="*/ 4467952 w 7078587"/>
              <a:gd name="connsiteY54" fmla="*/ 850031 h 6858000"/>
              <a:gd name="connsiteX55" fmla="*/ 4724480 w 7078587"/>
              <a:gd name="connsiteY55" fmla="*/ 743773 h 6858000"/>
              <a:gd name="connsiteX56" fmla="*/ 3408156 w 7078587"/>
              <a:gd name="connsiteY56" fmla="*/ 612697 h 6858000"/>
              <a:gd name="connsiteX57" fmla="*/ 3664684 w 7078587"/>
              <a:gd name="connsiteY57" fmla="*/ 718955 h 6858000"/>
              <a:gd name="connsiteX58" fmla="*/ 6834761 w 7078587"/>
              <a:gd name="connsiteY58" fmla="*/ 3889033 h 6858000"/>
              <a:gd name="connsiteX59" fmla="*/ 6834761 w 7078587"/>
              <a:gd name="connsiteY59" fmla="*/ 4402089 h 6858000"/>
              <a:gd name="connsiteX60" fmla="*/ 6834761 w 7078587"/>
              <a:gd name="connsiteY60" fmla="*/ 4402087 h 6858000"/>
              <a:gd name="connsiteX61" fmla="*/ 6321706 w 7078587"/>
              <a:gd name="connsiteY61" fmla="*/ 4402087 h 6858000"/>
              <a:gd name="connsiteX62" fmla="*/ 3151629 w 7078587"/>
              <a:gd name="connsiteY62" fmla="*/ 1232010 h 6858000"/>
              <a:gd name="connsiteX63" fmla="*/ 3151629 w 7078587"/>
              <a:gd name="connsiteY63" fmla="*/ 718955 h 6858000"/>
              <a:gd name="connsiteX64" fmla="*/ 3408156 w 7078587"/>
              <a:gd name="connsiteY64" fmla="*/ 612697 h 6858000"/>
              <a:gd name="connsiteX65" fmla="*/ 717951 w 7078587"/>
              <a:gd name="connsiteY65" fmla="*/ 0 h 6858000"/>
              <a:gd name="connsiteX66" fmla="*/ 1744062 w 7078587"/>
              <a:gd name="connsiteY66" fmla="*/ 0 h 6858000"/>
              <a:gd name="connsiteX67" fmla="*/ 7024778 w 7078587"/>
              <a:gd name="connsiteY67" fmla="*/ 5280718 h 6858000"/>
              <a:gd name="connsiteX68" fmla="*/ 7071266 w 7078587"/>
              <a:gd name="connsiteY68" fmla="*/ 5337629 h 6858000"/>
              <a:gd name="connsiteX69" fmla="*/ 7078587 w 7078587"/>
              <a:gd name="connsiteY69" fmla="*/ 5351542 h 6858000"/>
              <a:gd name="connsiteX70" fmla="*/ 7078587 w 7078587"/>
              <a:gd name="connsiteY70" fmla="*/ 5722950 h 6858000"/>
              <a:gd name="connsiteX71" fmla="*/ 7071266 w 7078587"/>
              <a:gd name="connsiteY71" fmla="*/ 5736863 h 6858000"/>
              <a:gd name="connsiteX72" fmla="*/ 7024778 w 7078587"/>
              <a:gd name="connsiteY72" fmla="*/ 5793774 h 6858000"/>
              <a:gd name="connsiteX73" fmla="*/ 7024778 w 7078587"/>
              <a:gd name="connsiteY73" fmla="*/ 5793772 h 6858000"/>
              <a:gd name="connsiteX74" fmla="*/ 6511723 w 7078587"/>
              <a:gd name="connsiteY74" fmla="*/ 5793772 h 6858000"/>
              <a:gd name="connsiteX75" fmla="*/ 717951 w 7078587"/>
              <a:gd name="connsiteY7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7078587" h="6858000">
                <a:moveTo>
                  <a:pt x="372959" y="6026314"/>
                </a:moveTo>
                <a:cubicBezTo>
                  <a:pt x="465804" y="6026314"/>
                  <a:pt x="558647" y="6061733"/>
                  <a:pt x="629486" y="6132571"/>
                </a:cubicBezTo>
                <a:lnTo>
                  <a:pt x="1354915" y="6858000"/>
                </a:lnTo>
                <a:lnTo>
                  <a:pt x="328803" y="6858000"/>
                </a:lnTo>
                <a:lnTo>
                  <a:pt x="116430" y="6645627"/>
                </a:lnTo>
                <a:cubicBezTo>
                  <a:pt x="-25247" y="6503950"/>
                  <a:pt x="-25247" y="6274248"/>
                  <a:pt x="116430" y="6132571"/>
                </a:cubicBezTo>
                <a:cubicBezTo>
                  <a:pt x="187269" y="6061733"/>
                  <a:pt x="280113" y="6026314"/>
                  <a:pt x="372959" y="6026314"/>
                </a:cubicBezTo>
                <a:close/>
                <a:moveTo>
                  <a:pt x="1572000" y="4810762"/>
                </a:moveTo>
                <a:cubicBezTo>
                  <a:pt x="1664844" y="4810762"/>
                  <a:pt x="1757689" y="4846181"/>
                  <a:pt x="1828527" y="4917019"/>
                </a:cubicBezTo>
                <a:lnTo>
                  <a:pt x="3769508" y="6858000"/>
                </a:lnTo>
                <a:lnTo>
                  <a:pt x="2743398" y="6858000"/>
                </a:lnTo>
                <a:lnTo>
                  <a:pt x="1315472" y="5430074"/>
                </a:lnTo>
                <a:cubicBezTo>
                  <a:pt x="1173795" y="5288397"/>
                  <a:pt x="1173795" y="5058695"/>
                  <a:pt x="1315472" y="4917019"/>
                </a:cubicBezTo>
                <a:cubicBezTo>
                  <a:pt x="1386310" y="4846181"/>
                  <a:pt x="1479155" y="4810762"/>
                  <a:pt x="1572000" y="4810762"/>
                </a:cubicBezTo>
                <a:close/>
                <a:moveTo>
                  <a:pt x="362787" y="4808883"/>
                </a:moveTo>
                <a:cubicBezTo>
                  <a:pt x="455632" y="4808883"/>
                  <a:pt x="548477" y="4844302"/>
                  <a:pt x="619314" y="4915140"/>
                </a:cubicBezTo>
                <a:lnTo>
                  <a:pt x="2562172" y="6858000"/>
                </a:lnTo>
                <a:lnTo>
                  <a:pt x="1536063" y="6858000"/>
                </a:lnTo>
                <a:lnTo>
                  <a:pt x="106258" y="5428196"/>
                </a:lnTo>
                <a:cubicBezTo>
                  <a:pt x="-35419" y="5286519"/>
                  <a:pt x="-35419" y="5056817"/>
                  <a:pt x="106258" y="4915140"/>
                </a:cubicBezTo>
                <a:cubicBezTo>
                  <a:pt x="177097" y="4844302"/>
                  <a:pt x="269941" y="4808883"/>
                  <a:pt x="362787" y="4808883"/>
                </a:cubicBezTo>
                <a:close/>
                <a:moveTo>
                  <a:pt x="1329290" y="3358111"/>
                </a:moveTo>
                <a:cubicBezTo>
                  <a:pt x="1422134" y="3358111"/>
                  <a:pt x="1514979" y="3393529"/>
                  <a:pt x="1585817" y="3464368"/>
                </a:cubicBezTo>
                <a:lnTo>
                  <a:pt x="4979449" y="6858000"/>
                </a:lnTo>
                <a:lnTo>
                  <a:pt x="3953340" y="6858000"/>
                </a:lnTo>
                <a:lnTo>
                  <a:pt x="1072762" y="3977423"/>
                </a:lnTo>
                <a:cubicBezTo>
                  <a:pt x="931085" y="3835747"/>
                  <a:pt x="931085" y="3606045"/>
                  <a:pt x="1072762" y="3464368"/>
                </a:cubicBezTo>
                <a:cubicBezTo>
                  <a:pt x="1143600" y="3393529"/>
                  <a:pt x="1236445" y="3358111"/>
                  <a:pt x="1329290" y="3358111"/>
                </a:cubicBezTo>
                <a:close/>
                <a:moveTo>
                  <a:pt x="757791" y="1580111"/>
                </a:moveTo>
                <a:cubicBezTo>
                  <a:pt x="850634" y="1580111"/>
                  <a:pt x="943479" y="1615530"/>
                  <a:pt x="1014317" y="1686369"/>
                </a:cubicBezTo>
                <a:lnTo>
                  <a:pt x="5651840" y="6323892"/>
                </a:lnTo>
                <a:cubicBezTo>
                  <a:pt x="5793517" y="6465569"/>
                  <a:pt x="5793517" y="6695271"/>
                  <a:pt x="5651840" y="6836948"/>
                </a:cubicBezTo>
                <a:lnTo>
                  <a:pt x="5651840" y="6836946"/>
                </a:lnTo>
                <a:lnTo>
                  <a:pt x="5626065" y="6858000"/>
                </a:lnTo>
                <a:lnTo>
                  <a:pt x="5164560" y="6858000"/>
                </a:lnTo>
                <a:lnTo>
                  <a:pt x="5138785" y="6836946"/>
                </a:lnTo>
                <a:lnTo>
                  <a:pt x="501262" y="2199424"/>
                </a:lnTo>
                <a:cubicBezTo>
                  <a:pt x="359585" y="2057747"/>
                  <a:pt x="359585" y="1828045"/>
                  <a:pt x="501262" y="1686369"/>
                </a:cubicBezTo>
                <a:cubicBezTo>
                  <a:pt x="572100" y="1615530"/>
                  <a:pt x="664946" y="1580111"/>
                  <a:pt x="757791" y="1580111"/>
                </a:cubicBezTo>
                <a:close/>
                <a:moveTo>
                  <a:pt x="1966108" y="1580110"/>
                </a:moveTo>
                <a:cubicBezTo>
                  <a:pt x="2058953" y="1580110"/>
                  <a:pt x="2151798" y="1615529"/>
                  <a:pt x="2222636" y="1686368"/>
                </a:cubicBezTo>
                <a:lnTo>
                  <a:pt x="7078587" y="6542320"/>
                </a:lnTo>
                <a:lnTo>
                  <a:pt x="7078587" y="6858000"/>
                </a:lnTo>
                <a:lnTo>
                  <a:pt x="6368158" y="6858000"/>
                </a:lnTo>
                <a:lnTo>
                  <a:pt x="1709581" y="2199423"/>
                </a:lnTo>
                <a:cubicBezTo>
                  <a:pt x="1567904" y="2057746"/>
                  <a:pt x="1567904" y="1828044"/>
                  <a:pt x="1709581" y="1686368"/>
                </a:cubicBezTo>
                <a:cubicBezTo>
                  <a:pt x="1780419" y="1615529"/>
                  <a:pt x="1873264" y="1580110"/>
                  <a:pt x="1966108" y="1580110"/>
                </a:cubicBezTo>
                <a:close/>
                <a:moveTo>
                  <a:pt x="4724480" y="743773"/>
                </a:moveTo>
                <a:cubicBezTo>
                  <a:pt x="4817324" y="743773"/>
                  <a:pt x="4910169" y="779192"/>
                  <a:pt x="4981007" y="850031"/>
                </a:cubicBezTo>
                <a:lnTo>
                  <a:pt x="6686184" y="2555209"/>
                </a:lnTo>
                <a:cubicBezTo>
                  <a:pt x="6827861" y="2696885"/>
                  <a:pt x="6827861" y="2926588"/>
                  <a:pt x="6686184" y="3068265"/>
                </a:cubicBezTo>
                <a:lnTo>
                  <a:pt x="6686184" y="3068263"/>
                </a:lnTo>
                <a:cubicBezTo>
                  <a:pt x="6544507" y="3209940"/>
                  <a:pt x="6314805" y="3209940"/>
                  <a:pt x="6173128" y="3068263"/>
                </a:cubicBezTo>
                <a:lnTo>
                  <a:pt x="4467952" y="1363086"/>
                </a:lnTo>
                <a:cubicBezTo>
                  <a:pt x="4326275" y="1221409"/>
                  <a:pt x="4326275" y="991707"/>
                  <a:pt x="4467952" y="850031"/>
                </a:cubicBezTo>
                <a:cubicBezTo>
                  <a:pt x="4538790" y="779192"/>
                  <a:pt x="4631635" y="743773"/>
                  <a:pt x="4724480" y="743773"/>
                </a:cubicBezTo>
                <a:close/>
                <a:moveTo>
                  <a:pt x="3408156" y="612697"/>
                </a:moveTo>
                <a:cubicBezTo>
                  <a:pt x="3501001" y="612697"/>
                  <a:pt x="3593846" y="648116"/>
                  <a:pt x="3664684" y="718955"/>
                </a:cubicBezTo>
                <a:lnTo>
                  <a:pt x="6834761" y="3889033"/>
                </a:lnTo>
                <a:cubicBezTo>
                  <a:pt x="6976438" y="4030710"/>
                  <a:pt x="6976438" y="4260412"/>
                  <a:pt x="6834761" y="4402089"/>
                </a:cubicBezTo>
                <a:lnTo>
                  <a:pt x="6834761" y="4402087"/>
                </a:lnTo>
                <a:cubicBezTo>
                  <a:pt x="6693085" y="4543764"/>
                  <a:pt x="6463382" y="4543764"/>
                  <a:pt x="6321706" y="4402087"/>
                </a:cubicBezTo>
                <a:lnTo>
                  <a:pt x="3151629" y="1232010"/>
                </a:lnTo>
                <a:cubicBezTo>
                  <a:pt x="3009952" y="1090334"/>
                  <a:pt x="3009952" y="860631"/>
                  <a:pt x="3151629" y="718955"/>
                </a:cubicBezTo>
                <a:cubicBezTo>
                  <a:pt x="3222467" y="648116"/>
                  <a:pt x="3315311" y="612697"/>
                  <a:pt x="3408156" y="612697"/>
                </a:cubicBezTo>
                <a:close/>
                <a:moveTo>
                  <a:pt x="717951" y="0"/>
                </a:moveTo>
                <a:lnTo>
                  <a:pt x="1744062" y="0"/>
                </a:lnTo>
                <a:lnTo>
                  <a:pt x="7024778" y="5280718"/>
                </a:lnTo>
                <a:cubicBezTo>
                  <a:pt x="7042488" y="5298428"/>
                  <a:pt x="7057984" y="5317513"/>
                  <a:pt x="7071266" y="5337629"/>
                </a:cubicBezTo>
                <a:lnTo>
                  <a:pt x="7078587" y="5351542"/>
                </a:lnTo>
                <a:lnTo>
                  <a:pt x="7078587" y="5722950"/>
                </a:lnTo>
                <a:lnTo>
                  <a:pt x="7071266" y="5736863"/>
                </a:lnTo>
                <a:cubicBezTo>
                  <a:pt x="7057984" y="5756980"/>
                  <a:pt x="7042488" y="5776065"/>
                  <a:pt x="7024778" y="5793774"/>
                </a:cubicBezTo>
                <a:lnTo>
                  <a:pt x="7024778" y="5793772"/>
                </a:lnTo>
                <a:cubicBezTo>
                  <a:pt x="6883102" y="5935449"/>
                  <a:pt x="6653400" y="5935449"/>
                  <a:pt x="6511723" y="5793772"/>
                </a:cubicBezTo>
                <a:lnTo>
                  <a:pt x="717951" y="0"/>
                </a:lnTo>
                <a:close/>
              </a:path>
            </a:pathLst>
          </a:custGeom>
          <a:blipFill>
            <a:blip r:embed="rId5"/>
            <a:stretch>
              <a:fillRect/>
            </a:stretch>
          </a:blipFill>
        </p:spPr>
      </p:pic>
    </p:spTree>
    <p:extLst>
      <p:ext uri="{BB962C8B-B14F-4D97-AF65-F5344CB8AC3E}">
        <p14:creationId xmlns:p14="http://schemas.microsoft.com/office/powerpoint/2010/main" val="1200615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ppt_w</p:attrName>
                                        </p:attrNameLst>
                                      </p:cBhvr>
                                      <p:tavLst>
                                        <p:tav tm="0">
                                          <p:val>
                                            <p:strVal val="#ppt_w+.3"/>
                                          </p:val>
                                        </p:tav>
                                        <p:tav tm="100000">
                                          <p:val>
                                            <p:strVal val="#ppt_w"/>
                                          </p:val>
                                        </p:tav>
                                      </p:tavLst>
                                    </p:anim>
                                    <p:anim calcmode="lin" valueType="num">
                                      <p:cBhvr>
                                        <p:cTn id="43" dur="1000" fill="hold"/>
                                        <p:tgtEl>
                                          <p:spTgt spid="20"/>
                                        </p:tgtEl>
                                        <p:attrNameLst>
                                          <p:attrName>ppt_h</p:attrName>
                                        </p:attrNameLst>
                                      </p:cBhvr>
                                      <p:tavLst>
                                        <p:tav tm="0">
                                          <p:val>
                                            <p:strVal val="#ppt_h"/>
                                          </p:val>
                                        </p:tav>
                                        <p:tav tm="100000">
                                          <p:val>
                                            <p:strVal val="#ppt_h"/>
                                          </p:val>
                                        </p:tav>
                                      </p:tavLst>
                                    </p:anim>
                                    <p:animEffect transition="in" filter="fade">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149</a:t>
            </a:fld>
            <a:endParaRPr lang="ar-EG"/>
          </a:p>
        </p:txBody>
      </p:sp>
      <p:grpSp>
        <p:nvGrpSpPr>
          <p:cNvPr id="5" name="Group 4"/>
          <p:cNvGrpSpPr/>
          <p:nvPr/>
        </p:nvGrpSpPr>
        <p:grpSpPr>
          <a:xfrm>
            <a:off x="7907034" y="765334"/>
            <a:ext cx="3950186" cy="679504"/>
            <a:chOff x="-3768819" y="-15008"/>
            <a:chExt cx="4461570"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9</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لا تكون أناني: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04109" y="136192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ليس هناك صفة أسوأ من الأنانية، فالشخص المتصف بهذه الصفة يبالغ في الاهتمام بنفسه على حساب الآخرين، ويفتقد التعاطف مع غيره لأنه يرى أنه أفضل منهم، ولا يراعي مشاعر الأخرين</a:t>
            </a:r>
          </a:p>
        </p:txBody>
      </p:sp>
      <p:grpSp>
        <p:nvGrpSpPr>
          <p:cNvPr id="11" name="Group 10"/>
          <p:cNvGrpSpPr/>
          <p:nvPr/>
        </p:nvGrpSpPr>
        <p:grpSpPr>
          <a:xfrm>
            <a:off x="6655633" y="2545676"/>
            <a:ext cx="5200286" cy="679504"/>
            <a:chOff x="-5180755" y="-15008"/>
            <a:chExt cx="5873506" cy="720493"/>
          </a:xfrm>
        </p:grpSpPr>
        <p:pic>
          <p:nvPicPr>
            <p:cNvPr id="12" name="Picture 11"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3" name="Rectangle 12"/>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10</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احترم ذاتك:</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04109" y="3194577"/>
            <a:ext cx="1138276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المهم ألا تخلط بين الأنانية واحترام الذات فليس هناك علاقة بينهما، فالشخص الذي يحترم ذاته يحب الآخرين ويرضي عن نفسه، ولأنه حصل على ما يريد من مشاعر إيجابية فلديه ميل غريزي للتواصل مع الآخرين</a:t>
            </a:r>
          </a:p>
        </p:txBody>
      </p:sp>
      <p:grpSp>
        <p:nvGrpSpPr>
          <p:cNvPr id="16" name="Group 15"/>
          <p:cNvGrpSpPr/>
          <p:nvPr/>
        </p:nvGrpSpPr>
        <p:grpSpPr>
          <a:xfrm>
            <a:off x="6668020" y="4317322"/>
            <a:ext cx="5200286" cy="679504"/>
            <a:chOff x="-5180755" y="-15008"/>
            <a:chExt cx="5873506" cy="720493"/>
          </a:xfrm>
        </p:grpSpPr>
        <p:pic>
          <p:nvPicPr>
            <p:cNvPr id="17" name="Picture 16"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8" name="Rectangle 1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ارضا بنصيبك من دنياك:</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Rectangle 19"/>
          <p:cNvSpPr/>
          <p:nvPr/>
        </p:nvSpPr>
        <p:spPr>
          <a:xfrm>
            <a:off x="416496" y="4966224"/>
            <a:ext cx="1138276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اقنع بما آتاك الله، واحرص على ما ينفعك، وإياك والتمني فإنه يؤدي إلى عدم تفاعلك مع عملك، ويصعب عليك العمل بتركيز وفاعلية، لأن عقلك في حال التمني مشغول بما تريد أن تكون أو يكون</a:t>
            </a:r>
          </a:p>
        </p:txBody>
      </p:sp>
    </p:spTree>
    <p:extLst>
      <p:ext uri="{BB962C8B-B14F-4D97-AF65-F5344CB8AC3E}">
        <p14:creationId xmlns:p14="http://schemas.microsoft.com/office/powerpoint/2010/main" val="2892297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ppt_w</p:attrName>
                                        </p:attrNameLst>
                                      </p:cBhvr>
                                      <p:tavLst>
                                        <p:tav tm="0">
                                          <p:val>
                                            <p:strVal val="#ppt_w+.3"/>
                                          </p:val>
                                        </p:tav>
                                        <p:tav tm="100000">
                                          <p:val>
                                            <p:strVal val="#ppt_w"/>
                                          </p:val>
                                        </p:tav>
                                      </p:tavLst>
                                    </p:anim>
                                    <p:anim calcmode="lin" valueType="num">
                                      <p:cBhvr>
                                        <p:cTn id="43" dur="1000" fill="hold"/>
                                        <p:tgtEl>
                                          <p:spTgt spid="20"/>
                                        </p:tgtEl>
                                        <p:attrNameLst>
                                          <p:attrName>ppt_h</p:attrName>
                                        </p:attrNameLst>
                                      </p:cBhvr>
                                      <p:tavLst>
                                        <p:tav tm="0">
                                          <p:val>
                                            <p:strVal val="#ppt_h"/>
                                          </p:val>
                                        </p:tav>
                                        <p:tav tm="100000">
                                          <p:val>
                                            <p:strVal val="#ppt_h"/>
                                          </p:val>
                                        </p:tav>
                                      </p:tavLst>
                                    </p:anim>
                                    <p:animEffect transition="in" filter="fade">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itchFamily="2" charset="-78"/>
                <a:cs typeface="Sakkal Majalla" pitchFamily="2" charset="-78"/>
              </a:rPr>
              <a:t>أنواع ضغوط العمل</a:t>
            </a:r>
          </a:p>
        </p:txBody>
      </p:sp>
      <p:sp>
        <p:nvSpPr>
          <p:cNvPr id="3" name="Slide Number Placeholder 2"/>
          <p:cNvSpPr>
            <a:spLocks noGrp="1"/>
          </p:cNvSpPr>
          <p:nvPr>
            <p:ph type="sldNum" sz="quarter" idx="12"/>
          </p:nvPr>
        </p:nvSpPr>
        <p:spPr/>
        <p:txBody>
          <a:bodyPr/>
          <a:lstStyle/>
          <a:p>
            <a:fld id="{802A93DA-8321-490E-B7A0-7881EC602D96}" type="slidenum">
              <a:rPr lang="ar-EG" smtClean="0"/>
              <a:t>15</a:t>
            </a:fld>
            <a:endParaRPr lang="ar-EG"/>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233956088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150</a:t>
            </a:fld>
            <a:endParaRPr lang="ar-EG"/>
          </a:p>
        </p:txBody>
      </p:sp>
      <p:grpSp>
        <p:nvGrpSpPr>
          <p:cNvPr id="5" name="Group 4"/>
          <p:cNvGrpSpPr/>
          <p:nvPr/>
        </p:nvGrpSpPr>
        <p:grpSpPr>
          <a:xfrm>
            <a:off x="7907034" y="765334"/>
            <a:ext cx="3950186" cy="679504"/>
            <a:chOff x="-3768819" y="-15008"/>
            <a:chExt cx="4461570"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ضع الأمور في نصابها:</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04109" y="1361924"/>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لا تضخم المشكلات التي تعرض لك، وتعامل مع كل مشكلة بالحل المناسب لها، وأحسن التصرف</a:t>
            </a:r>
          </a:p>
        </p:txBody>
      </p:sp>
      <p:grpSp>
        <p:nvGrpSpPr>
          <p:cNvPr id="11" name="Group 10"/>
          <p:cNvGrpSpPr/>
          <p:nvPr/>
        </p:nvGrpSpPr>
        <p:grpSpPr>
          <a:xfrm>
            <a:off x="6655633" y="2195828"/>
            <a:ext cx="5200286" cy="679504"/>
            <a:chOff x="-5180755" y="-15008"/>
            <a:chExt cx="5873506" cy="720493"/>
          </a:xfrm>
        </p:grpSpPr>
        <p:pic>
          <p:nvPicPr>
            <p:cNvPr id="12" name="Picture 11"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3" name="Rectangle 12"/>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استعين بحكمتك في حل المشكلات: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04109" y="2844729"/>
            <a:ext cx="1138276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الحكمة تعطي نظرة صائبة للأمور وفطنة وتوجيها ممتازة نحو الصواب، بل إنها تجعل حياتك أسهل وأقل توتراً، والحكمة هي الاستخدام الصحيح للذهن، فالله الله في الحكمة</a:t>
            </a:r>
          </a:p>
        </p:txBody>
      </p:sp>
      <p:grpSp>
        <p:nvGrpSpPr>
          <p:cNvPr id="16" name="Group 15"/>
          <p:cNvGrpSpPr/>
          <p:nvPr/>
        </p:nvGrpSpPr>
        <p:grpSpPr>
          <a:xfrm>
            <a:off x="6636168" y="4159260"/>
            <a:ext cx="5200286" cy="679504"/>
            <a:chOff x="-5180755" y="-15008"/>
            <a:chExt cx="5873506" cy="720493"/>
          </a:xfrm>
        </p:grpSpPr>
        <p:pic>
          <p:nvPicPr>
            <p:cNvPr id="17" name="Picture 16"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8" name="Rectangle 1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9" name="Rectangle 18"/>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أدرك مدى قوة الألفة: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Rectangle 19"/>
          <p:cNvSpPr/>
          <p:nvPr/>
        </p:nvSpPr>
        <p:spPr>
          <a:xfrm>
            <a:off x="384644" y="4808162"/>
            <a:ext cx="11382767"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القدرة على إقامة علاقات مودة تسهم في الحصول على قدر أكبر من السكينة وعلى إقامة علاقات طويلة الأمد تتسم بالثقة وتقوم على الأمانة والمصداقية المتبادلة، كما أنها تساعدك على أن تصبح شخصا ذا شعبية، وعلى أن تخرج أفضل ما عندك وعند الآخرين</a:t>
            </a:r>
          </a:p>
        </p:txBody>
      </p:sp>
    </p:spTree>
    <p:extLst>
      <p:ext uri="{BB962C8B-B14F-4D97-AF65-F5344CB8AC3E}">
        <p14:creationId xmlns:p14="http://schemas.microsoft.com/office/powerpoint/2010/main" val="446838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ppt_w</p:attrName>
                                        </p:attrNameLst>
                                      </p:cBhvr>
                                      <p:tavLst>
                                        <p:tav tm="0">
                                          <p:val>
                                            <p:strVal val="#ppt_w+.3"/>
                                          </p:val>
                                        </p:tav>
                                        <p:tav tm="100000">
                                          <p:val>
                                            <p:strVal val="#ppt_w"/>
                                          </p:val>
                                        </p:tav>
                                      </p:tavLst>
                                    </p:anim>
                                    <p:anim calcmode="lin" valueType="num">
                                      <p:cBhvr>
                                        <p:cTn id="43" dur="1000" fill="hold"/>
                                        <p:tgtEl>
                                          <p:spTgt spid="20"/>
                                        </p:tgtEl>
                                        <p:attrNameLst>
                                          <p:attrName>ppt_h</p:attrName>
                                        </p:attrNameLst>
                                      </p:cBhvr>
                                      <p:tavLst>
                                        <p:tav tm="0">
                                          <p:val>
                                            <p:strVal val="#ppt_h"/>
                                          </p:val>
                                        </p:tav>
                                        <p:tav tm="100000">
                                          <p:val>
                                            <p:strVal val="#ppt_h"/>
                                          </p:val>
                                        </p:tav>
                                      </p:tavLst>
                                    </p:anim>
                                    <p:animEffect transition="in" filter="fade">
                                      <p:cBhvr>
                                        <p:cTn id="44"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151</a:t>
            </a:fld>
            <a:endParaRPr lang="ar-EG"/>
          </a:p>
        </p:txBody>
      </p:sp>
      <p:grpSp>
        <p:nvGrpSpPr>
          <p:cNvPr id="5" name="Group 4"/>
          <p:cNvGrpSpPr/>
          <p:nvPr/>
        </p:nvGrpSpPr>
        <p:grpSpPr>
          <a:xfrm>
            <a:off x="7922024" y="1110108"/>
            <a:ext cx="3950186" cy="679504"/>
            <a:chOff x="-3768819" y="-15008"/>
            <a:chExt cx="4461570"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3768819" y="-15008"/>
              <a:ext cx="3805850"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تخلص من أخطائك بسرعة: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706698"/>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ليس من شك في أنك سترتكب أخطاء في بعض الأحيان، وربما تكون جسيمة، فأنت لست معصومة، ولكن كيف تصحح خطأك؟ إن التخلص من الأخطاء بسرعة يجعلك تتعلمين من الآخرين ومن أخطائك، وكنتيجة لذلك فإن حياتك العملية ستصبح أقل توترا</a:t>
            </a:r>
          </a:p>
        </p:txBody>
      </p:sp>
      <p:grpSp>
        <p:nvGrpSpPr>
          <p:cNvPr id="11" name="Group 10"/>
          <p:cNvGrpSpPr/>
          <p:nvPr/>
        </p:nvGrpSpPr>
        <p:grpSpPr>
          <a:xfrm>
            <a:off x="6670623" y="3440864"/>
            <a:ext cx="5200286" cy="679504"/>
            <a:chOff x="-5180755" y="-15008"/>
            <a:chExt cx="5873506" cy="720493"/>
          </a:xfrm>
        </p:grpSpPr>
        <p:pic>
          <p:nvPicPr>
            <p:cNvPr id="12" name="Picture 11"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13" name="Rectangle 12"/>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p:nvPr/>
          </p:nvSpPr>
          <p:spPr>
            <a:xfrm>
              <a:off x="-5180755" y="-15008"/>
              <a:ext cx="5217785"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رضا الناس غاية لا تدرك:</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Rectangle 14"/>
          <p:cNvSpPr/>
          <p:nvPr/>
        </p:nvSpPr>
        <p:spPr>
          <a:xfrm>
            <a:off x="419099" y="4089765"/>
            <a:ext cx="11382767"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تأكد أنه لابد من غضب البعض منك، وهذا الرأي ربما يصعب تقبله، وخصوصا إذا كنت ممن يحرص على إسعاد الآخرين، لكنها حقيقة... فعندما تحاول إسعاد شخص ما، غالبا ما تسبب إحباطا لشخص آخر في نفس الوقت، حتى وإن كانت نيتك سليمة وأهدافك طيبة، فلا يمكنك أن تكون مع طرفين في وقت واحد</a:t>
            </a:r>
          </a:p>
        </p:txBody>
      </p:sp>
    </p:spTree>
    <p:extLst>
      <p:ext uri="{BB962C8B-B14F-4D97-AF65-F5344CB8AC3E}">
        <p14:creationId xmlns:p14="http://schemas.microsoft.com/office/powerpoint/2010/main" val="356489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ppt_w</p:attrName>
                                        </p:attrNameLst>
                                      </p:cBhvr>
                                      <p:tavLst>
                                        <p:tav tm="0">
                                          <p:val>
                                            <p:strVal val="#ppt_w+.3"/>
                                          </p:val>
                                        </p:tav>
                                        <p:tav tm="100000">
                                          <p:val>
                                            <p:strVal val="#ppt_w"/>
                                          </p:val>
                                        </p:tav>
                                      </p:tavLst>
                                    </p:anim>
                                    <p:anim calcmode="lin" valueType="num">
                                      <p:cBhvr>
                                        <p:cTn id="29" dur="1000" fill="hold"/>
                                        <p:tgtEl>
                                          <p:spTgt spid="15"/>
                                        </p:tgtEl>
                                        <p:attrNameLst>
                                          <p:attrName>ppt_h</p:attrName>
                                        </p:attrNameLst>
                                      </p:cBhvr>
                                      <p:tavLst>
                                        <p:tav tm="0">
                                          <p:val>
                                            <p:strVal val="#ppt_h"/>
                                          </p:val>
                                        </p:tav>
                                        <p:tav tm="100000">
                                          <p:val>
                                            <p:strVal val="#ppt_h"/>
                                          </p:val>
                                        </p:tav>
                                      </p:tavLst>
                                    </p:anim>
                                    <p:animEffect transition="in" filter="fade">
                                      <p:cBhvr>
                                        <p:cTn id="3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4212236" y="59828"/>
            <a:ext cx="6594380" cy="4648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طرق أخرى بسيطة تساعد على تقليل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152</a:t>
            </a:fld>
            <a:endParaRPr lang="ar-EG"/>
          </a:p>
        </p:txBody>
      </p:sp>
      <p:grpSp>
        <p:nvGrpSpPr>
          <p:cNvPr id="5" name="Group 4"/>
          <p:cNvGrpSpPr/>
          <p:nvPr/>
        </p:nvGrpSpPr>
        <p:grpSpPr>
          <a:xfrm>
            <a:off x="4392118" y="1110108"/>
            <a:ext cx="7480092" cy="679504"/>
            <a:chOff x="-7755700" y="-15008"/>
            <a:chExt cx="8448451" cy="720493"/>
          </a:xfrm>
        </p:grpSpPr>
        <p:pic>
          <p:nvPicPr>
            <p:cNvPr id="6" name="Picture 5" descr="Hasil gambar untuk sticky note"/>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1" y="0"/>
              <a:ext cx="652780" cy="705485"/>
            </a:xfrm>
            <a:prstGeom prst="rect">
              <a:avLst/>
            </a:prstGeom>
            <a:noFill/>
            <a:ln>
              <a:noFill/>
            </a:ln>
          </p:spPr>
        </p:pic>
        <p:sp>
          <p:nvSpPr>
            <p:cNvPr id="8" name="Rectangle 7"/>
            <p:cNvSpPr/>
            <p:nvPr/>
          </p:nvSpPr>
          <p:spPr>
            <a:xfrm>
              <a:off x="0" y="96253"/>
              <a:ext cx="692751" cy="586707"/>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7755700" y="-15008"/>
              <a:ext cx="7792731" cy="6469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لا تدع زملاء العمل السلبيين يحبطون من عزيمتك:</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19099" y="1706698"/>
            <a:ext cx="1121917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بصرف النظر عن مكان عملك أو طبيعته، فإنه من المؤكد أنك ستضطر للتعامل مع مجموعة من الناس السلبيين، فبعضهم سيكون ذا سلوك سيء أو عدائي، فتعلم كيفية التعامل مع هؤلاء الناس في صورة فنية حقيقية لبقة، بحيث لا يؤثرون عليك، وحاول التأثير عليهم إيجابا</a:t>
            </a:r>
          </a:p>
        </p:txBody>
      </p:sp>
      <p:pic>
        <p:nvPicPr>
          <p:cNvPr id="16" name="Picture 15"/>
          <p:cNvPicPr/>
          <p:nvPr/>
        </p:nvPicPr>
        <p:blipFill>
          <a:blip r:embed="rId4" cstate="print">
            <a:extLst>
              <a:ext uri="{28A0092B-C50C-407E-A947-70E740481C1C}">
                <a14:useLocalDpi xmlns:a14="http://schemas.microsoft.com/office/drawing/2010/main" val="0"/>
              </a:ext>
            </a:extLst>
          </a:blip>
          <a:stretch>
            <a:fillRect/>
          </a:stretch>
        </p:blipFill>
        <p:spPr>
          <a:xfrm>
            <a:off x="2251481" y="2961006"/>
            <a:ext cx="6040120" cy="3395345"/>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5"/>
            <a:stretch>
              <a:fillRect/>
            </a:stretch>
          </a:blipFill>
        </p:spPr>
      </p:pic>
    </p:spTree>
    <p:extLst>
      <p:ext uri="{BB962C8B-B14F-4D97-AF65-F5344CB8AC3E}">
        <p14:creationId xmlns:p14="http://schemas.microsoft.com/office/powerpoint/2010/main" val="3997795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strVal val="#ppt_w+.3"/>
                                          </p:val>
                                        </p:tav>
                                        <p:tav tm="100000">
                                          <p:val>
                                            <p:strVal val="#ppt_w"/>
                                          </p:val>
                                        </p:tav>
                                      </p:tavLst>
                                    </p:anim>
                                    <p:anim calcmode="lin" valueType="num">
                                      <p:cBhvr>
                                        <p:cTn id="15" dur="1000" fill="hold"/>
                                        <p:tgtEl>
                                          <p:spTgt spid="10"/>
                                        </p:tgtEl>
                                        <p:attrNameLst>
                                          <p:attrName>ppt_h</p:attrName>
                                        </p:attrNameLst>
                                      </p:cBhvr>
                                      <p:tavLst>
                                        <p:tav tm="0">
                                          <p:val>
                                            <p:strVal val="#ppt_h"/>
                                          </p:val>
                                        </p:tav>
                                        <p:tav tm="100000">
                                          <p:val>
                                            <p:strVal val="#ppt_h"/>
                                          </p:val>
                                        </p:tav>
                                      </p:tavLst>
                                    </p:anim>
                                    <p:animEffect transition="in" filter="fade">
                                      <p:cBhvr>
                                        <p:cTn id="16" dur="1000"/>
                                        <p:tgtEl>
                                          <p:spTgt spid="10"/>
                                        </p:tgtEl>
                                      </p:cBhvr>
                                    </p:animEffect>
                                  </p:childTnLst>
                                </p:cTn>
                              </p:par>
                              <p:par>
                                <p:cTn id="17" presetID="50"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strVal val="#ppt_w+.3"/>
                                          </p:val>
                                        </p:tav>
                                        <p:tav tm="100000">
                                          <p:val>
                                            <p:strVal val="#ppt_w"/>
                                          </p:val>
                                        </p:tav>
                                      </p:tavLst>
                                    </p:anim>
                                    <p:anim calcmode="lin" valueType="num">
                                      <p:cBhvr>
                                        <p:cTn id="20" dur="1000" fill="hold"/>
                                        <p:tgtEl>
                                          <p:spTgt spid="16"/>
                                        </p:tgtEl>
                                        <p:attrNameLst>
                                          <p:attrName>ppt_h</p:attrName>
                                        </p:attrNameLst>
                                      </p:cBhvr>
                                      <p:tavLst>
                                        <p:tav tm="0">
                                          <p:val>
                                            <p:strVal val="#ppt_h"/>
                                          </p:val>
                                        </p:tav>
                                        <p:tav tm="100000">
                                          <p:val>
                                            <p:strVal val="#ppt_h"/>
                                          </p:val>
                                        </p:tav>
                                      </p:tavLst>
                                    </p:anim>
                                    <p:animEffect transition="in" filter="fade">
                                      <p:cBhvr>
                                        <p:cTn id="2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أنواع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16</a:t>
            </a:fld>
            <a:endParaRPr lang="ar-EG"/>
          </a:p>
        </p:txBody>
      </p:sp>
      <p:grpSp>
        <p:nvGrpSpPr>
          <p:cNvPr id="5" name="Group 4">
            <a:extLst>
              <a:ext uri="{FF2B5EF4-FFF2-40B4-BE49-F238E27FC236}">
                <a16:creationId xmlns:a16="http://schemas.microsoft.com/office/drawing/2014/main" id="{1EA7D5B2-FBFD-419F-8DC7-9EB3A02874CD}"/>
              </a:ext>
            </a:extLst>
          </p:cNvPr>
          <p:cNvGrpSpPr/>
          <p:nvPr/>
        </p:nvGrpSpPr>
        <p:grpSpPr>
          <a:xfrm>
            <a:off x="7614231" y="2823603"/>
            <a:ext cx="2514211" cy="2715141"/>
            <a:chOff x="6127313" y="1659813"/>
            <a:chExt cx="2789744" cy="2995111"/>
          </a:xfrm>
        </p:grpSpPr>
        <p:pic>
          <p:nvPicPr>
            <p:cNvPr id="6" name="Picture 5">
              <a:extLst>
                <a:ext uri="{FF2B5EF4-FFF2-40B4-BE49-F238E27FC236}">
                  <a16:creationId xmlns:a16="http://schemas.microsoft.com/office/drawing/2014/main" id="{1652AF2A-5322-4078-A8F2-631BF47D2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7313" y="1659813"/>
              <a:ext cx="2789744" cy="2995111"/>
            </a:xfrm>
            <a:prstGeom prst="rect">
              <a:avLst/>
            </a:prstGeom>
          </p:spPr>
        </p:pic>
        <p:sp>
          <p:nvSpPr>
            <p:cNvPr id="8" name="Rectangle 7">
              <a:extLst>
                <a:ext uri="{FF2B5EF4-FFF2-40B4-BE49-F238E27FC236}">
                  <a16:creationId xmlns:a16="http://schemas.microsoft.com/office/drawing/2014/main" id="{71EAD185-D66B-4476-80EC-C1E471DED6BA}"/>
                </a:ext>
              </a:extLst>
            </p:cNvPr>
            <p:cNvSpPr/>
            <p:nvPr/>
          </p:nvSpPr>
          <p:spPr>
            <a:xfrm rot="4194253">
              <a:off x="6953292" y="3043796"/>
              <a:ext cx="1609619" cy="850350"/>
            </a:xfrm>
            <a:prstGeom prst="rect">
              <a:avLst/>
            </a:prstGeom>
          </p:spPr>
          <p:txBody>
            <a:bodyPr wrap="square">
              <a:spAutoFit/>
            </a:bodyPr>
            <a:lstStyle/>
            <a:p>
              <a:pPr algn="ctr">
                <a:lnSpc>
                  <a:spcPct val="90000"/>
                </a:lnSpc>
              </a:pPr>
              <a:r>
                <a:rPr lang="ar-EG" sz="2400" b="1" dirty="0">
                  <a:solidFill>
                    <a:srgbClr val="9E4E92"/>
                  </a:solidFill>
                  <a:latin typeface="Adobe Arabic" panose="02040503050201020203" pitchFamily="18" charset="-78"/>
                  <a:cs typeface="Sakkal Majalla" panose="02000000000000000000" pitchFamily="2" charset="-78"/>
                </a:rPr>
                <a:t>عدم ملائمة طبيعة العمل</a:t>
              </a:r>
            </a:p>
          </p:txBody>
        </p:sp>
        <p:sp>
          <p:nvSpPr>
            <p:cNvPr id="9" name="Rectangle 8">
              <a:extLst>
                <a:ext uri="{FF2B5EF4-FFF2-40B4-BE49-F238E27FC236}">
                  <a16:creationId xmlns:a16="http://schemas.microsoft.com/office/drawing/2014/main" id="{FC567B79-4506-4E80-85A4-9EA2D769B46C}"/>
                </a:ext>
              </a:extLst>
            </p:cNvPr>
            <p:cNvSpPr/>
            <p:nvPr/>
          </p:nvSpPr>
          <p:spPr>
            <a:xfrm rot="4194253">
              <a:off x="6512272" y="3576986"/>
              <a:ext cx="532939" cy="481523"/>
            </a:xfrm>
            <a:prstGeom prst="rect">
              <a:avLst/>
            </a:prstGeom>
          </p:spPr>
          <p:txBody>
            <a:bodyPr wrap="square">
              <a:spAutoFit/>
            </a:bodyPr>
            <a:lstStyle/>
            <a:p>
              <a:pPr algn="ctr">
                <a:lnSpc>
                  <a:spcPct val="90000"/>
                </a:lnSpc>
              </a:pPr>
              <a:r>
                <a:rPr lang="ar-EG" sz="2400" b="1" dirty="0">
                  <a:solidFill>
                    <a:prstClr val="black"/>
                  </a:solidFill>
                  <a:latin typeface="Adobe Arabic" panose="02040503050201020203" pitchFamily="18" charset="-78"/>
                  <a:cs typeface="Sakkal Majalla" panose="02000000000000000000" pitchFamily="2" charset="-78"/>
                </a:rPr>
                <a:t>1</a:t>
              </a:r>
            </a:p>
          </p:txBody>
        </p:sp>
      </p:grpSp>
      <p:grpSp>
        <p:nvGrpSpPr>
          <p:cNvPr id="10" name="Group 9">
            <a:extLst>
              <a:ext uri="{FF2B5EF4-FFF2-40B4-BE49-F238E27FC236}">
                <a16:creationId xmlns:a16="http://schemas.microsoft.com/office/drawing/2014/main" id="{4134BF74-2779-4F74-8250-905ECC60E21E}"/>
              </a:ext>
            </a:extLst>
          </p:cNvPr>
          <p:cNvGrpSpPr/>
          <p:nvPr/>
        </p:nvGrpSpPr>
        <p:grpSpPr>
          <a:xfrm>
            <a:off x="6332946" y="1512785"/>
            <a:ext cx="2613197" cy="2658469"/>
            <a:chOff x="4886358" y="256032"/>
            <a:chExt cx="2899578" cy="2932595"/>
          </a:xfrm>
        </p:grpSpPr>
        <p:pic>
          <p:nvPicPr>
            <p:cNvPr id="11" name="Picture 10">
              <a:extLst>
                <a:ext uri="{FF2B5EF4-FFF2-40B4-BE49-F238E27FC236}">
                  <a16:creationId xmlns:a16="http://schemas.microsoft.com/office/drawing/2014/main" id="{C072CD9C-2366-4E44-9BA4-665118A0C3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6358" y="256032"/>
              <a:ext cx="2899578" cy="2932595"/>
            </a:xfrm>
            <a:prstGeom prst="rect">
              <a:avLst/>
            </a:prstGeom>
          </p:spPr>
        </p:pic>
        <p:sp>
          <p:nvSpPr>
            <p:cNvPr id="12" name="Rectangle 11">
              <a:extLst>
                <a:ext uri="{FF2B5EF4-FFF2-40B4-BE49-F238E27FC236}">
                  <a16:creationId xmlns:a16="http://schemas.microsoft.com/office/drawing/2014/main" id="{5E102C21-D17C-43E0-8723-2A0C6548BC18}"/>
                </a:ext>
              </a:extLst>
            </p:cNvPr>
            <p:cNvSpPr/>
            <p:nvPr/>
          </p:nvSpPr>
          <p:spPr>
            <a:xfrm rot="1644787">
              <a:off x="5289580" y="1156428"/>
              <a:ext cx="1594094" cy="845387"/>
            </a:xfrm>
            <a:prstGeom prst="rect">
              <a:avLst/>
            </a:prstGeom>
          </p:spPr>
          <p:txBody>
            <a:bodyPr wrap="square">
              <a:spAutoFit/>
            </a:bodyPr>
            <a:lstStyle/>
            <a:p>
              <a:pPr algn="ctr">
                <a:lnSpc>
                  <a:spcPct val="90000"/>
                </a:lnSpc>
              </a:pPr>
              <a:r>
                <a:rPr lang="ar-EG" sz="2400" b="1" dirty="0">
                  <a:solidFill>
                    <a:srgbClr val="5DBD4C"/>
                  </a:solidFill>
                  <a:latin typeface="Adobe Arabic" panose="02040503050201020203" pitchFamily="18" charset="-78"/>
                  <a:cs typeface="Sakkal Majalla" panose="02000000000000000000" pitchFamily="2" charset="-78"/>
                </a:rPr>
                <a:t>عدم ملائمة مكان العمل</a:t>
              </a:r>
            </a:p>
          </p:txBody>
        </p:sp>
        <p:sp>
          <p:nvSpPr>
            <p:cNvPr id="13" name="Rectangle 12">
              <a:extLst>
                <a:ext uri="{FF2B5EF4-FFF2-40B4-BE49-F238E27FC236}">
                  <a16:creationId xmlns:a16="http://schemas.microsoft.com/office/drawing/2014/main" id="{904BBB1E-BB74-4F93-8440-D92916030EB3}"/>
                </a:ext>
              </a:extLst>
            </p:cNvPr>
            <p:cNvSpPr/>
            <p:nvPr/>
          </p:nvSpPr>
          <p:spPr>
            <a:xfrm rot="736551">
              <a:off x="5465303" y="2315291"/>
              <a:ext cx="532940" cy="478713"/>
            </a:xfrm>
            <a:prstGeom prst="rect">
              <a:avLst/>
            </a:prstGeom>
          </p:spPr>
          <p:txBody>
            <a:bodyPr wrap="square">
              <a:spAutoFit/>
            </a:bodyPr>
            <a:lstStyle/>
            <a:p>
              <a:pPr algn="ctr">
                <a:lnSpc>
                  <a:spcPct val="90000"/>
                </a:lnSpc>
              </a:pPr>
              <a:r>
                <a:rPr lang="ar-EG" sz="2400" b="1" dirty="0">
                  <a:solidFill>
                    <a:prstClr val="black"/>
                  </a:solidFill>
                  <a:latin typeface="Adobe Arabic" panose="02040503050201020203" pitchFamily="18" charset="-78"/>
                  <a:cs typeface="Sakkal Majalla" panose="02000000000000000000" pitchFamily="2" charset="-78"/>
                </a:rPr>
                <a:t>2</a:t>
              </a:r>
            </a:p>
          </p:txBody>
        </p:sp>
      </p:grpSp>
      <p:grpSp>
        <p:nvGrpSpPr>
          <p:cNvPr id="14" name="Group 13">
            <a:extLst>
              <a:ext uri="{FF2B5EF4-FFF2-40B4-BE49-F238E27FC236}">
                <a16:creationId xmlns:a16="http://schemas.microsoft.com/office/drawing/2014/main" id="{15F3C041-3310-4092-92DD-9CF2C456CD04}"/>
              </a:ext>
            </a:extLst>
          </p:cNvPr>
          <p:cNvGrpSpPr/>
          <p:nvPr/>
        </p:nvGrpSpPr>
        <p:grpSpPr>
          <a:xfrm>
            <a:off x="3304491" y="1512785"/>
            <a:ext cx="2890645" cy="2668388"/>
            <a:chOff x="1853162" y="256032"/>
            <a:chExt cx="2954493" cy="2881445"/>
          </a:xfrm>
        </p:grpSpPr>
        <p:pic>
          <p:nvPicPr>
            <p:cNvPr id="15" name="Picture 14">
              <a:extLst>
                <a:ext uri="{FF2B5EF4-FFF2-40B4-BE49-F238E27FC236}">
                  <a16:creationId xmlns:a16="http://schemas.microsoft.com/office/drawing/2014/main" id="{771F49DE-5C44-4265-B371-DFE8C568E6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3162" y="256032"/>
              <a:ext cx="2954493" cy="2881445"/>
            </a:xfrm>
            <a:prstGeom prst="rect">
              <a:avLst/>
            </a:prstGeom>
          </p:spPr>
        </p:pic>
        <p:sp>
          <p:nvSpPr>
            <p:cNvPr id="16" name="Rectangle 15">
              <a:extLst>
                <a:ext uri="{FF2B5EF4-FFF2-40B4-BE49-F238E27FC236}">
                  <a16:creationId xmlns:a16="http://schemas.microsoft.com/office/drawing/2014/main" id="{2A782135-ED96-4A1F-991D-54509AE6F1C4}"/>
                </a:ext>
              </a:extLst>
            </p:cNvPr>
            <p:cNvSpPr/>
            <p:nvPr/>
          </p:nvSpPr>
          <p:spPr>
            <a:xfrm rot="20055047">
              <a:off x="2522387" y="1150821"/>
              <a:ext cx="1984486" cy="827554"/>
            </a:xfrm>
            <a:prstGeom prst="rect">
              <a:avLst/>
            </a:prstGeom>
          </p:spPr>
          <p:txBody>
            <a:bodyPr wrap="square">
              <a:spAutoFit/>
            </a:bodyPr>
            <a:lstStyle/>
            <a:p>
              <a:pPr algn="ctr">
                <a:lnSpc>
                  <a:spcPct val="90000"/>
                </a:lnSpc>
              </a:pPr>
              <a:r>
                <a:rPr lang="ar-EG" sz="2400" b="1" dirty="0">
                  <a:solidFill>
                    <a:srgbClr val="F91564"/>
                  </a:solidFill>
                  <a:latin typeface="Adobe Arabic" panose="02040503050201020203" pitchFamily="18" charset="-78"/>
                  <a:cs typeface="Sakkal Majalla" panose="02000000000000000000" pitchFamily="2" charset="-78"/>
                </a:rPr>
                <a:t>الصراع على الحوافز والترقيات</a:t>
              </a:r>
            </a:p>
          </p:txBody>
        </p:sp>
        <p:sp>
          <p:nvSpPr>
            <p:cNvPr id="17" name="Rectangle 16">
              <a:extLst>
                <a:ext uri="{FF2B5EF4-FFF2-40B4-BE49-F238E27FC236}">
                  <a16:creationId xmlns:a16="http://schemas.microsoft.com/office/drawing/2014/main" id="{8B19A26E-D28E-4818-9FA7-31B677C0B4DF}"/>
                </a:ext>
              </a:extLst>
            </p:cNvPr>
            <p:cNvSpPr/>
            <p:nvPr/>
          </p:nvSpPr>
          <p:spPr>
            <a:xfrm rot="20862004">
              <a:off x="3742958" y="2286083"/>
              <a:ext cx="532938" cy="468528"/>
            </a:xfrm>
            <a:prstGeom prst="rect">
              <a:avLst/>
            </a:prstGeom>
          </p:spPr>
          <p:txBody>
            <a:bodyPr wrap="square">
              <a:spAutoFit/>
            </a:bodyPr>
            <a:lstStyle/>
            <a:p>
              <a:pPr algn="ctr">
                <a:lnSpc>
                  <a:spcPct val="90000"/>
                </a:lnSpc>
              </a:pPr>
              <a:r>
                <a:rPr lang="ar-EG" sz="2400" b="1" dirty="0">
                  <a:solidFill>
                    <a:prstClr val="black"/>
                  </a:solidFill>
                  <a:latin typeface="Adobe Arabic" panose="02040503050201020203" pitchFamily="18" charset="-78"/>
                  <a:cs typeface="Sakkal Majalla" panose="02000000000000000000" pitchFamily="2" charset="-78"/>
                </a:rPr>
                <a:t>3</a:t>
              </a:r>
            </a:p>
          </p:txBody>
        </p:sp>
      </p:grpSp>
      <p:grpSp>
        <p:nvGrpSpPr>
          <p:cNvPr id="18" name="Group 17">
            <a:extLst>
              <a:ext uri="{FF2B5EF4-FFF2-40B4-BE49-F238E27FC236}">
                <a16:creationId xmlns:a16="http://schemas.microsoft.com/office/drawing/2014/main" id="{63DC02FC-0D16-44DC-B18E-F083F5F23267}"/>
              </a:ext>
            </a:extLst>
          </p:cNvPr>
          <p:cNvGrpSpPr/>
          <p:nvPr/>
        </p:nvGrpSpPr>
        <p:grpSpPr>
          <a:xfrm>
            <a:off x="2001998" y="2797844"/>
            <a:ext cx="2817098" cy="2766662"/>
            <a:chOff x="491239" y="1456404"/>
            <a:chExt cx="2839169" cy="3051946"/>
          </a:xfrm>
        </p:grpSpPr>
        <p:pic>
          <p:nvPicPr>
            <p:cNvPr id="19" name="Picture 18">
              <a:extLst>
                <a:ext uri="{FF2B5EF4-FFF2-40B4-BE49-F238E27FC236}">
                  <a16:creationId xmlns:a16="http://schemas.microsoft.com/office/drawing/2014/main" id="{2B7358D4-2924-44FA-A786-A84751E565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1239" y="1456404"/>
              <a:ext cx="2839169" cy="3051946"/>
            </a:xfrm>
            <a:prstGeom prst="rect">
              <a:avLst/>
            </a:prstGeom>
          </p:spPr>
        </p:pic>
        <p:sp>
          <p:nvSpPr>
            <p:cNvPr id="20" name="Rectangle 19">
              <a:extLst>
                <a:ext uri="{FF2B5EF4-FFF2-40B4-BE49-F238E27FC236}">
                  <a16:creationId xmlns:a16="http://schemas.microsoft.com/office/drawing/2014/main" id="{93E0EBF1-EF86-4F25-817F-D21DCD3A89C2}"/>
                </a:ext>
              </a:extLst>
            </p:cNvPr>
            <p:cNvSpPr/>
            <p:nvPr/>
          </p:nvSpPr>
          <p:spPr>
            <a:xfrm rot="17646404">
              <a:off x="779826" y="2827399"/>
              <a:ext cx="2051715" cy="763062"/>
            </a:xfrm>
            <a:prstGeom prst="rect">
              <a:avLst/>
            </a:prstGeom>
          </p:spPr>
          <p:txBody>
            <a:bodyPr wrap="square">
              <a:spAutoFit/>
            </a:bodyPr>
            <a:lstStyle/>
            <a:p>
              <a:pPr algn="ctr">
                <a:lnSpc>
                  <a:spcPct val="90000"/>
                </a:lnSpc>
              </a:pPr>
              <a:r>
                <a:rPr lang="ar-EG" sz="2400" b="1" dirty="0">
                  <a:solidFill>
                    <a:srgbClr val="5F2E6F"/>
                  </a:solidFill>
                  <a:latin typeface="Adobe Arabic" panose="02040503050201020203" pitchFamily="18" charset="-78"/>
                  <a:cs typeface="Sakkal Majalla" panose="02000000000000000000" pitchFamily="2" charset="-78"/>
                </a:rPr>
                <a:t>نوع الوظيفة ومتطلباتها</a:t>
              </a:r>
            </a:p>
          </p:txBody>
        </p:sp>
        <p:sp>
          <p:nvSpPr>
            <p:cNvPr id="21" name="Rectangle 20">
              <a:extLst>
                <a:ext uri="{FF2B5EF4-FFF2-40B4-BE49-F238E27FC236}">
                  <a16:creationId xmlns:a16="http://schemas.microsoft.com/office/drawing/2014/main" id="{AB7792BC-E8FD-44B0-A56B-FD304798CD01}"/>
                </a:ext>
              </a:extLst>
            </p:cNvPr>
            <p:cNvSpPr/>
            <p:nvPr/>
          </p:nvSpPr>
          <p:spPr>
            <a:xfrm rot="17738496">
              <a:off x="2456946" y="3446502"/>
              <a:ext cx="532939" cy="437365"/>
            </a:xfrm>
            <a:prstGeom prst="rect">
              <a:avLst/>
            </a:prstGeom>
          </p:spPr>
          <p:txBody>
            <a:bodyPr wrap="square">
              <a:spAutoFit/>
            </a:bodyPr>
            <a:lstStyle/>
            <a:p>
              <a:pPr algn="ctr">
                <a:lnSpc>
                  <a:spcPct val="90000"/>
                </a:lnSpc>
              </a:pPr>
              <a:r>
                <a:rPr lang="ar-EG" sz="2400" dirty="0">
                  <a:solidFill>
                    <a:prstClr val="black"/>
                  </a:solidFill>
                  <a:latin typeface="Adobe Arabic" panose="02040503050201020203" pitchFamily="18" charset="-78"/>
                  <a:cs typeface="Sakkal Majalla" panose="02000000000000000000" pitchFamily="2" charset="-78"/>
                </a:rPr>
                <a:t>4</a:t>
              </a:r>
            </a:p>
          </p:txBody>
        </p:sp>
      </p:grpSp>
      <p:grpSp>
        <p:nvGrpSpPr>
          <p:cNvPr id="22" name="Group 21"/>
          <p:cNvGrpSpPr/>
          <p:nvPr/>
        </p:nvGrpSpPr>
        <p:grpSpPr>
          <a:xfrm>
            <a:off x="4971814" y="4079687"/>
            <a:ext cx="2347319" cy="2149305"/>
            <a:chOff x="3094475" y="3316351"/>
            <a:chExt cx="3360982" cy="3287649"/>
          </a:xfrm>
        </p:grpSpPr>
        <p:pic>
          <p:nvPicPr>
            <p:cNvPr id="23" name="Picture 22">
              <a:extLst>
                <a:ext uri="{FF2B5EF4-FFF2-40B4-BE49-F238E27FC236}">
                  <a16:creationId xmlns:a16="http://schemas.microsoft.com/office/drawing/2014/main" id="{DD18562F-9893-4F39-B315-CEA004C21DE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94475" y="3316351"/>
              <a:ext cx="3360982" cy="3287649"/>
            </a:xfrm>
            <a:prstGeom prst="rect">
              <a:avLst/>
            </a:prstGeom>
          </p:spPr>
        </p:pic>
        <p:sp>
          <p:nvSpPr>
            <p:cNvPr id="24" name="Rectangle 23"/>
            <p:cNvSpPr/>
            <p:nvPr/>
          </p:nvSpPr>
          <p:spPr>
            <a:xfrm>
              <a:off x="3312021" y="3903674"/>
              <a:ext cx="2808980" cy="1920804"/>
            </a:xfrm>
            <a:prstGeom prst="rect">
              <a:avLst/>
            </a:prstGeom>
          </p:spPr>
          <p:txBody>
            <a:bodyPr wrap="square">
              <a:spAutoFit/>
            </a:bodyPr>
            <a:lstStyle/>
            <a:p>
              <a:pPr algn="ctr">
                <a:lnSpc>
                  <a:spcPct val="90000"/>
                </a:lnSpc>
              </a:pPr>
              <a:r>
                <a:rPr lang="ar-EG" sz="2800" b="1" dirty="0">
                  <a:solidFill>
                    <a:srgbClr val="C00000"/>
                  </a:solidFill>
                  <a:latin typeface="Adobe Arabic" panose="02040503050201020203" pitchFamily="18" charset="-78"/>
                  <a:cs typeface="Sakkal Majalla" panose="02000000000000000000" pitchFamily="2" charset="-78"/>
                </a:rPr>
                <a:t>ضغوط ناتجة عن طبيعة وظروف العمل</a:t>
              </a:r>
            </a:p>
          </p:txBody>
        </p:sp>
      </p:grpSp>
    </p:spTree>
    <p:extLst>
      <p:ext uri="{BB962C8B-B14F-4D97-AF65-F5344CB8AC3E}">
        <p14:creationId xmlns:p14="http://schemas.microsoft.com/office/powerpoint/2010/main" val="669117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90"/>
                                          </p:val>
                                        </p:tav>
                                        <p:tav tm="100000">
                                          <p:val>
                                            <p:fltVal val="0"/>
                                          </p:val>
                                        </p:tav>
                                      </p:tavLst>
                                    </p:anim>
                                    <p:animEffect transition="in" filter="fade">
                                      <p:cBhvr>
                                        <p:cTn id="10" dur="1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900" decel="100000" fill="hold"/>
                                        <p:tgtEl>
                                          <p:spTgt spid="1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900" decel="100000" fill="hold"/>
                                        <p:tgtEl>
                                          <p:spTgt spid="1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1000"/>
                                        <p:tgtEl>
                                          <p:spTgt spid="18"/>
                                        </p:tgtEl>
                                      </p:cBhvr>
                                    </p:animEffect>
                                    <p:anim calcmode="lin" valueType="num">
                                      <p:cBhvr>
                                        <p:cTn id="40" dur="1000" fill="hold"/>
                                        <p:tgtEl>
                                          <p:spTgt spid="18"/>
                                        </p:tgtEl>
                                        <p:attrNameLst>
                                          <p:attrName>ppt_x</p:attrName>
                                        </p:attrNameLst>
                                      </p:cBhvr>
                                      <p:tavLst>
                                        <p:tav tm="0">
                                          <p:val>
                                            <p:strVal val="#ppt_x"/>
                                          </p:val>
                                        </p:tav>
                                        <p:tav tm="100000">
                                          <p:val>
                                            <p:strVal val="#ppt_x"/>
                                          </p:val>
                                        </p:tav>
                                      </p:tavLst>
                                    </p:anim>
                                    <p:anim calcmode="lin" valueType="num">
                                      <p:cBhvr>
                                        <p:cTn id="41" dur="900" decel="100000" fill="hold"/>
                                        <p:tgtEl>
                                          <p:spTgt spid="18"/>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أنواع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17</a:t>
            </a:fld>
            <a:endParaRPr lang="ar-EG"/>
          </a:p>
        </p:txBody>
      </p:sp>
      <p:grpSp>
        <p:nvGrpSpPr>
          <p:cNvPr id="5" name="Group 4">
            <a:extLst>
              <a:ext uri="{FF2B5EF4-FFF2-40B4-BE49-F238E27FC236}">
                <a16:creationId xmlns:a16="http://schemas.microsoft.com/office/drawing/2014/main" id="{1755C534-5E13-411B-A9A4-7BC767CA791D}"/>
              </a:ext>
            </a:extLst>
          </p:cNvPr>
          <p:cNvGrpSpPr/>
          <p:nvPr/>
        </p:nvGrpSpPr>
        <p:grpSpPr>
          <a:xfrm>
            <a:off x="4112628" y="1580609"/>
            <a:ext cx="4141265" cy="3943861"/>
            <a:chOff x="2118393" y="1089428"/>
            <a:chExt cx="5024448" cy="4739661"/>
          </a:xfrm>
        </p:grpSpPr>
        <p:pic>
          <p:nvPicPr>
            <p:cNvPr id="6" name="Picture 5">
              <a:extLst>
                <a:ext uri="{FF2B5EF4-FFF2-40B4-BE49-F238E27FC236}">
                  <a16:creationId xmlns:a16="http://schemas.microsoft.com/office/drawing/2014/main" id="{7B7C10CB-DC24-414B-90F9-E11A29C1AB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18393" y="1089428"/>
              <a:ext cx="5024448" cy="4739661"/>
            </a:xfrm>
            <a:prstGeom prst="rect">
              <a:avLst/>
            </a:prstGeom>
          </p:spPr>
        </p:pic>
        <p:sp>
          <p:nvSpPr>
            <p:cNvPr id="8" name="Rectangle 7">
              <a:extLst>
                <a:ext uri="{FF2B5EF4-FFF2-40B4-BE49-F238E27FC236}">
                  <a16:creationId xmlns:a16="http://schemas.microsoft.com/office/drawing/2014/main" id="{C6DE50FF-174C-456D-ACF8-595F104E6240}"/>
                </a:ext>
              </a:extLst>
            </p:cNvPr>
            <p:cNvSpPr/>
            <p:nvPr/>
          </p:nvSpPr>
          <p:spPr>
            <a:xfrm>
              <a:off x="4372602" y="4006326"/>
              <a:ext cx="784913" cy="554821"/>
            </a:xfrm>
            <a:prstGeom prst="rect">
              <a:avLst/>
            </a:prstGeom>
            <a:solidFill>
              <a:srgbClr val="EBEEF0"/>
            </a:solidFill>
          </p:spPr>
          <p:txBody>
            <a:bodyPr wrap="square">
              <a:spAutoFit/>
            </a:bodyPr>
            <a:lstStyle/>
            <a:p>
              <a:pPr algn="ctr"/>
              <a:endParaRPr lang="ar-EG" sz="2400" b="1" dirty="0">
                <a:solidFill>
                  <a:srgbClr val="C00000"/>
                </a:solidFill>
              </a:endParaRPr>
            </a:p>
          </p:txBody>
        </p:sp>
        <p:sp>
          <p:nvSpPr>
            <p:cNvPr id="9" name="Rectangle 8">
              <a:extLst>
                <a:ext uri="{FF2B5EF4-FFF2-40B4-BE49-F238E27FC236}">
                  <a16:creationId xmlns:a16="http://schemas.microsoft.com/office/drawing/2014/main" id="{09B587E5-01BB-4F3E-985B-C2BBA8A3F425}"/>
                </a:ext>
              </a:extLst>
            </p:cNvPr>
            <p:cNvSpPr/>
            <p:nvPr/>
          </p:nvSpPr>
          <p:spPr>
            <a:xfrm>
              <a:off x="3598043" y="2969879"/>
              <a:ext cx="2108107" cy="1146629"/>
            </a:xfrm>
            <a:prstGeom prst="rect">
              <a:avLst/>
            </a:prstGeom>
          </p:spPr>
          <p:txBody>
            <a:bodyPr wrap="square">
              <a:spAutoFit/>
            </a:bodyPr>
            <a:lstStyle/>
            <a:p>
              <a:pPr algn="ctr"/>
              <a:r>
                <a:rPr lang="ar-EG" sz="2800" b="1" dirty="0">
                  <a:solidFill>
                    <a:srgbClr val="C00000"/>
                  </a:solidFill>
                  <a:latin typeface="Sakkal Majalla" pitchFamily="2" charset="-78"/>
                  <a:cs typeface="Sakkal Majalla" pitchFamily="2" charset="-78"/>
                </a:rPr>
                <a:t>ضغوط ناتجة عن العلاقات</a:t>
              </a:r>
            </a:p>
          </p:txBody>
        </p:sp>
      </p:grpSp>
      <p:pic>
        <p:nvPicPr>
          <p:cNvPr id="10" name="Picture 9">
            <a:extLst>
              <a:ext uri="{FF2B5EF4-FFF2-40B4-BE49-F238E27FC236}">
                <a16:creationId xmlns:a16="http://schemas.microsoft.com/office/drawing/2014/main" id="{985A2687-D981-4D7B-BCB4-42855A18C5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6909" y="5265086"/>
            <a:ext cx="3216831" cy="1016029"/>
          </a:xfrm>
          <a:prstGeom prst="rect">
            <a:avLst/>
          </a:prstGeom>
        </p:spPr>
      </p:pic>
      <p:pic>
        <p:nvPicPr>
          <p:cNvPr id="11" name="Picture 10">
            <a:extLst>
              <a:ext uri="{FF2B5EF4-FFF2-40B4-BE49-F238E27FC236}">
                <a16:creationId xmlns:a16="http://schemas.microsoft.com/office/drawing/2014/main" id="{4855FDE2-E932-49B8-919D-1C411894A74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4763" y="4622757"/>
            <a:ext cx="3462965" cy="561534"/>
          </a:xfrm>
          <a:prstGeom prst="rect">
            <a:avLst/>
          </a:prstGeom>
        </p:spPr>
      </p:pic>
      <p:pic>
        <p:nvPicPr>
          <p:cNvPr id="12" name="Picture 11">
            <a:extLst>
              <a:ext uri="{FF2B5EF4-FFF2-40B4-BE49-F238E27FC236}">
                <a16:creationId xmlns:a16="http://schemas.microsoft.com/office/drawing/2014/main" id="{FE5F5429-A9E9-4D65-A402-E63FCBB64B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76417" y="1111808"/>
            <a:ext cx="3186824" cy="582510"/>
          </a:xfrm>
          <a:prstGeom prst="rect">
            <a:avLst/>
          </a:prstGeom>
        </p:spPr>
      </p:pic>
      <p:pic>
        <p:nvPicPr>
          <p:cNvPr id="13" name="Picture 12">
            <a:extLst>
              <a:ext uri="{FF2B5EF4-FFF2-40B4-BE49-F238E27FC236}">
                <a16:creationId xmlns:a16="http://schemas.microsoft.com/office/drawing/2014/main" id="{480427FB-0E2C-477E-A066-65D0ECC16D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5491" y="2177688"/>
            <a:ext cx="3625996" cy="459205"/>
          </a:xfrm>
          <a:prstGeom prst="rect">
            <a:avLst/>
          </a:prstGeom>
        </p:spPr>
      </p:pic>
      <p:pic>
        <p:nvPicPr>
          <p:cNvPr id="14" name="Picture 13">
            <a:extLst>
              <a:ext uri="{FF2B5EF4-FFF2-40B4-BE49-F238E27FC236}">
                <a16:creationId xmlns:a16="http://schemas.microsoft.com/office/drawing/2014/main" id="{CECC9AFF-4270-4E16-9B33-CCBE26AD0F8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69835" y="4731028"/>
            <a:ext cx="2936642" cy="459205"/>
          </a:xfrm>
          <a:prstGeom prst="rect">
            <a:avLst/>
          </a:prstGeom>
        </p:spPr>
      </p:pic>
      <p:sp>
        <p:nvSpPr>
          <p:cNvPr id="15" name="Rectangle 14">
            <a:extLst>
              <a:ext uri="{FF2B5EF4-FFF2-40B4-BE49-F238E27FC236}">
                <a16:creationId xmlns:a16="http://schemas.microsoft.com/office/drawing/2014/main" id="{B173E0AD-B1AE-4F96-A14D-DDC2EEC540B3}"/>
              </a:ext>
            </a:extLst>
          </p:cNvPr>
          <p:cNvSpPr/>
          <p:nvPr/>
        </p:nvSpPr>
        <p:spPr>
          <a:xfrm>
            <a:off x="6676416" y="1285756"/>
            <a:ext cx="3642422"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مع الرؤساء</a:t>
            </a:r>
          </a:p>
        </p:txBody>
      </p:sp>
      <p:sp>
        <p:nvSpPr>
          <p:cNvPr id="16" name="Rectangle 15">
            <a:extLst>
              <a:ext uri="{FF2B5EF4-FFF2-40B4-BE49-F238E27FC236}">
                <a16:creationId xmlns:a16="http://schemas.microsoft.com/office/drawing/2014/main" id="{C287DC15-F182-4FAB-8FBF-FDA85F7BAD1B}"/>
              </a:ext>
            </a:extLst>
          </p:cNvPr>
          <p:cNvSpPr/>
          <p:nvPr/>
        </p:nvSpPr>
        <p:spPr>
          <a:xfrm>
            <a:off x="6419576" y="2199009"/>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1</a:t>
            </a:r>
          </a:p>
        </p:txBody>
      </p:sp>
      <p:sp>
        <p:nvSpPr>
          <p:cNvPr id="17" name="Rectangle 16">
            <a:extLst>
              <a:ext uri="{FF2B5EF4-FFF2-40B4-BE49-F238E27FC236}">
                <a16:creationId xmlns:a16="http://schemas.microsoft.com/office/drawing/2014/main" id="{DD22B844-87B7-4DB3-8531-181A74FEC619}"/>
              </a:ext>
            </a:extLst>
          </p:cNvPr>
          <p:cNvSpPr/>
          <p:nvPr/>
        </p:nvSpPr>
        <p:spPr>
          <a:xfrm>
            <a:off x="8060607" y="4542625"/>
            <a:ext cx="3240407"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مع المرؤوسين</a:t>
            </a:r>
          </a:p>
        </p:txBody>
      </p:sp>
      <p:sp>
        <p:nvSpPr>
          <p:cNvPr id="18" name="Rectangle 17">
            <a:extLst>
              <a:ext uri="{FF2B5EF4-FFF2-40B4-BE49-F238E27FC236}">
                <a16:creationId xmlns:a16="http://schemas.microsoft.com/office/drawing/2014/main" id="{B9FF5D12-BC55-44BF-B718-5A4D555D5C14}"/>
              </a:ext>
            </a:extLst>
          </p:cNvPr>
          <p:cNvSpPr/>
          <p:nvPr/>
        </p:nvSpPr>
        <p:spPr>
          <a:xfrm>
            <a:off x="7094638" y="3946198"/>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2</a:t>
            </a:r>
          </a:p>
        </p:txBody>
      </p:sp>
      <p:sp>
        <p:nvSpPr>
          <p:cNvPr id="19" name="Rectangle 18">
            <a:extLst>
              <a:ext uri="{FF2B5EF4-FFF2-40B4-BE49-F238E27FC236}">
                <a16:creationId xmlns:a16="http://schemas.microsoft.com/office/drawing/2014/main" id="{39FB4BB6-2D63-4ABD-8BF0-89A7C9BE3C98}"/>
              </a:ext>
            </a:extLst>
          </p:cNvPr>
          <p:cNvSpPr/>
          <p:nvPr/>
        </p:nvSpPr>
        <p:spPr>
          <a:xfrm>
            <a:off x="2637898" y="5613332"/>
            <a:ext cx="2949460"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مع الزملاء</a:t>
            </a:r>
          </a:p>
        </p:txBody>
      </p:sp>
      <p:sp>
        <p:nvSpPr>
          <p:cNvPr id="20" name="Rectangle 19">
            <a:extLst>
              <a:ext uri="{FF2B5EF4-FFF2-40B4-BE49-F238E27FC236}">
                <a16:creationId xmlns:a16="http://schemas.microsoft.com/office/drawing/2014/main" id="{77EFB1C8-7201-420C-B580-E0FC8216A21B}"/>
              </a:ext>
            </a:extLst>
          </p:cNvPr>
          <p:cNvSpPr/>
          <p:nvPr/>
        </p:nvSpPr>
        <p:spPr>
          <a:xfrm>
            <a:off x="6009862" y="4641915"/>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3</a:t>
            </a:r>
          </a:p>
        </p:txBody>
      </p:sp>
      <p:sp>
        <p:nvSpPr>
          <p:cNvPr id="21" name="Rectangle 20">
            <a:extLst>
              <a:ext uri="{FF2B5EF4-FFF2-40B4-BE49-F238E27FC236}">
                <a16:creationId xmlns:a16="http://schemas.microsoft.com/office/drawing/2014/main" id="{29B9B5BE-84B1-4CCD-AA05-93B45D0AD69E}"/>
              </a:ext>
            </a:extLst>
          </p:cNvPr>
          <p:cNvSpPr/>
          <p:nvPr/>
        </p:nvSpPr>
        <p:spPr>
          <a:xfrm>
            <a:off x="1220950" y="4548668"/>
            <a:ext cx="3049423"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مع المستفيدين</a:t>
            </a:r>
          </a:p>
        </p:txBody>
      </p:sp>
      <p:sp>
        <p:nvSpPr>
          <p:cNvPr id="22" name="Rectangle 21">
            <a:extLst>
              <a:ext uri="{FF2B5EF4-FFF2-40B4-BE49-F238E27FC236}">
                <a16:creationId xmlns:a16="http://schemas.microsoft.com/office/drawing/2014/main" id="{81794188-022F-4A70-9829-F6069846834B}"/>
              </a:ext>
            </a:extLst>
          </p:cNvPr>
          <p:cNvSpPr/>
          <p:nvPr/>
        </p:nvSpPr>
        <p:spPr>
          <a:xfrm>
            <a:off x="4704671" y="3946198"/>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4</a:t>
            </a:r>
          </a:p>
        </p:txBody>
      </p:sp>
      <p:sp>
        <p:nvSpPr>
          <p:cNvPr id="23" name="Rectangle 22">
            <a:extLst>
              <a:ext uri="{FF2B5EF4-FFF2-40B4-BE49-F238E27FC236}">
                <a16:creationId xmlns:a16="http://schemas.microsoft.com/office/drawing/2014/main" id="{D86A805A-9F82-4064-BB4C-46476508D0B1}"/>
              </a:ext>
            </a:extLst>
          </p:cNvPr>
          <p:cNvSpPr/>
          <p:nvPr/>
        </p:nvSpPr>
        <p:spPr>
          <a:xfrm>
            <a:off x="1469835" y="2258823"/>
            <a:ext cx="3207531"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ضعف التعاون بين الزملاء</a:t>
            </a:r>
          </a:p>
        </p:txBody>
      </p:sp>
      <p:sp>
        <p:nvSpPr>
          <p:cNvPr id="24" name="Rectangle 23">
            <a:extLst>
              <a:ext uri="{FF2B5EF4-FFF2-40B4-BE49-F238E27FC236}">
                <a16:creationId xmlns:a16="http://schemas.microsoft.com/office/drawing/2014/main" id="{9C73705D-911C-48D2-A81A-8A05A7E3AD34}"/>
              </a:ext>
            </a:extLst>
          </p:cNvPr>
          <p:cNvSpPr/>
          <p:nvPr/>
        </p:nvSpPr>
        <p:spPr>
          <a:xfrm>
            <a:off x="5075349" y="2578053"/>
            <a:ext cx="513681" cy="523220"/>
          </a:xfrm>
          <a:prstGeom prst="rect">
            <a:avLst/>
          </a:prstGeom>
        </p:spPr>
        <p:txBody>
          <a:bodyPr wrap="square">
            <a:spAutoFit/>
          </a:bodyPr>
          <a:lstStyle/>
          <a:p>
            <a:pPr algn="ctr"/>
            <a:r>
              <a:rPr lang="ar-EG" sz="2800" b="1" dirty="0">
                <a:solidFill>
                  <a:prstClr val="white"/>
                </a:solidFill>
                <a:cs typeface="Sakkal Majalla" panose="02000000000000000000" pitchFamily="2" charset="-78"/>
              </a:rPr>
              <a:t>5</a:t>
            </a:r>
          </a:p>
        </p:txBody>
      </p:sp>
      <p:pic>
        <p:nvPicPr>
          <p:cNvPr id="2" name="Picture 1"/>
          <p:cNvPicPr>
            <a:picLocks noChangeAspect="1"/>
          </p:cNvPicPr>
          <p:nvPr/>
        </p:nvPicPr>
        <p:blipFill>
          <a:blip r:embed="rId9"/>
          <a:stretch>
            <a:fillRect/>
          </a:stretch>
        </p:blipFill>
        <p:spPr>
          <a:xfrm>
            <a:off x="8730989" y="2304309"/>
            <a:ext cx="2749989" cy="18474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4668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par>
                                <p:cTn id="27" presetID="16" presetClass="entr" presetSubtype="21"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par>
                                <p:cTn id="38" presetID="16" presetClass="entr" presetSubtype="21"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arn(inVertical)">
                                      <p:cBhvr>
                                        <p:cTn id="40" dur="500"/>
                                        <p:tgtEl>
                                          <p:spTgt spid="10"/>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arn(inVertical)">
                                      <p:cBhvr>
                                        <p:cTn id="51" dur="500"/>
                                        <p:tgtEl>
                                          <p:spTgt spid="21"/>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inVertical)">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barn(inVertical)">
                                      <p:cBhvr>
                                        <p:cTn id="59" dur="500"/>
                                        <p:tgtEl>
                                          <p:spTgt spid="24"/>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par>
                                <p:cTn id="63" presetID="16" presetClass="entr" presetSubtype="21" fill="hold"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barn(inVertical)">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أنواع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18</a:t>
            </a:fld>
            <a:endParaRPr lang="ar-EG"/>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5066" t="27119" r="26573" b="20452"/>
          <a:stretch/>
        </p:blipFill>
        <p:spPr>
          <a:xfrm>
            <a:off x="1528184" y="265062"/>
            <a:ext cx="5858359" cy="6351118"/>
          </a:xfrm>
          <a:prstGeom prst="rect">
            <a:avLst/>
          </a:prstGeom>
        </p:spPr>
      </p:pic>
      <p:grpSp>
        <p:nvGrpSpPr>
          <p:cNvPr id="6" name="Group 5"/>
          <p:cNvGrpSpPr/>
          <p:nvPr/>
        </p:nvGrpSpPr>
        <p:grpSpPr>
          <a:xfrm>
            <a:off x="3154227" y="2221644"/>
            <a:ext cx="2357022" cy="2582829"/>
            <a:chOff x="4663712" y="2540958"/>
            <a:chExt cx="2357022" cy="2582829"/>
          </a:xfrm>
        </p:grpSpPr>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7794" t="36943" r="42093" b="41017"/>
            <a:stretch/>
          </p:blipFill>
          <p:spPr>
            <a:xfrm>
              <a:off x="4663712" y="2540958"/>
              <a:ext cx="2357022" cy="2582829"/>
            </a:xfrm>
            <a:prstGeom prst="rect">
              <a:avLst/>
            </a:prstGeom>
          </p:spPr>
        </p:pic>
        <p:sp>
          <p:nvSpPr>
            <p:cNvPr id="9" name="Rectangle 8"/>
            <p:cNvSpPr/>
            <p:nvPr/>
          </p:nvSpPr>
          <p:spPr>
            <a:xfrm>
              <a:off x="4940502" y="3139874"/>
              <a:ext cx="1803441" cy="1384995"/>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ضغوط ناتجة عن الجانب التنظيمي</a:t>
              </a:r>
            </a:p>
          </p:txBody>
        </p:sp>
      </p:grpSp>
      <p:sp>
        <p:nvSpPr>
          <p:cNvPr id="10" name="Rectangle 9"/>
          <p:cNvSpPr/>
          <p:nvPr/>
        </p:nvSpPr>
        <p:spPr>
          <a:xfrm>
            <a:off x="5511248" y="1718298"/>
            <a:ext cx="1400533" cy="1384995"/>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عدم توازن</a:t>
            </a:r>
            <a:br>
              <a:rPr lang="ar-EG" sz="2800" b="1" dirty="0">
                <a:solidFill>
                  <a:schemeClr val="bg1"/>
                </a:solidFill>
                <a:ea typeface="Calibri" panose="020F0502020204030204" pitchFamily="34" charset="0"/>
                <a:cs typeface="Sakkal Majalla" panose="02000000000000000000" pitchFamily="2" charset="-78"/>
              </a:rPr>
            </a:br>
            <a:r>
              <a:rPr lang="ar-EG" sz="2800" b="1" dirty="0">
                <a:solidFill>
                  <a:schemeClr val="bg1"/>
                </a:solidFill>
                <a:ea typeface="Calibri" panose="020F0502020204030204" pitchFamily="34" charset="0"/>
                <a:cs typeface="Sakkal Majalla" panose="02000000000000000000" pitchFamily="2" charset="-78"/>
              </a:rPr>
              <a:t> في توزيع السلطات </a:t>
            </a:r>
            <a:endParaRPr lang="ar-EG" sz="2800" dirty="0">
              <a:solidFill>
                <a:schemeClr val="bg1"/>
              </a:solidFill>
            </a:endParaRPr>
          </a:p>
        </p:txBody>
      </p:sp>
      <p:sp>
        <p:nvSpPr>
          <p:cNvPr id="11" name="Rectangle 10"/>
          <p:cNvSpPr/>
          <p:nvPr/>
        </p:nvSpPr>
        <p:spPr>
          <a:xfrm>
            <a:off x="3343526" y="721857"/>
            <a:ext cx="2080232" cy="1200329"/>
          </a:xfrm>
          <a:prstGeom prst="rect">
            <a:avLst/>
          </a:prstGeom>
        </p:spPr>
        <p:txBody>
          <a:bodyPr wrap="square">
            <a:spAutoFit/>
          </a:bodyPr>
          <a:lstStyle/>
          <a:p>
            <a:pPr algn="ctr"/>
            <a:r>
              <a:rPr lang="ar-EG" sz="2400" b="1" dirty="0">
                <a:solidFill>
                  <a:schemeClr val="bg1"/>
                </a:solidFill>
                <a:ea typeface="Calibri" panose="020F0502020204030204" pitchFamily="34" charset="0"/>
                <a:cs typeface="Sakkal Majalla" panose="02000000000000000000" pitchFamily="2" charset="-78"/>
              </a:rPr>
              <a:t>عدم وضوح العلاقات التنظيمية وتداخل الاختصاصات </a:t>
            </a:r>
            <a:endParaRPr lang="ar-EG" sz="2400" dirty="0">
              <a:solidFill>
                <a:schemeClr val="bg1"/>
              </a:solidFill>
            </a:endParaRPr>
          </a:p>
        </p:txBody>
      </p:sp>
      <p:sp>
        <p:nvSpPr>
          <p:cNvPr id="12" name="Rectangle 11"/>
          <p:cNvSpPr/>
          <p:nvPr/>
        </p:nvSpPr>
        <p:spPr>
          <a:xfrm>
            <a:off x="5175390" y="4405875"/>
            <a:ext cx="1782860" cy="523220"/>
          </a:xfrm>
          <a:prstGeom prst="rect">
            <a:avLst/>
          </a:prstGeom>
        </p:spPr>
        <p:txBody>
          <a:bodyPr wrap="none">
            <a:spAutoFit/>
          </a:bodyPr>
          <a:lstStyle/>
          <a:p>
            <a:pPr algn="ctr"/>
            <a:r>
              <a:rPr lang="ar-EG" sz="2800" b="1" dirty="0">
                <a:solidFill>
                  <a:schemeClr val="bg1"/>
                </a:solidFill>
                <a:ea typeface="Calibri" panose="020F0502020204030204" pitchFamily="34" charset="0"/>
                <a:cs typeface="Sakkal Majalla" panose="02000000000000000000" pitchFamily="2" charset="-78"/>
              </a:rPr>
              <a:t>غياب المشاركة </a:t>
            </a:r>
            <a:endParaRPr lang="ar-EG" sz="2800" dirty="0">
              <a:solidFill>
                <a:schemeClr val="bg1"/>
              </a:solidFill>
            </a:endParaRPr>
          </a:p>
        </p:txBody>
      </p:sp>
      <p:sp>
        <p:nvSpPr>
          <p:cNvPr id="13" name="Rectangle 12"/>
          <p:cNvSpPr/>
          <p:nvPr/>
        </p:nvSpPr>
        <p:spPr>
          <a:xfrm>
            <a:off x="3027519" y="4990650"/>
            <a:ext cx="2147871"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عبء ساعات العمل </a:t>
            </a:r>
            <a:endParaRPr lang="ar-EG" sz="2800" dirty="0">
              <a:solidFill>
                <a:schemeClr val="bg1"/>
              </a:solidFill>
            </a:endParaRPr>
          </a:p>
        </p:txBody>
      </p:sp>
      <p:sp>
        <p:nvSpPr>
          <p:cNvPr id="14" name="Rectangle 13"/>
          <p:cNvSpPr/>
          <p:nvPr/>
        </p:nvSpPr>
        <p:spPr>
          <a:xfrm>
            <a:off x="1694626" y="4026839"/>
            <a:ext cx="1605470" cy="584775"/>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المركزية</a:t>
            </a:r>
            <a:r>
              <a:rPr lang="ar-EG" sz="3200" b="1" dirty="0">
                <a:solidFill>
                  <a:schemeClr val="bg1"/>
                </a:solidFill>
                <a:ea typeface="Calibri" panose="020F0502020204030204" pitchFamily="34" charset="0"/>
                <a:cs typeface="Sakkal Majalla" panose="02000000000000000000" pitchFamily="2" charset="-78"/>
              </a:rPr>
              <a:t> </a:t>
            </a:r>
            <a:endParaRPr lang="ar-EG" sz="3200" dirty="0">
              <a:solidFill>
                <a:schemeClr val="bg1"/>
              </a:solidFill>
            </a:endParaRPr>
          </a:p>
        </p:txBody>
      </p:sp>
      <p:sp>
        <p:nvSpPr>
          <p:cNvPr id="15" name="Rectangle 14"/>
          <p:cNvSpPr/>
          <p:nvPr/>
        </p:nvSpPr>
        <p:spPr>
          <a:xfrm>
            <a:off x="1690770" y="1693081"/>
            <a:ext cx="1845911"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عدم وضوح المسار الوظيفي </a:t>
            </a:r>
            <a:endParaRPr lang="ar-EG" sz="2800" dirty="0">
              <a:solidFill>
                <a:schemeClr val="bg1"/>
              </a:solidFill>
            </a:endParaRPr>
          </a:p>
        </p:txBody>
      </p:sp>
      <p:pic>
        <p:nvPicPr>
          <p:cNvPr id="2" name="Picture 1"/>
          <p:cNvPicPr>
            <a:picLocks noChangeAspect="1"/>
          </p:cNvPicPr>
          <p:nvPr/>
        </p:nvPicPr>
        <p:blipFill rotWithShape="1">
          <a:blip r:embed="rId5">
            <a:extLst>
              <a:ext uri="{BEBA8EAE-BF5A-486C-A8C5-ECC9F3942E4B}">
                <a14:imgProps xmlns:a14="http://schemas.microsoft.com/office/drawing/2010/main">
                  <a14:imgLayer r:embed="rId6">
                    <a14:imgEffect>
                      <a14:backgroundRemoval t="8434" b="89991" l="10500" r="91900"/>
                    </a14:imgEffect>
                  </a14:imgLayer>
                </a14:imgProps>
              </a:ext>
            </a:extLst>
          </a:blip>
          <a:srcRect l="8705" t="15223" r="8857" b="27863"/>
          <a:stretch/>
        </p:blipFill>
        <p:spPr>
          <a:xfrm>
            <a:off x="7474033" y="2029606"/>
            <a:ext cx="4480223" cy="3117880"/>
          </a:xfrm>
          <a:prstGeom prst="rect">
            <a:avLst/>
          </a:prstGeom>
        </p:spPr>
      </p:pic>
    </p:spTree>
    <p:extLst>
      <p:ext uri="{BB962C8B-B14F-4D97-AF65-F5344CB8AC3E}">
        <p14:creationId xmlns:p14="http://schemas.microsoft.com/office/powerpoint/2010/main" val="27727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style.rotation</p:attrName>
                                        </p:attrNameLst>
                                      </p:cBhvr>
                                      <p:tavLst>
                                        <p:tav tm="0">
                                          <p:val>
                                            <p:fltVal val="90"/>
                                          </p:val>
                                        </p:tav>
                                        <p:tav tm="100000">
                                          <p:val>
                                            <p:fltVal val="0"/>
                                          </p:val>
                                        </p:tav>
                                      </p:tavLst>
                                    </p:anim>
                                    <p:animEffect transition="in" filter="fade">
                                      <p:cBhvr>
                                        <p:cTn id="36" dur="10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fltVal val="0"/>
                                          </p:val>
                                        </p:tav>
                                        <p:tav tm="100000">
                                          <p:val>
                                            <p:strVal val="#ppt_w"/>
                                          </p:val>
                                        </p:tav>
                                      </p:tavLst>
                                    </p:anim>
                                    <p:anim calcmode="lin" valueType="num">
                                      <p:cBhvr>
                                        <p:cTn id="42" dur="1000" fill="hold"/>
                                        <p:tgtEl>
                                          <p:spTgt spid="12"/>
                                        </p:tgtEl>
                                        <p:attrNameLst>
                                          <p:attrName>ppt_h</p:attrName>
                                        </p:attrNameLst>
                                      </p:cBhvr>
                                      <p:tavLst>
                                        <p:tav tm="0">
                                          <p:val>
                                            <p:fltVal val="0"/>
                                          </p:val>
                                        </p:tav>
                                        <p:tav tm="100000">
                                          <p:val>
                                            <p:strVal val="#ppt_h"/>
                                          </p:val>
                                        </p:tav>
                                      </p:tavLst>
                                    </p:anim>
                                    <p:anim calcmode="lin" valueType="num">
                                      <p:cBhvr>
                                        <p:cTn id="43" dur="1000" fill="hold"/>
                                        <p:tgtEl>
                                          <p:spTgt spid="12"/>
                                        </p:tgtEl>
                                        <p:attrNameLst>
                                          <p:attrName>style.rotation</p:attrName>
                                        </p:attrNameLst>
                                      </p:cBhvr>
                                      <p:tavLst>
                                        <p:tav tm="0">
                                          <p:val>
                                            <p:fltVal val="90"/>
                                          </p:val>
                                        </p:tav>
                                        <p:tav tm="100000">
                                          <p:val>
                                            <p:fltVal val="0"/>
                                          </p:val>
                                        </p:tav>
                                      </p:tavLst>
                                    </p:anim>
                                    <p:animEffect transition="in" filter="fade">
                                      <p:cBhvr>
                                        <p:cTn id="44" dur="10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ppt_w</p:attrName>
                                        </p:attrNameLst>
                                      </p:cBhvr>
                                      <p:tavLst>
                                        <p:tav tm="0">
                                          <p:val>
                                            <p:fltVal val="0"/>
                                          </p:val>
                                        </p:tav>
                                        <p:tav tm="100000">
                                          <p:val>
                                            <p:strVal val="#ppt_w"/>
                                          </p:val>
                                        </p:tav>
                                      </p:tavLst>
                                    </p:anim>
                                    <p:anim calcmode="lin" valueType="num">
                                      <p:cBhvr>
                                        <p:cTn id="50" dur="1000" fill="hold"/>
                                        <p:tgtEl>
                                          <p:spTgt spid="13"/>
                                        </p:tgtEl>
                                        <p:attrNameLst>
                                          <p:attrName>ppt_h</p:attrName>
                                        </p:attrNameLst>
                                      </p:cBhvr>
                                      <p:tavLst>
                                        <p:tav tm="0">
                                          <p:val>
                                            <p:fltVal val="0"/>
                                          </p:val>
                                        </p:tav>
                                        <p:tav tm="100000">
                                          <p:val>
                                            <p:strVal val="#ppt_h"/>
                                          </p:val>
                                        </p:tav>
                                      </p:tavLst>
                                    </p:anim>
                                    <p:anim calcmode="lin" valueType="num">
                                      <p:cBhvr>
                                        <p:cTn id="51" dur="1000" fill="hold"/>
                                        <p:tgtEl>
                                          <p:spTgt spid="13"/>
                                        </p:tgtEl>
                                        <p:attrNameLst>
                                          <p:attrName>style.rotation</p:attrName>
                                        </p:attrNameLst>
                                      </p:cBhvr>
                                      <p:tavLst>
                                        <p:tav tm="0">
                                          <p:val>
                                            <p:fltVal val="90"/>
                                          </p:val>
                                        </p:tav>
                                        <p:tav tm="100000">
                                          <p:val>
                                            <p:fltVal val="0"/>
                                          </p:val>
                                        </p:tav>
                                      </p:tavLst>
                                    </p:anim>
                                    <p:animEffect transition="in" filter="fade">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fltVal val="0"/>
                                          </p:val>
                                        </p:tav>
                                        <p:tav tm="100000">
                                          <p:val>
                                            <p:strVal val="#ppt_w"/>
                                          </p:val>
                                        </p:tav>
                                      </p:tavLst>
                                    </p:anim>
                                    <p:anim calcmode="lin" valueType="num">
                                      <p:cBhvr>
                                        <p:cTn id="58" dur="1000" fill="hold"/>
                                        <p:tgtEl>
                                          <p:spTgt spid="14"/>
                                        </p:tgtEl>
                                        <p:attrNameLst>
                                          <p:attrName>ppt_h</p:attrName>
                                        </p:attrNameLst>
                                      </p:cBhvr>
                                      <p:tavLst>
                                        <p:tav tm="0">
                                          <p:val>
                                            <p:fltVal val="0"/>
                                          </p:val>
                                        </p:tav>
                                        <p:tav tm="100000">
                                          <p:val>
                                            <p:strVal val="#ppt_h"/>
                                          </p:val>
                                        </p:tav>
                                      </p:tavLst>
                                    </p:anim>
                                    <p:anim calcmode="lin" valueType="num">
                                      <p:cBhvr>
                                        <p:cTn id="59" dur="1000" fill="hold"/>
                                        <p:tgtEl>
                                          <p:spTgt spid="14"/>
                                        </p:tgtEl>
                                        <p:attrNameLst>
                                          <p:attrName>style.rotation</p:attrName>
                                        </p:attrNameLst>
                                      </p:cBhvr>
                                      <p:tavLst>
                                        <p:tav tm="0">
                                          <p:val>
                                            <p:fltVal val="90"/>
                                          </p:val>
                                        </p:tav>
                                        <p:tav tm="100000">
                                          <p:val>
                                            <p:fltVal val="0"/>
                                          </p:val>
                                        </p:tav>
                                      </p:tavLst>
                                    </p:anim>
                                    <p:animEffect transition="in" filter="fade">
                                      <p:cBhvr>
                                        <p:cTn id="60" dur="10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1000" fill="hold"/>
                                        <p:tgtEl>
                                          <p:spTgt spid="15"/>
                                        </p:tgtEl>
                                        <p:attrNameLst>
                                          <p:attrName>ppt_w</p:attrName>
                                        </p:attrNameLst>
                                      </p:cBhvr>
                                      <p:tavLst>
                                        <p:tav tm="0">
                                          <p:val>
                                            <p:fltVal val="0"/>
                                          </p:val>
                                        </p:tav>
                                        <p:tav tm="100000">
                                          <p:val>
                                            <p:strVal val="#ppt_w"/>
                                          </p:val>
                                        </p:tav>
                                      </p:tavLst>
                                    </p:anim>
                                    <p:anim calcmode="lin" valueType="num">
                                      <p:cBhvr>
                                        <p:cTn id="66" dur="1000" fill="hold"/>
                                        <p:tgtEl>
                                          <p:spTgt spid="15"/>
                                        </p:tgtEl>
                                        <p:attrNameLst>
                                          <p:attrName>ppt_h</p:attrName>
                                        </p:attrNameLst>
                                      </p:cBhvr>
                                      <p:tavLst>
                                        <p:tav tm="0">
                                          <p:val>
                                            <p:fltVal val="0"/>
                                          </p:val>
                                        </p:tav>
                                        <p:tav tm="100000">
                                          <p:val>
                                            <p:strVal val="#ppt_h"/>
                                          </p:val>
                                        </p:tav>
                                      </p:tavLst>
                                    </p:anim>
                                    <p:anim calcmode="lin" valueType="num">
                                      <p:cBhvr>
                                        <p:cTn id="67" dur="1000" fill="hold"/>
                                        <p:tgtEl>
                                          <p:spTgt spid="15"/>
                                        </p:tgtEl>
                                        <p:attrNameLst>
                                          <p:attrName>style.rotation</p:attrName>
                                        </p:attrNameLst>
                                      </p:cBhvr>
                                      <p:tavLst>
                                        <p:tav tm="0">
                                          <p:val>
                                            <p:fltVal val="90"/>
                                          </p:val>
                                        </p:tav>
                                        <p:tav tm="100000">
                                          <p:val>
                                            <p:fltVal val="0"/>
                                          </p:val>
                                        </p:tav>
                                      </p:tavLst>
                                    </p:anim>
                                    <p:animEffect transition="in" filter="fade">
                                      <p:cBhvr>
                                        <p:cTn id="6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أنواع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19</a:t>
            </a:fld>
            <a:endParaRPr lang="ar-EG"/>
          </a:p>
        </p:txBody>
      </p:sp>
      <p:grpSp>
        <p:nvGrpSpPr>
          <p:cNvPr id="5" name="Group 4"/>
          <p:cNvGrpSpPr/>
          <p:nvPr/>
        </p:nvGrpSpPr>
        <p:grpSpPr>
          <a:xfrm>
            <a:off x="6579603" y="1725834"/>
            <a:ext cx="3582762" cy="3841587"/>
            <a:chOff x="4550585" y="1104222"/>
            <a:chExt cx="4436660" cy="4668931"/>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550585" y="1104222"/>
              <a:ext cx="4436660" cy="4668931"/>
            </a:xfrm>
            <a:prstGeom prst="rect">
              <a:avLst/>
            </a:prstGeom>
          </p:spPr>
        </p:pic>
        <p:sp>
          <p:nvSpPr>
            <p:cNvPr id="8" name="Rectangle 7"/>
            <p:cNvSpPr/>
            <p:nvPr/>
          </p:nvSpPr>
          <p:spPr>
            <a:xfrm>
              <a:off x="6517368" y="2530273"/>
              <a:ext cx="1761152" cy="1503948"/>
            </a:xfrm>
            <a:prstGeom prst="rect">
              <a:avLst/>
            </a:prstGeom>
          </p:spPr>
          <p:txBody>
            <a:bodyPr wrap="square">
              <a:prstTxWarp prst="textPlain">
                <a:avLst/>
              </a:prstTxWarp>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ضغوط رقابية</a:t>
              </a:r>
            </a:p>
          </p:txBody>
        </p:sp>
      </p:grpSp>
      <p:grpSp>
        <p:nvGrpSpPr>
          <p:cNvPr id="9" name="Group 8"/>
          <p:cNvGrpSpPr/>
          <p:nvPr/>
        </p:nvGrpSpPr>
        <p:grpSpPr>
          <a:xfrm>
            <a:off x="3797657" y="1091085"/>
            <a:ext cx="4231125" cy="1252998"/>
            <a:chOff x="770709" y="267062"/>
            <a:chExt cx="5229058" cy="1674319"/>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70709" y="267062"/>
              <a:ext cx="5229058" cy="1674319"/>
            </a:xfrm>
            <a:prstGeom prst="rect">
              <a:avLst/>
            </a:prstGeom>
          </p:spPr>
        </p:pic>
        <p:sp>
          <p:nvSpPr>
            <p:cNvPr id="11" name="Rectangle 10"/>
            <p:cNvSpPr/>
            <p:nvPr/>
          </p:nvSpPr>
          <p:spPr>
            <a:xfrm>
              <a:off x="4886348" y="614635"/>
              <a:ext cx="469912" cy="863660"/>
            </a:xfrm>
            <a:prstGeom prst="rect">
              <a:avLst/>
            </a:prstGeom>
          </p:spPr>
          <p:txBody>
            <a:bodyPr wrap="none">
              <a:spAutoFit/>
            </a:bodyPr>
            <a:lstStyle/>
            <a:p>
              <a:pPr algn="ctr" rtl="1"/>
              <a:r>
                <a:rPr lang="ar-EG" sz="3600" b="1" dirty="0">
                  <a:solidFill>
                    <a:srgbClr val="C00000"/>
                  </a:solidFill>
                  <a:latin typeface="Sakkal Majalla" panose="02000000000000000000" pitchFamily="2" charset="-78"/>
                  <a:cs typeface="Sakkal Majalla" panose="02000000000000000000" pitchFamily="2" charset="-78"/>
                </a:rPr>
                <a:t>1</a:t>
              </a:r>
            </a:p>
          </p:txBody>
        </p:sp>
        <p:sp>
          <p:nvSpPr>
            <p:cNvPr id="12" name="Rectangle 11"/>
            <p:cNvSpPr/>
            <p:nvPr/>
          </p:nvSpPr>
          <p:spPr>
            <a:xfrm>
              <a:off x="1112545" y="691714"/>
              <a:ext cx="3335790" cy="616900"/>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عدم وضوح المعايير الرقابية</a:t>
              </a:r>
            </a:p>
          </p:txBody>
        </p:sp>
      </p:grpSp>
      <p:grpSp>
        <p:nvGrpSpPr>
          <p:cNvPr id="13" name="Group 12"/>
          <p:cNvGrpSpPr/>
          <p:nvPr/>
        </p:nvGrpSpPr>
        <p:grpSpPr>
          <a:xfrm>
            <a:off x="3215050" y="3049353"/>
            <a:ext cx="3947163" cy="1282606"/>
            <a:chOff x="246523" y="2486311"/>
            <a:chExt cx="4878123" cy="1713882"/>
          </a:xfrm>
        </p:grpSpPr>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6523" y="2486311"/>
              <a:ext cx="4878123" cy="1713882"/>
            </a:xfrm>
            <a:prstGeom prst="rect">
              <a:avLst/>
            </a:prstGeom>
          </p:spPr>
        </p:pic>
        <p:sp>
          <p:nvSpPr>
            <p:cNvPr id="15" name="Rectangle 14"/>
            <p:cNvSpPr/>
            <p:nvPr/>
          </p:nvSpPr>
          <p:spPr>
            <a:xfrm>
              <a:off x="4214479" y="2857579"/>
              <a:ext cx="442177" cy="781405"/>
            </a:xfrm>
            <a:prstGeom prst="rect">
              <a:avLst/>
            </a:prstGeom>
          </p:spPr>
          <p:txBody>
            <a:bodyPr wrap="none">
              <a:spAutoFit/>
            </a:bodyPr>
            <a:lstStyle/>
            <a:p>
              <a:pPr algn="ctr" rtl="1"/>
              <a:r>
                <a:rPr lang="ar-EG" sz="3200" b="1" dirty="0">
                  <a:solidFill>
                    <a:srgbClr val="C00000"/>
                  </a:solidFill>
                  <a:latin typeface="Sakkal Majalla" panose="02000000000000000000" pitchFamily="2" charset="-78"/>
                  <a:cs typeface="Sakkal Majalla" panose="02000000000000000000" pitchFamily="2" charset="-78"/>
                </a:rPr>
                <a:t>2</a:t>
              </a:r>
            </a:p>
          </p:txBody>
        </p:sp>
        <p:sp>
          <p:nvSpPr>
            <p:cNvPr id="16" name="Rectangle 15"/>
            <p:cNvSpPr/>
            <p:nvPr/>
          </p:nvSpPr>
          <p:spPr>
            <a:xfrm>
              <a:off x="657679" y="2786065"/>
              <a:ext cx="3335790" cy="1110420"/>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عدم موضوعية المعايير الرقابية</a:t>
              </a:r>
            </a:p>
          </p:txBody>
        </p:sp>
      </p:grpSp>
      <p:grpSp>
        <p:nvGrpSpPr>
          <p:cNvPr id="17" name="Group 16"/>
          <p:cNvGrpSpPr/>
          <p:nvPr/>
        </p:nvGrpSpPr>
        <p:grpSpPr>
          <a:xfrm>
            <a:off x="3939639" y="5034268"/>
            <a:ext cx="3947163" cy="1238423"/>
            <a:chOff x="1293329" y="4853016"/>
            <a:chExt cx="4878123" cy="1654843"/>
          </a:xfrm>
        </p:grpSpPr>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1293329" y="4853016"/>
              <a:ext cx="4878123" cy="1654843"/>
            </a:xfrm>
            <a:prstGeom prst="rect">
              <a:avLst/>
            </a:prstGeom>
          </p:spPr>
        </p:pic>
        <p:sp>
          <p:nvSpPr>
            <p:cNvPr id="19" name="Rectangle 18"/>
            <p:cNvSpPr/>
            <p:nvPr/>
          </p:nvSpPr>
          <p:spPr>
            <a:xfrm>
              <a:off x="5244211" y="5253266"/>
              <a:ext cx="434252" cy="781406"/>
            </a:xfrm>
            <a:prstGeom prst="rect">
              <a:avLst/>
            </a:prstGeom>
          </p:spPr>
          <p:txBody>
            <a:bodyPr wrap="none">
              <a:spAutoFit/>
            </a:bodyPr>
            <a:lstStyle/>
            <a:p>
              <a:pPr algn="ctr" rtl="1"/>
              <a:r>
                <a:rPr lang="ar-EG" sz="3200" b="1" dirty="0">
                  <a:solidFill>
                    <a:srgbClr val="C00000"/>
                  </a:solidFill>
                  <a:latin typeface="Sakkal Majalla" panose="02000000000000000000" pitchFamily="2" charset="-78"/>
                  <a:cs typeface="Sakkal Majalla" panose="02000000000000000000" pitchFamily="2" charset="-78"/>
                </a:rPr>
                <a:t>3</a:t>
              </a:r>
            </a:p>
          </p:txBody>
        </p:sp>
        <p:sp>
          <p:nvSpPr>
            <p:cNvPr id="20" name="Rectangle 19"/>
            <p:cNvSpPr/>
            <p:nvPr/>
          </p:nvSpPr>
          <p:spPr>
            <a:xfrm>
              <a:off x="1702842" y="5449152"/>
              <a:ext cx="3335790" cy="616900"/>
            </a:xfrm>
            <a:prstGeom prst="rect">
              <a:avLst/>
            </a:prstGeom>
          </p:spPr>
          <p:txBody>
            <a:bodyPr wrap="square">
              <a:spAutoFit/>
            </a:bodyPr>
            <a:lstStyle/>
            <a:p>
              <a:pPr algn="ctr"/>
              <a:r>
                <a:rPr lang="ar-EG" sz="2400" b="1" dirty="0">
                  <a:solidFill>
                    <a:prstClr val="white"/>
                  </a:solidFill>
                  <a:latin typeface="Sakkal Majalla" panose="02000000000000000000" pitchFamily="2" charset="-78"/>
                  <a:cs typeface="Sakkal Majalla" panose="02000000000000000000" pitchFamily="2" charset="-78"/>
                </a:rPr>
                <a:t>الرقابة المشددة والمطولة</a:t>
              </a:r>
            </a:p>
          </p:txBody>
        </p:sp>
      </p:grpSp>
      <p:pic>
        <p:nvPicPr>
          <p:cNvPr id="21" name="Picture 20"/>
          <p:cNvPicPr>
            <a:picLocks noChangeAspect="1"/>
          </p:cNvPicPr>
          <p:nvPr/>
        </p:nvPicPr>
        <p:blipFill>
          <a:blip r:embed="rId7"/>
          <a:stretch>
            <a:fillRect/>
          </a:stretch>
        </p:blipFill>
        <p:spPr>
          <a:xfrm>
            <a:off x="237374" y="2089158"/>
            <a:ext cx="2590800" cy="2857500"/>
          </a:xfrm>
          <a:prstGeom prst="rect">
            <a:avLst/>
          </a:prstGeom>
        </p:spPr>
      </p:pic>
    </p:spTree>
    <p:extLst>
      <p:ext uri="{BB962C8B-B14F-4D97-AF65-F5344CB8AC3E}">
        <p14:creationId xmlns:p14="http://schemas.microsoft.com/office/powerpoint/2010/main" val="3695281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algn="ctr">
                <a:lnSpc>
                  <a:spcPct val="150000"/>
                </a:lnSpc>
              </a:pPr>
              <a:r>
                <a:rPr lang="ar-EG" sz="5400" b="1" dirty="0">
                  <a:latin typeface="Sakkal Majalla" pitchFamily="2" charset="-78"/>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fld id="{802A93DA-8321-490E-B7A0-7881EC602D96}" type="slidenum">
              <a:rPr lang="ar-EG" smtClean="0"/>
              <a:t>2</a:t>
            </a:fld>
            <a:endParaRPr lang="ar-EG"/>
          </a:p>
        </p:txBody>
      </p:sp>
    </p:spTree>
    <p:extLst>
      <p:ext uri="{BB962C8B-B14F-4D97-AF65-F5344CB8AC3E}">
        <p14:creationId xmlns:p14="http://schemas.microsoft.com/office/powerpoint/2010/main" val="691094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itchFamily="2" charset="-78"/>
                <a:cs typeface="Sakkal Majalla" pitchFamily="2" charset="-78"/>
              </a:rPr>
              <a:t>خصائص ضغوط العمل</a:t>
            </a:r>
          </a:p>
        </p:txBody>
      </p:sp>
      <p:sp>
        <p:nvSpPr>
          <p:cNvPr id="3" name="Slide Number Placeholder 2"/>
          <p:cNvSpPr>
            <a:spLocks noGrp="1"/>
          </p:cNvSpPr>
          <p:nvPr>
            <p:ph type="sldNum" sz="quarter" idx="12"/>
          </p:nvPr>
        </p:nvSpPr>
        <p:spPr/>
        <p:txBody>
          <a:bodyPr/>
          <a:lstStyle/>
          <a:p>
            <a:fld id="{802A93DA-8321-490E-B7A0-7881EC602D96}" type="slidenum">
              <a:rPr lang="ar-EG" smtClean="0"/>
              <a:t>20</a:t>
            </a:fld>
            <a:endParaRPr lang="ar-EG"/>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22131540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خصائص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21</a:t>
            </a:fld>
            <a:endParaRPr lang="ar-EG"/>
          </a:p>
        </p:txBody>
      </p:sp>
      <p:sp>
        <p:nvSpPr>
          <p:cNvPr id="2" name="Rectangle 1"/>
          <p:cNvSpPr/>
          <p:nvPr/>
        </p:nvSpPr>
        <p:spPr>
          <a:xfrm>
            <a:off x="419099" y="198922"/>
            <a:ext cx="6548589" cy="517065"/>
          </a:xfrm>
          <a:prstGeom prst="rect">
            <a:avLst/>
          </a:prstGeom>
        </p:spPr>
        <p:txBody>
          <a:bodyPr wrap="none">
            <a:spAutoFit/>
          </a:bodyPr>
          <a:lstStyle/>
          <a:p>
            <a:pPr algn="justLow">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تمتاز ضغوط العمل بعدد من الحقائق الهامة حولها نوضحها فيما يلي: </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09680" y="1409508"/>
            <a:ext cx="381000" cy="4856672"/>
          </a:xfrm>
          <a:prstGeom prst="rect">
            <a:avLst/>
          </a:prstGeom>
        </p:spPr>
      </p:pic>
      <p:sp>
        <p:nvSpPr>
          <p:cNvPr id="6" name="Rectangle 5"/>
          <p:cNvSpPr/>
          <p:nvPr/>
        </p:nvSpPr>
        <p:spPr>
          <a:xfrm>
            <a:off x="235491" y="1307828"/>
            <a:ext cx="11219180"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ضغوط العمل منتشرة دائما و توجد في مكان العمل بشكل أو آخر، فازدحام المكاتب، زيادة طلبات الجمهور، تغيير مواعيد دوريات العمل، تكاثر الواجبات وتعاظم المستويات، زيادة الضوضاء، كل ذلك يشكل ضغطا على تفكير الفرد وأعصابه وحالته المزاجية </a:t>
            </a:r>
          </a:p>
        </p:txBody>
      </p:sp>
      <p:sp>
        <p:nvSpPr>
          <p:cNvPr id="8" name="Rectangle 7"/>
          <p:cNvSpPr/>
          <p:nvPr/>
        </p:nvSpPr>
        <p:spPr>
          <a:xfrm>
            <a:off x="190501" y="2844985"/>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تتفاوت ضغوط العمل من حيث طبيعتها ودرجة تأثيرها على الأفراد، فقد تخدم الضغوط أغراضا مفيدة</a:t>
            </a:r>
          </a:p>
        </p:txBody>
      </p:sp>
      <p:sp>
        <p:nvSpPr>
          <p:cNvPr id="9" name="Rectangle 8"/>
          <p:cNvSpPr/>
          <p:nvPr/>
        </p:nvSpPr>
        <p:spPr>
          <a:xfrm>
            <a:off x="190500" y="4017836"/>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فقد تكون دافعا لإجادة العمل والمنافسة والتفوق، وقد تشكل فرصا للتحسين والتطوير وقد تكون مصدرا للابتكار وتطبيق الأفكار الإبداعية</a:t>
            </a:r>
          </a:p>
        </p:txBody>
      </p:sp>
      <p:sp>
        <p:nvSpPr>
          <p:cNvPr id="10" name="Rectangle 9"/>
          <p:cNvSpPr/>
          <p:nvPr/>
        </p:nvSpPr>
        <p:spPr>
          <a:xfrm>
            <a:off x="190502" y="5226696"/>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ولكنها من جهة أخرى قد تسبب أضرار كثيرة على المستوى الشخصي و التنظيمي، لذلك فإن هناك قدرا مقبولا أو صحيا للضغوط ينتج عنه آثار إيجابية، فإذا قلت الضغوط أو زادت عن القدر أصبحت ضارة وخطيرة </a:t>
            </a:r>
          </a:p>
        </p:txBody>
      </p:sp>
    </p:spTree>
    <p:extLst>
      <p:ext uri="{BB962C8B-B14F-4D97-AF65-F5344CB8AC3E}">
        <p14:creationId xmlns:p14="http://schemas.microsoft.com/office/powerpoint/2010/main" val="2310001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خصائص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22</a:t>
            </a:fld>
            <a:endParaRPr lang="ar-EG"/>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2844800" y="735083"/>
            <a:ext cx="6792686" cy="4098174"/>
          </a:xfrm>
          <a:prstGeom prst="rect">
            <a:avLst/>
          </a:prstGeom>
        </p:spPr>
      </p:pic>
      <p:sp>
        <p:nvSpPr>
          <p:cNvPr id="2" name="Rectangle 1"/>
          <p:cNvSpPr/>
          <p:nvPr/>
        </p:nvSpPr>
        <p:spPr>
          <a:xfrm>
            <a:off x="4258734" y="5007428"/>
            <a:ext cx="4719562" cy="553357"/>
          </a:xfrm>
          <a:prstGeom prst="rect">
            <a:avLst/>
          </a:prstGeom>
        </p:spPr>
        <p:txBody>
          <a:bodyPr wrap="none">
            <a:spAutoFit/>
          </a:bodyPr>
          <a:lstStyle/>
          <a:p>
            <a:pPr algn="ctr">
              <a:lnSpc>
                <a:spcPct val="107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علاقة مستوى الضغط بالصحة التنظيمية </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8088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خصائص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23</a:t>
            </a:fld>
            <a:endParaRPr lang="ar-EG"/>
          </a:p>
        </p:txBody>
      </p:sp>
      <p:grpSp>
        <p:nvGrpSpPr>
          <p:cNvPr id="5" name="Group 4"/>
          <p:cNvGrpSpPr/>
          <p:nvPr/>
        </p:nvGrpSpPr>
        <p:grpSpPr>
          <a:xfrm>
            <a:off x="373413" y="909774"/>
            <a:ext cx="11710639" cy="5139767"/>
            <a:chOff x="344384" y="1316174"/>
            <a:chExt cx="11710639" cy="513976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8" name="Rectangle 7"/>
            <p:cNvSpPr/>
            <p:nvPr/>
          </p:nvSpPr>
          <p:spPr>
            <a:xfrm>
              <a:off x="344384" y="1316174"/>
              <a:ext cx="877586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يختلف الناس في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إستجاباتهم</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وردود أفعالهم تجاه الضغوط، وذلك ناتج عن إدراكهم لهذه الضغوط، والمعاني التي يعطونها لها، فكثرت العمل يعني قلقا وتوترا عند البعض</a:t>
              </a:r>
            </a:p>
          </p:txBody>
        </p:sp>
      </p:grpSp>
      <p:sp>
        <p:nvSpPr>
          <p:cNvPr id="9" name="Rectangle 8"/>
          <p:cNvSpPr/>
          <p:nvPr/>
        </p:nvSpPr>
        <p:spPr>
          <a:xfrm>
            <a:off x="373413" y="2819722"/>
            <a:ext cx="862148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بينما يعتبره آخرون فرصة للتحدي وإثبات الذات، وقلة العمل عن القدر المطلوب يعتبرها بعضهم سوء تقدير لمهاراتهم وغياب فرص النجاح التي يريدونها</a:t>
            </a:r>
          </a:p>
        </p:txBody>
      </p:sp>
      <p:sp>
        <p:nvSpPr>
          <p:cNvPr id="10" name="Rectangle 9"/>
          <p:cNvSpPr/>
          <p:nvPr/>
        </p:nvSpPr>
        <p:spPr>
          <a:xfrm>
            <a:off x="508001" y="4633764"/>
            <a:ext cx="9304316"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بينما ينظر إليها آخرون على أنها فرصة للراحة و عدم مواجهة المشكلات، لذلك نجد أن الضغوط التي تسبب آثارا نفسية ضارة عند البعض، قد تصبح هي نفسها مصدرا للطاقة و النشاط عند الأخرين</a:t>
            </a:r>
          </a:p>
        </p:txBody>
      </p:sp>
    </p:spTree>
    <p:extLst>
      <p:ext uri="{BB962C8B-B14F-4D97-AF65-F5344CB8AC3E}">
        <p14:creationId xmlns:p14="http://schemas.microsoft.com/office/powerpoint/2010/main" val="152450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itchFamily="2" charset="-78"/>
                <a:cs typeface="Sakkal Majalla" pitchFamily="2" charset="-78"/>
              </a:rPr>
              <a:t>الأسباب التي تؤدي إلى ضغوط العمل</a:t>
            </a:r>
          </a:p>
        </p:txBody>
      </p:sp>
      <p:sp>
        <p:nvSpPr>
          <p:cNvPr id="3" name="Slide Number Placeholder 2"/>
          <p:cNvSpPr>
            <a:spLocks noGrp="1"/>
          </p:cNvSpPr>
          <p:nvPr>
            <p:ph type="sldNum" sz="quarter" idx="12"/>
          </p:nvPr>
        </p:nvSpPr>
        <p:spPr/>
        <p:txBody>
          <a:bodyPr/>
          <a:lstStyle/>
          <a:p>
            <a:fld id="{802A93DA-8321-490E-B7A0-7881EC602D96}" type="slidenum">
              <a:rPr lang="ar-EG" smtClean="0"/>
              <a:t>24</a:t>
            </a:fld>
            <a:endParaRPr lang="ar-EG"/>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8756603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الأسباب التي تؤدي إلى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25</a:t>
            </a:fld>
            <a:endParaRPr lang="ar-EG"/>
          </a:p>
        </p:txBody>
      </p:sp>
      <p:grpSp>
        <p:nvGrpSpPr>
          <p:cNvPr id="3" name="Group 2"/>
          <p:cNvGrpSpPr/>
          <p:nvPr/>
        </p:nvGrpSpPr>
        <p:grpSpPr>
          <a:xfrm>
            <a:off x="334333" y="798286"/>
            <a:ext cx="11654165" cy="741136"/>
            <a:chOff x="334333" y="798286"/>
            <a:chExt cx="11654165" cy="741136"/>
          </a:xfrm>
        </p:grpSpPr>
        <p:pic>
          <p:nvPicPr>
            <p:cNvPr id="2" name="Picture 1"/>
            <p:cNvPicPr>
              <a:picLocks noChangeAspect="1"/>
            </p:cNvPicPr>
            <p:nvPr/>
          </p:nvPicPr>
          <p:blipFill>
            <a:blip r:embed="rId3"/>
            <a:stretch>
              <a:fillRect/>
            </a:stretch>
          </p:blipFill>
          <p:spPr>
            <a:xfrm>
              <a:off x="11270116" y="798286"/>
              <a:ext cx="718382" cy="741136"/>
            </a:xfrm>
            <a:prstGeom prst="rect">
              <a:avLst/>
            </a:prstGeom>
          </p:spPr>
        </p:pic>
        <p:sp>
          <p:nvSpPr>
            <p:cNvPr id="5" name="Rectangle 4"/>
            <p:cNvSpPr/>
            <p:nvPr/>
          </p:nvSpPr>
          <p:spPr>
            <a:xfrm>
              <a:off x="334333" y="972675"/>
              <a:ext cx="10900228" cy="530915"/>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عدم توافر المهارات الفنية المطلوبة في الموظف، والتي تؤهله إلى اكتساب ثقة رؤسائه في عمله</a:t>
              </a:r>
              <a:endParaRPr lang="ar-EG" sz="2800" dirty="0"/>
            </a:p>
          </p:txBody>
        </p:sp>
      </p:grpSp>
      <p:grpSp>
        <p:nvGrpSpPr>
          <p:cNvPr id="8" name="Group 7"/>
          <p:cNvGrpSpPr/>
          <p:nvPr/>
        </p:nvGrpSpPr>
        <p:grpSpPr>
          <a:xfrm>
            <a:off x="300681" y="1498424"/>
            <a:ext cx="11618610" cy="992579"/>
            <a:chOff x="369888" y="716093"/>
            <a:chExt cx="11618610" cy="992579"/>
          </a:xfrm>
        </p:grpSpPr>
        <p:pic>
          <p:nvPicPr>
            <p:cNvPr id="9" name="Picture 8"/>
            <p:cNvPicPr>
              <a:picLocks noChangeAspect="1"/>
            </p:cNvPicPr>
            <p:nvPr/>
          </p:nvPicPr>
          <p:blipFill>
            <a:blip r:embed="rId3"/>
            <a:stretch>
              <a:fillRect/>
            </a:stretch>
          </p:blipFill>
          <p:spPr>
            <a:xfrm>
              <a:off x="11270116" y="798286"/>
              <a:ext cx="718382" cy="741136"/>
            </a:xfrm>
            <a:prstGeom prst="rect">
              <a:avLst/>
            </a:prstGeom>
          </p:spPr>
        </p:pic>
        <p:sp>
          <p:nvSpPr>
            <p:cNvPr id="10" name="Rectangle 9"/>
            <p:cNvSpPr/>
            <p:nvPr/>
          </p:nvSpPr>
          <p:spPr>
            <a:xfrm>
              <a:off x="369888" y="716093"/>
              <a:ext cx="10900228"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عدم استطاعة الموظف التكيف مع بيئة عمله، أو محيطه الاجتماعي داخل الشركة أو المؤسسة أو المنظمة التي يعمل بها، نتيجة افتقاده فن التعامل مع الآخرين</a:t>
              </a:r>
              <a:endParaRPr lang="ar-EG" sz="2800" dirty="0"/>
            </a:p>
          </p:txBody>
        </p:sp>
      </p:grpSp>
      <p:grpSp>
        <p:nvGrpSpPr>
          <p:cNvPr id="11" name="Group 10"/>
          <p:cNvGrpSpPr/>
          <p:nvPr/>
        </p:nvGrpSpPr>
        <p:grpSpPr>
          <a:xfrm>
            <a:off x="300681" y="2443684"/>
            <a:ext cx="11618610" cy="992579"/>
            <a:chOff x="369888" y="716093"/>
            <a:chExt cx="11618610" cy="992579"/>
          </a:xfrm>
        </p:grpSpPr>
        <p:pic>
          <p:nvPicPr>
            <p:cNvPr id="12" name="Picture 11"/>
            <p:cNvPicPr>
              <a:picLocks noChangeAspect="1"/>
            </p:cNvPicPr>
            <p:nvPr/>
          </p:nvPicPr>
          <p:blipFill>
            <a:blip r:embed="rId3"/>
            <a:stretch>
              <a:fillRect/>
            </a:stretch>
          </p:blipFill>
          <p:spPr>
            <a:xfrm>
              <a:off x="11270116" y="798286"/>
              <a:ext cx="718382" cy="741136"/>
            </a:xfrm>
            <a:prstGeom prst="rect">
              <a:avLst/>
            </a:prstGeom>
          </p:spPr>
        </p:pic>
        <p:sp>
          <p:nvSpPr>
            <p:cNvPr id="13" name="Rectangle 12"/>
            <p:cNvSpPr/>
            <p:nvPr/>
          </p:nvSpPr>
          <p:spPr>
            <a:xfrm>
              <a:off x="369888" y="716093"/>
              <a:ext cx="10900228"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انتهاج الموظف سياسة التسويف وجعلها أساس حياته العملية، فهو دائم التأخير في إنجاز أعماله حتى تتراكم أمامه وتشق عليه، ويجد نفسه في موقف العجز عن أداء هذه الأعمال، وما يستتبع ذلك من ضغوط نفسيه هائلة، قد تحبطه</a:t>
              </a:r>
              <a:endParaRPr lang="ar-EG" sz="2800" dirty="0"/>
            </a:p>
          </p:txBody>
        </p:sp>
      </p:grpSp>
      <p:grpSp>
        <p:nvGrpSpPr>
          <p:cNvPr id="14" name="Group 13"/>
          <p:cNvGrpSpPr/>
          <p:nvPr/>
        </p:nvGrpSpPr>
        <p:grpSpPr>
          <a:xfrm>
            <a:off x="300681" y="3481000"/>
            <a:ext cx="11618610" cy="992579"/>
            <a:chOff x="369888" y="716093"/>
            <a:chExt cx="11618610" cy="992579"/>
          </a:xfrm>
        </p:grpSpPr>
        <p:pic>
          <p:nvPicPr>
            <p:cNvPr id="15" name="Picture 14"/>
            <p:cNvPicPr>
              <a:picLocks noChangeAspect="1"/>
            </p:cNvPicPr>
            <p:nvPr/>
          </p:nvPicPr>
          <p:blipFill>
            <a:blip r:embed="rId3"/>
            <a:stretch>
              <a:fillRect/>
            </a:stretch>
          </p:blipFill>
          <p:spPr>
            <a:xfrm>
              <a:off x="11270116" y="798286"/>
              <a:ext cx="718382" cy="741136"/>
            </a:xfrm>
            <a:prstGeom prst="rect">
              <a:avLst/>
            </a:prstGeom>
          </p:spPr>
        </p:pic>
        <p:sp>
          <p:nvSpPr>
            <p:cNvPr id="16" name="Rectangle 15"/>
            <p:cNvSpPr/>
            <p:nvPr/>
          </p:nvSpPr>
          <p:spPr>
            <a:xfrm>
              <a:off x="369888" y="716093"/>
              <a:ext cx="10900228"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قد يشعر الموظف بأن المركز الوظيفي الذي يشغله، أو العمل الذي يقوم به داخل المنظمة لا يرقى إلى مستوى طموحه العملي، وأنه يستحق مركزاً وظيفياً أعلى داخل المنظمة</a:t>
              </a:r>
              <a:endParaRPr lang="ar-EG" sz="2800" dirty="0"/>
            </a:p>
          </p:txBody>
        </p:sp>
      </p:grpSp>
      <p:grpSp>
        <p:nvGrpSpPr>
          <p:cNvPr id="17" name="Group 16"/>
          <p:cNvGrpSpPr/>
          <p:nvPr/>
        </p:nvGrpSpPr>
        <p:grpSpPr>
          <a:xfrm>
            <a:off x="250611" y="4473579"/>
            <a:ext cx="11618610" cy="992579"/>
            <a:chOff x="369888" y="716093"/>
            <a:chExt cx="11618610" cy="992579"/>
          </a:xfrm>
        </p:grpSpPr>
        <p:pic>
          <p:nvPicPr>
            <p:cNvPr id="18" name="Picture 17"/>
            <p:cNvPicPr>
              <a:picLocks noChangeAspect="1"/>
            </p:cNvPicPr>
            <p:nvPr/>
          </p:nvPicPr>
          <p:blipFill>
            <a:blip r:embed="rId3"/>
            <a:stretch>
              <a:fillRect/>
            </a:stretch>
          </p:blipFill>
          <p:spPr>
            <a:xfrm>
              <a:off x="11270116" y="798286"/>
              <a:ext cx="718382" cy="741136"/>
            </a:xfrm>
            <a:prstGeom prst="rect">
              <a:avLst/>
            </a:prstGeom>
          </p:spPr>
        </p:pic>
        <p:sp>
          <p:nvSpPr>
            <p:cNvPr id="19" name="Rectangle 18"/>
            <p:cNvSpPr/>
            <p:nvPr/>
          </p:nvSpPr>
          <p:spPr>
            <a:xfrm>
              <a:off x="369888" y="716093"/>
              <a:ext cx="10900228"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قد لا يمتلك الموظف ثقافة التخطيط السليم وهي ثقافة تُكتسب بالعلم والجد واليقظة وعدم الخمول والتكاسل - لأموره العملية داخل المنظمة، مما يشعره بأنه فوضوي، وغير مرتب في أعماله، ومن ثم يفقده ثقة رؤسائه</a:t>
              </a:r>
              <a:endParaRPr lang="ar-EG" sz="2800" dirty="0"/>
            </a:p>
          </p:txBody>
        </p:sp>
      </p:grpSp>
      <p:grpSp>
        <p:nvGrpSpPr>
          <p:cNvPr id="20" name="Group 19"/>
          <p:cNvGrpSpPr/>
          <p:nvPr/>
        </p:nvGrpSpPr>
        <p:grpSpPr>
          <a:xfrm>
            <a:off x="250611" y="5491798"/>
            <a:ext cx="11618610" cy="992579"/>
            <a:chOff x="369888" y="716093"/>
            <a:chExt cx="11618610" cy="992579"/>
          </a:xfrm>
        </p:grpSpPr>
        <p:pic>
          <p:nvPicPr>
            <p:cNvPr id="21" name="Picture 20"/>
            <p:cNvPicPr>
              <a:picLocks noChangeAspect="1"/>
            </p:cNvPicPr>
            <p:nvPr/>
          </p:nvPicPr>
          <p:blipFill>
            <a:blip r:embed="rId3"/>
            <a:stretch>
              <a:fillRect/>
            </a:stretch>
          </p:blipFill>
          <p:spPr>
            <a:xfrm>
              <a:off x="11270116" y="798286"/>
              <a:ext cx="718382" cy="741136"/>
            </a:xfrm>
            <a:prstGeom prst="rect">
              <a:avLst/>
            </a:prstGeom>
          </p:spPr>
        </p:pic>
        <p:sp>
          <p:nvSpPr>
            <p:cNvPr id="22" name="Rectangle 21"/>
            <p:cNvSpPr/>
            <p:nvPr/>
          </p:nvSpPr>
          <p:spPr>
            <a:xfrm>
              <a:off x="369888" y="716093"/>
              <a:ext cx="10900228" cy="992579"/>
            </a:xfrm>
            <a:prstGeom prst="rect">
              <a:avLst/>
            </a:prstGeom>
          </p:spPr>
          <p:txBody>
            <a:bodyPr wrap="square">
              <a:spAutoFit/>
            </a:bodyPr>
            <a:lstStyle/>
            <a:p>
              <a:pPr algn="justLow">
                <a:lnSpc>
                  <a:spcPct val="125000"/>
                </a:lnSpc>
              </a:pPr>
              <a:r>
                <a:rPr lang="ar-EG" sz="2400" b="1" dirty="0">
                  <a:solidFill>
                    <a:srgbClr val="002060"/>
                  </a:solidFill>
                  <a:ea typeface="Calibri" panose="020F0502020204030204" pitchFamily="34" charset="0"/>
                  <a:cs typeface="Sakkal Majalla" panose="02000000000000000000" pitchFamily="2" charset="-78"/>
                </a:rPr>
                <a:t>قد يتعرض الموظف إلى ضغوط حياتية خارج المنظمة، ولكنه ينقلها معه إلى داخل المنظمة، مما ينعكس على أدائه </a:t>
              </a:r>
              <a:br>
                <a:rPr lang="ar-EG" sz="2400" b="1" dirty="0">
                  <a:solidFill>
                    <a:srgbClr val="002060"/>
                  </a:solidFill>
                  <a:ea typeface="Calibri" panose="020F0502020204030204" pitchFamily="34" charset="0"/>
                  <a:cs typeface="Sakkal Majalla" panose="02000000000000000000" pitchFamily="2" charset="-78"/>
                </a:rPr>
              </a:br>
              <a:r>
                <a:rPr lang="ar-EG" sz="2400" b="1" dirty="0">
                  <a:solidFill>
                    <a:srgbClr val="002060"/>
                  </a:solidFill>
                  <a:ea typeface="Calibri" panose="020F0502020204030204" pitchFamily="34" charset="0"/>
                  <a:cs typeface="Sakkal Majalla" panose="02000000000000000000" pitchFamily="2" charset="-78"/>
                </a:rPr>
                <a:t>في عمله، ومن ثم تكسبه ضغوط عمل داخلية جديدة</a:t>
              </a:r>
              <a:endParaRPr lang="ar-EG" sz="2800" dirty="0"/>
            </a:p>
          </p:txBody>
        </p:sp>
      </p:grpSp>
    </p:spTree>
    <p:extLst>
      <p:ext uri="{BB962C8B-B14F-4D97-AF65-F5344CB8AC3E}">
        <p14:creationId xmlns:p14="http://schemas.microsoft.com/office/powerpoint/2010/main" val="2203181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itchFamily="2" charset="-78"/>
                <a:cs typeface="Sakkal Majalla" pitchFamily="2" charset="-78"/>
              </a:rPr>
              <a:t>أعراض ضغوط العمل</a:t>
            </a:r>
          </a:p>
        </p:txBody>
      </p:sp>
      <p:sp>
        <p:nvSpPr>
          <p:cNvPr id="3" name="Slide Number Placeholder 2"/>
          <p:cNvSpPr>
            <a:spLocks noGrp="1"/>
          </p:cNvSpPr>
          <p:nvPr>
            <p:ph type="sldNum" sz="quarter" idx="12"/>
          </p:nvPr>
        </p:nvSpPr>
        <p:spPr/>
        <p:txBody>
          <a:bodyPr/>
          <a:lstStyle/>
          <a:p>
            <a:fld id="{802A93DA-8321-490E-B7A0-7881EC602D96}" type="slidenum">
              <a:rPr lang="ar-EG" smtClean="0"/>
              <a:t>26</a:t>
            </a:fld>
            <a:endParaRPr lang="ar-EG"/>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3271971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أعراض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27</a:t>
            </a:fld>
            <a:endParaRPr lang="ar-EG"/>
          </a:p>
        </p:txBody>
      </p:sp>
      <p:grpSp>
        <p:nvGrpSpPr>
          <p:cNvPr id="5" name="Group 4"/>
          <p:cNvGrpSpPr/>
          <p:nvPr/>
        </p:nvGrpSpPr>
        <p:grpSpPr>
          <a:xfrm>
            <a:off x="3517186" y="950201"/>
            <a:ext cx="3799574" cy="1394848"/>
            <a:chOff x="2154264" y="880775"/>
            <a:chExt cx="3799574" cy="1394848"/>
          </a:xfrm>
        </p:grpSpPr>
        <p:pic>
          <p:nvPicPr>
            <p:cNvPr id="6" name="Picture 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5324" t="8818" r="86231" b="70920"/>
            <a:stretch/>
          </p:blipFill>
          <p:spPr>
            <a:xfrm>
              <a:off x="2154264" y="880775"/>
              <a:ext cx="1627322" cy="1394848"/>
            </a:xfrm>
            <a:prstGeom prst="rect">
              <a:avLst/>
            </a:prstGeom>
          </p:spPr>
        </p:pic>
        <p:sp>
          <p:nvSpPr>
            <p:cNvPr id="8" name="Rectangle 7"/>
            <p:cNvSpPr/>
            <p:nvPr/>
          </p:nvSpPr>
          <p:spPr>
            <a:xfrm>
              <a:off x="3383587" y="1307539"/>
              <a:ext cx="2570251" cy="461665"/>
            </a:xfrm>
            <a:prstGeom prst="rect">
              <a:avLst/>
            </a:prstGeom>
          </p:spPr>
          <p:txBody>
            <a:bodyPr wrap="squar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اضطرابات النوم</a:t>
              </a:r>
            </a:p>
          </p:txBody>
        </p:sp>
      </p:grpSp>
      <p:grpSp>
        <p:nvGrpSpPr>
          <p:cNvPr id="9" name="Group 8"/>
          <p:cNvGrpSpPr/>
          <p:nvPr/>
        </p:nvGrpSpPr>
        <p:grpSpPr>
          <a:xfrm>
            <a:off x="2956667" y="1942095"/>
            <a:ext cx="4025298" cy="1394848"/>
            <a:chOff x="1609243" y="1950159"/>
            <a:chExt cx="4025298" cy="1394848"/>
          </a:xfrm>
        </p:grpSpPr>
        <p:pic>
          <p:nvPicPr>
            <p:cNvPr id="10" name="Picture 9"/>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3608" t="7017" r="77947" b="72721"/>
            <a:stretch/>
          </p:blipFill>
          <p:spPr>
            <a:xfrm>
              <a:off x="1609243" y="1950159"/>
              <a:ext cx="1627322" cy="1394848"/>
            </a:xfrm>
            <a:prstGeom prst="rect">
              <a:avLst/>
            </a:prstGeom>
          </p:spPr>
        </p:pic>
        <p:sp>
          <p:nvSpPr>
            <p:cNvPr id="11" name="Rectangle 10"/>
            <p:cNvSpPr/>
            <p:nvPr/>
          </p:nvSpPr>
          <p:spPr>
            <a:xfrm>
              <a:off x="2787780" y="2530272"/>
              <a:ext cx="2846761" cy="461665"/>
            </a:xfrm>
            <a:prstGeom prst="rect">
              <a:avLst/>
            </a:prstGeom>
          </p:spPr>
          <p:txBody>
            <a:bodyPr wrap="squar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اضطرابات الهضم </a:t>
              </a:r>
            </a:p>
          </p:txBody>
        </p:sp>
      </p:grpSp>
      <p:grpSp>
        <p:nvGrpSpPr>
          <p:cNvPr id="12" name="Group 11"/>
          <p:cNvGrpSpPr/>
          <p:nvPr/>
        </p:nvGrpSpPr>
        <p:grpSpPr>
          <a:xfrm>
            <a:off x="2610537" y="3197461"/>
            <a:ext cx="4854080" cy="1394848"/>
            <a:chOff x="1294109" y="3283015"/>
            <a:chExt cx="4854080" cy="1394848"/>
          </a:xfrm>
        </p:grpSpPr>
        <p:pic>
          <p:nvPicPr>
            <p:cNvPr id="13" name="Picture 12"/>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3018" t="8593" r="68537" b="71145"/>
            <a:stretch/>
          </p:blipFill>
          <p:spPr>
            <a:xfrm>
              <a:off x="1294109" y="3283015"/>
              <a:ext cx="1627322" cy="1394848"/>
            </a:xfrm>
            <a:prstGeom prst="rect">
              <a:avLst/>
            </a:prstGeom>
          </p:spPr>
        </p:pic>
        <p:sp>
          <p:nvSpPr>
            <p:cNvPr id="14" name="Rectangle 13"/>
            <p:cNvSpPr/>
            <p:nvPr/>
          </p:nvSpPr>
          <p:spPr>
            <a:xfrm>
              <a:off x="2336123" y="3663190"/>
              <a:ext cx="3812066" cy="461665"/>
            </a:xfrm>
            <a:prstGeom prst="rect">
              <a:avLst/>
            </a:prstGeom>
          </p:spPr>
          <p:txBody>
            <a:bodyPr wrap="squar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اضطرابات التنفس </a:t>
              </a:r>
            </a:p>
          </p:txBody>
        </p:sp>
      </p:grpSp>
      <p:grpSp>
        <p:nvGrpSpPr>
          <p:cNvPr id="15" name="Group 14"/>
          <p:cNvGrpSpPr/>
          <p:nvPr/>
        </p:nvGrpSpPr>
        <p:grpSpPr>
          <a:xfrm>
            <a:off x="1997690" y="4328837"/>
            <a:ext cx="3391558" cy="1394848"/>
            <a:chOff x="638015" y="4553879"/>
            <a:chExt cx="3391558" cy="1394848"/>
          </a:xfrm>
        </p:grpSpPr>
        <p:pic>
          <p:nvPicPr>
            <p:cNvPr id="16" name="Picture 15"/>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107" t="29530" r="89448" b="50208"/>
            <a:stretch/>
          </p:blipFill>
          <p:spPr>
            <a:xfrm>
              <a:off x="638015" y="4553879"/>
              <a:ext cx="1627322" cy="1394848"/>
            </a:xfrm>
            <a:prstGeom prst="rect">
              <a:avLst/>
            </a:prstGeom>
          </p:spPr>
        </p:pic>
        <p:sp>
          <p:nvSpPr>
            <p:cNvPr id="17" name="Rectangle 16"/>
            <p:cNvSpPr/>
            <p:nvPr/>
          </p:nvSpPr>
          <p:spPr>
            <a:xfrm>
              <a:off x="1726794" y="5087985"/>
              <a:ext cx="2302779" cy="461665"/>
            </a:xfrm>
            <a:prstGeom prst="rect">
              <a:avLst/>
            </a:prstGeom>
          </p:spPr>
          <p:txBody>
            <a:bodyPr wrap="squar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خفقان القلب </a:t>
              </a:r>
            </a:p>
          </p:txBody>
        </p:sp>
      </p:grpSp>
      <p:grpSp>
        <p:nvGrpSpPr>
          <p:cNvPr id="18" name="Group 17"/>
          <p:cNvGrpSpPr/>
          <p:nvPr/>
        </p:nvGrpSpPr>
        <p:grpSpPr>
          <a:xfrm>
            <a:off x="1298349" y="5398227"/>
            <a:ext cx="4417317" cy="1394848"/>
            <a:chOff x="495950" y="4367903"/>
            <a:chExt cx="4417317" cy="1394848"/>
          </a:xfrm>
        </p:grpSpPr>
        <p:pic>
          <p:nvPicPr>
            <p:cNvPr id="19" name="Picture 18"/>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9587" t="28855" r="81968" b="50883"/>
            <a:stretch/>
          </p:blipFill>
          <p:spPr>
            <a:xfrm>
              <a:off x="495950" y="4367903"/>
              <a:ext cx="1627322" cy="1394848"/>
            </a:xfrm>
            <a:prstGeom prst="rect">
              <a:avLst/>
            </a:prstGeom>
          </p:spPr>
        </p:pic>
        <p:sp>
          <p:nvSpPr>
            <p:cNvPr id="20" name="Rectangle 19"/>
            <p:cNvSpPr/>
            <p:nvPr/>
          </p:nvSpPr>
          <p:spPr>
            <a:xfrm>
              <a:off x="1603811" y="4843713"/>
              <a:ext cx="3309456"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القلق على أشياء لا تستدعي ذلك</a:t>
              </a:r>
            </a:p>
          </p:txBody>
        </p:sp>
      </p:grpSp>
      <p:grpSp>
        <p:nvGrpSpPr>
          <p:cNvPr id="21" name="Group 20"/>
          <p:cNvGrpSpPr/>
          <p:nvPr/>
        </p:nvGrpSpPr>
        <p:grpSpPr>
          <a:xfrm>
            <a:off x="8277096" y="950201"/>
            <a:ext cx="3100715" cy="1394848"/>
            <a:chOff x="2107770" y="741293"/>
            <a:chExt cx="3100715" cy="1394848"/>
          </a:xfrm>
        </p:grpSpPr>
        <p:pic>
          <p:nvPicPr>
            <p:cNvPr id="22" name="Picture 21"/>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7469" t="28179" r="74086" b="51559"/>
            <a:stretch/>
          </p:blipFill>
          <p:spPr>
            <a:xfrm>
              <a:off x="2107770" y="741293"/>
              <a:ext cx="1627322" cy="1394848"/>
            </a:xfrm>
            <a:prstGeom prst="rect">
              <a:avLst/>
            </a:prstGeom>
          </p:spPr>
        </p:pic>
        <p:sp>
          <p:nvSpPr>
            <p:cNvPr id="23" name="Rectangle 22"/>
            <p:cNvSpPr/>
            <p:nvPr/>
          </p:nvSpPr>
          <p:spPr>
            <a:xfrm>
              <a:off x="3200909" y="1272927"/>
              <a:ext cx="2007576"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أعراض اكتئابيه </a:t>
              </a:r>
            </a:p>
          </p:txBody>
        </p:sp>
      </p:grpSp>
      <p:grpSp>
        <p:nvGrpSpPr>
          <p:cNvPr id="24" name="Group 23"/>
          <p:cNvGrpSpPr/>
          <p:nvPr/>
        </p:nvGrpSpPr>
        <p:grpSpPr>
          <a:xfrm>
            <a:off x="7883085" y="2130395"/>
            <a:ext cx="3879083" cy="1394848"/>
            <a:chOff x="1729257" y="1998977"/>
            <a:chExt cx="3879083" cy="1394848"/>
          </a:xfrm>
        </p:grpSpPr>
        <p:pic>
          <p:nvPicPr>
            <p:cNvPr id="25" name="Picture 24"/>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128" t="49342" r="85427" b="30396"/>
            <a:stretch/>
          </p:blipFill>
          <p:spPr>
            <a:xfrm>
              <a:off x="1729257" y="1998977"/>
              <a:ext cx="1627322" cy="1394848"/>
            </a:xfrm>
            <a:prstGeom prst="rect">
              <a:avLst/>
            </a:prstGeom>
          </p:spPr>
        </p:pic>
        <p:sp>
          <p:nvSpPr>
            <p:cNvPr id="26" name="Rectangle 25"/>
            <p:cNvSpPr/>
            <p:nvPr/>
          </p:nvSpPr>
          <p:spPr>
            <a:xfrm>
              <a:off x="2599586" y="2521143"/>
              <a:ext cx="3008754" cy="461665"/>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التوتر العضلي والشد</a:t>
              </a:r>
            </a:p>
          </p:txBody>
        </p:sp>
      </p:grpSp>
      <p:grpSp>
        <p:nvGrpSpPr>
          <p:cNvPr id="27" name="Group 26"/>
          <p:cNvGrpSpPr/>
          <p:nvPr/>
        </p:nvGrpSpPr>
        <p:grpSpPr>
          <a:xfrm>
            <a:off x="7316760" y="3266656"/>
            <a:ext cx="4065440" cy="1394848"/>
            <a:chOff x="1193928" y="3212728"/>
            <a:chExt cx="4065440" cy="1394848"/>
          </a:xfrm>
        </p:grpSpPr>
        <p:pic>
          <p:nvPicPr>
            <p:cNvPr id="28" name="Picture 27"/>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2" t="49342" r="77223" b="30396"/>
            <a:stretch/>
          </p:blipFill>
          <p:spPr>
            <a:xfrm>
              <a:off x="1193928" y="3212728"/>
              <a:ext cx="1627322" cy="1394848"/>
            </a:xfrm>
            <a:prstGeom prst="rect">
              <a:avLst/>
            </a:prstGeom>
          </p:spPr>
        </p:pic>
        <p:sp>
          <p:nvSpPr>
            <p:cNvPr id="29" name="Rectangle 28"/>
            <p:cNvSpPr/>
            <p:nvPr/>
          </p:nvSpPr>
          <p:spPr>
            <a:xfrm>
              <a:off x="2303804" y="3808613"/>
              <a:ext cx="2955564" cy="461665"/>
            </a:xfrm>
            <a:prstGeom prst="rect">
              <a:avLst/>
            </a:prstGeom>
          </p:spPr>
          <p:txBody>
            <a:bodyPr wrap="squar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الغضب لأتفه الأسباب</a:t>
              </a:r>
            </a:p>
          </p:txBody>
        </p:sp>
      </p:grpSp>
      <p:grpSp>
        <p:nvGrpSpPr>
          <p:cNvPr id="30" name="Group 29"/>
          <p:cNvGrpSpPr/>
          <p:nvPr/>
        </p:nvGrpSpPr>
        <p:grpSpPr>
          <a:xfrm>
            <a:off x="6695608" y="4452821"/>
            <a:ext cx="3987025" cy="1394848"/>
            <a:chOff x="529529" y="4538381"/>
            <a:chExt cx="3987025" cy="1394848"/>
          </a:xfrm>
        </p:grpSpPr>
        <p:pic>
          <p:nvPicPr>
            <p:cNvPr id="31" name="Picture 30"/>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22214" t="50467" r="69341" b="29271"/>
            <a:stretch/>
          </p:blipFill>
          <p:spPr>
            <a:xfrm>
              <a:off x="529529" y="4538381"/>
              <a:ext cx="1627322" cy="1394848"/>
            </a:xfrm>
            <a:prstGeom prst="rect">
              <a:avLst/>
            </a:prstGeom>
          </p:spPr>
        </p:pic>
        <p:sp>
          <p:nvSpPr>
            <p:cNvPr id="32" name="Rectangle 31"/>
            <p:cNvSpPr/>
            <p:nvPr/>
          </p:nvSpPr>
          <p:spPr>
            <a:xfrm>
              <a:off x="1511173" y="4921845"/>
              <a:ext cx="3005381"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التفسير الخاطئ لتصرفات الآخرين ونواياهم </a:t>
              </a:r>
            </a:p>
          </p:txBody>
        </p:sp>
      </p:grpSp>
      <p:grpSp>
        <p:nvGrpSpPr>
          <p:cNvPr id="33" name="Group 32"/>
          <p:cNvGrpSpPr/>
          <p:nvPr/>
        </p:nvGrpSpPr>
        <p:grpSpPr>
          <a:xfrm>
            <a:off x="6182243" y="5599701"/>
            <a:ext cx="4338974" cy="1394848"/>
            <a:chOff x="573440" y="4429895"/>
            <a:chExt cx="4338974" cy="1394848"/>
          </a:xfrm>
        </p:grpSpPr>
        <p:pic>
          <p:nvPicPr>
            <p:cNvPr id="34" name="Picture 3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785" t="72082" r="89770" b="7656"/>
            <a:stretch/>
          </p:blipFill>
          <p:spPr>
            <a:xfrm>
              <a:off x="573440" y="4429895"/>
              <a:ext cx="1627322" cy="1394848"/>
            </a:xfrm>
            <a:prstGeom prst="rect">
              <a:avLst/>
            </a:prstGeom>
          </p:spPr>
        </p:pic>
        <p:sp>
          <p:nvSpPr>
            <p:cNvPr id="35" name="Rectangle 34"/>
            <p:cNvSpPr/>
            <p:nvPr/>
          </p:nvSpPr>
          <p:spPr>
            <a:xfrm>
              <a:off x="1707957" y="4955712"/>
              <a:ext cx="3204457" cy="461665"/>
            </a:xfrm>
            <a:prstGeom prst="rect">
              <a:avLst/>
            </a:prstGeom>
          </p:spPr>
          <p:txBody>
            <a:bodyPr wrap="squar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الإجهاد السريع </a:t>
              </a:r>
            </a:p>
          </p:txBody>
        </p:sp>
      </p:grpSp>
    </p:spTree>
    <p:extLst>
      <p:ext uri="{BB962C8B-B14F-4D97-AF65-F5344CB8AC3E}">
        <p14:creationId xmlns:p14="http://schemas.microsoft.com/office/powerpoint/2010/main" val="10703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1000" fill="hold"/>
                                        <p:tgtEl>
                                          <p:spTgt spid="18"/>
                                        </p:tgtEl>
                                        <p:attrNameLst>
                                          <p:attrName>ppt_w</p:attrName>
                                        </p:attrNameLst>
                                      </p:cBhvr>
                                      <p:tavLst>
                                        <p:tav tm="0">
                                          <p:val>
                                            <p:fltVal val="0"/>
                                          </p:val>
                                        </p:tav>
                                        <p:tav tm="100000">
                                          <p:val>
                                            <p:strVal val="#ppt_w"/>
                                          </p:val>
                                        </p:tav>
                                      </p:tavLst>
                                    </p:anim>
                                    <p:anim calcmode="lin" valueType="num">
                                      <p:cBhvr>
                                        <p:cTn id="40" dur="1000" fill="hold"/>
                                        <p:tgtEl>
                                          <p:spTgt spid="18"/>
                                        </p:tgtEl>
                                        <p:attrNameLst>
                                          <p:attrName>ppt_h</p:attrName>
                                        </p:attrNameLst>
                                      </p:cBhvr>
                                      <p:tavLst>
                                        <p:tav tm="0">
                                          <p:val>
                                            <p:fltVal val="0"/>
                                          </p:val>
                                        </p:tav>
                                        <p:tav tm="100000">
                                          <p:val>
                                            <p:strVal val="#ppt_h"/>
                                          </p:val>
                                        </p:tav>
                                      </p:tavLst>
                                    </p:anim>
                                    <p:anim calcmode="lin" valueType="num">
                                      <p:cBhvr>
                                        <p:cTn id="41" dur="1000" fill="hold"/>
                                        <p:tgtEl>
                                          <p:spTgt spid="18"/>
                                        </p:tgtEl>
                                        <p:attrNameLst>
                                          <p:attrName>style.rotation</p:attrName>
                                        </p:attrNameLst>
                                      </p:cBhvr>
                                      <p:tavLst>
                                        <p:tav tm="0">
                                          <p:val>
                                            <p:fltVal val="90"/>
                                          </p:val>
                                        </p:tav>
                                        <p:tav tm="100000">
                                          <p:val>
                                            <p:fltVal val="0"/>
                                          </p:val>
                                        </p:tav>
                                      </p:tavLst>
                                    </p:anim>
                                    <p:animEffect transition="in" filter="fade">
                                      <p:cBhvr>
                                        <p:cTn id="42" dur="1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1000" fill="hold"/>
                                        <p:tgtEl>
                                          <p:spTgt spid="21"/>
                                        </p:tgtEl>
                                        <p:attrNameLst>
                                          <p:attrName>ppt_w</p:attrName>
                                        </p:attrNameLst>
                                      </p:cBhvr>
                                      <p:tavLst>
                                        <p:tav tm="0">
                                          <p:val>
                                            <p:fltVal val="0"/>
                                          </p:val>
                                        </p:tav>
                                        <p:tav tm="100000">
                                          <p:val>
                                            <p:strVal val="#ppt_w"/>
                                          </p:val>
                                        </p:tav>
                                      </p:tavLst>
                                    </p:anim>
                                    <p:anim calcmode="lin" valueType="num">
                                      <p:cBhvr>
                                        <p:cTn id="48" dur="1000" fill="hold"/>
                                        <p:tgtEl>
                                          <p:spTgt spid="21"/>
                                        </p:tgtEl>
                                        <p:attrNameLst>
                                          <p:attrName>ppt_h</p:attrName>
                                        </p:attrNameLst>
                                      </p:cBhvr>
                                      <p:tavLst>
                                        <p:tav tm="0">
                                          <p:val>
                                            <p:fltVal val="0"/>
                                          </p:val>
                                        </p:tav>
                                        <p:tav tm="100000">
                                          <p:val>
                                            <p:strVal val="#ppt_h"/>
                                          </p:val>
                                        </p:tav>
                                      </p:tavLst>
                                    </p:anim>
                                    <p:anim calcmode="lin" valueType="num">
                                      <p:cBhvr>
                                        <p:cTn id="49" dur="1000" fill="hold"/>
                                        <p:tgtEl>
                                          <p:spTgt spid="21"/>
                                        </p:tgtEl>
                                        <p:attrNameLst>
                                          <p:attrName>style.rotation</p:attrName>
                                        </p:attrNameLst>
                                      </p:cBhvr>
                                      <p:tavLst>
                                        <p:tav tm="0">
                                          <p:val>
                                            <p:fltVal val="90"/>
                                          </p:val>
                                        </p:tav>
                                        <p:tav tm="100000">
                                          <p:val>
                                            <p:fltVal val="0"/>
                                          </p:val>
                                        </p:tav>
                                      </p:tavLst>
                                    </p:anim>
                                    <p:animEffect transition="in" filter="fade">
                                      <p:cBhvr>
                                        <p:cTn id="50" dur="10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1000" fill="hold"/>
                                        <p:tgtEl>
                                          <p:spTgt spid="24"/>
                                        </p:tgtEl>
                                        <p:attrNameLst>
                                          <p:attrName>ppt_w</p:attrName>
                                        </p:attrNameLst>
                                      </p:cBhvr>
                                      <p:tavLst>
                                        <p:tav tm="0">
                                          <p:val>
                                            <p:fltVal val="0"/>
                                          </p:val>
                                        </p:tav>
                                        <p:tav tm="100000">
                                          <p:val>
                                            <p:strVal val="#ppt_w"/>
                                          </p:val>
                                        </p:tav>
                                      </p:tavLst>
                                    </p:anim>
                                    <p:anim calcmode="lin" valueType="num">
                                      <p:cBhvr>
                                        <p:cTn id="56" dur="1000" fill="hold"/>
                                        <p:tgtEl>
                                          <p:spTgt spid="24"/>
                                        </p:tgtEl>
                                        <p:attrNameLst>
                                          <p:attrName>ppt_h</p:attrName>
                                        </p:attrNameLst>
                                      </p:cBhvr>
                                      <p:tavLst>
                                        <p:tav tm="0">
                                          <p:val>
                                            <p:fltVal val="0"/>
                                          </p:val>
                                        </p:tav>
                                        <p:tav tm="100000">
                                          <p:val>
                                            <p:strVal val="#ppt_h"/>
                                          </p:val>
                                        </p:tav>
                                      </p:tavLst>
                                    </p:anim>
                                    <p:anim calcmode="lin" valueType="num">
                                      <p:cBhvr>
                                        <p:cTn id="57" dur="1000" fill="hold"/>
                                        <p:tgtEl>
                                          <p:spTgt spid="24"/>
                                        </p:tgtEl>
                                        <p:attrNameLst>
                                          <p:attrName>style.rotation</p:attrName>
                                        </p:attrNameLst>
                                      </p:cBhvr>
                                      <p:tavLst>
                                        <p:tav tm="0">
                                          <p:val>
                                            <p:fltVal val="90"/>
                                          </p:val>
                                        </p:tav>
                                        <p:tav tm="100000">
                                          <p:val>
                                            <p:fltVal val="0"/>
                                          </p:val>
                                        </p:tav>
                                      </p:tavLst>
                                    </p:anim>
                                    <p:animEffect transition="in" filter="fade">
                                      <p:cBhvr>
                                        <p:cTn id="58" dur="10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p:cTn id="63" dur="1000" fill="hold"/>
                                        <p:tgtEl>
                                          <p:spTgt spid="27"/>
                                        </p:tgtEl>
                                        <p:attrNameLst>
                                          <p:attrName>ppt_w</p:attrName>
                                        </p:attrNameLst>
                                      </p:cBhvr>
                                      <p:tavLst>
                                        <p:tav tm="0">
                                          <p:val>
                                            <p:fltVal val="0"/>
                                          </p:val>
                                        </p:tav>
                                        <p:tav tm="100000">
                                          <p:val>
                                            <p:strVal val="#ppt_w"/>
                                          </p:val>
                                        </p:tav>
                                      </p:tavLst>
                                    </p:anim>
                                    <p:anim calcmode="lin" valueType="num">
                                      <p:cBhvr>
                                        <p:cTn id="64" dur="1000" fill="hold"/>
                                        <p:tgtEl>
                                          <p:spTgt spid="27"/>
                                        </p:tgtEl>
                                        <p:attrNameLst>
                                          <p:attrName>ppt_h</p:attrName>
                                        </p:attrNameLst>
                                      </p:cBhvr>
                                      <p:tavLst>
                                        <p:tav tm="0">
                                          <p:val>
                                            <p:fltVal val="0"/>
                                          </p:val>
                                        </p:tav>
                                        <p:tav tm="100000">
                                          <p:val>
                                            <p:strVal val="#ppt_h"/>
                                          </p:val>
                                        </p:tav>
                                      </p:tavLst>
                                    </p:anim>
                                    <p:anim calcmode="lin" valueType="num">
                                      <p:cBhvr>
                                        <p:cTn id="65" dur="1000" fill="hold"/>
                                        <p:tgtEl>
                                          <p:spTgt spid="27"/>
                                        </p:tgtEl>
                                        <p:attrNameLst>
                                          <p:attrName>style.rotation</p:attrName>
                                        </p:attrNameLst>
                                      </p:cBhvr>
                                      <p:tavLst>
                                        <p:tav tm="0">
                                          <p:val>
                                            <p:fltVal val="90"/>
                                          </p:val>
                                        </p:tav>
                                        <p:tav tm="100000">
                                          <p:val>
                                            <p:fltVal val="0"/>
                                          </p:val>
                                        </p:tav>
                                      </p:tavLst>
                                    </p:anim>
                                    <p:animEffect transition="in" filter="fade">
                                      <p:cBhvr>
                                        <p:cTn id="66" dur="1000"/>
                                        <p:tgtEl>
                                          <p:spTgt spid="27"/>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p:cTn id="71" dur="1000" fill="hold"/>
                                        <p:tgtEl>
                                          <p:spTgt spid="30"/>
                                        </p:tgtEl>
                                        <p:attrNameLst>
                                          <p:attrName>ppt_w</p:attrName>
                                        </p:attrNameLst>
                                      </p:cBhvr>
                                      <p:tavLst>
                                        <p:tav tm="0">
                                          <p:val>
                                            <p:fltVal val="0"/>
                                          </p:val>
                                        </p:tav>
                                        <p:tav tm="100000">
                                          <p:val>
                                            <p:strVal val="#ppt_w"/>
                                          </p:val>
                                        </p:tav>
                                      </p:tavLst>
                                    </p:anim>
                                    <p:anim calcmode="lin" valueType="num">
                                      <p:cBhvr>
                                        <p:cTn id="72" dur="1000" fill="hold"/>
                                        <p:tgtEl>
                                          <p:spTgt spid="30"/>
                                        </p:tgtEl>
                                        <p:attrNameLst>
                                          <p:attrName>ppt_h</p:attrName>
                                        </p:attrNameLst>
                                      </p:cBhvr>
                                      <p:tavLst>
                                        <p:tav tm="0">
                                          <p:val>
                                            <p:fltVal val="0"/>
                                          </p:val>
                                        </p:tav>
                                        <p:tav tm="100000">
                                          <p:val>
                                            <p:strVal val="#ppt_h"/>
                                          </p:val>
                                        </p:tav>
                                      </p:tavLst>
                                    </p:anim>
                                    <p:anim calcmode="lin" valueType="num">
                                      <p:cBhvr>
                                        <p:cTn id="73" dur="1000" fill="hold"/>
                                        <p:tgtEl>
                                          <p:spTgt spid="30"/>
                                        </p:tgtEl>
                                        <p:attrNameLst>
                                          <p:attrName>style.rotation</p:attrName>
                                        </p:attrNameLst>
                                      </p:cBhvr>
                                      <p:tavLst>
                                        <p:tav tm="0">
                                          <p:val>
                                            <p:fltVal val="90"/>
                                          </p:val>
                                        </p:tav>
                                        <p:tav tm="100000">
                                          <p:val>
                                            <p:fltVal val="0"/>
                                          </p:val>
                                        </p:tav>
                                      </p:tavLst>
                                    </p:anim>
                                    <p:animEffect transition="in" filter="fade">
                                      <p:cBhvr>
                                        <p:cTn id="74" dur="1000"/>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1000" fill="hold"/>
                                        <p:tgtEl>
                                          <p:spTgt spid="33"/>
                                        </p:tgtEl>
                                        <p:attrNameLst>
                                          <p:attrName>ppt_w</p:attrName>
                                        </p:attrNameLst>
                                      </p:cBhvr>
                                      <p:tavLst>
                                        <p:tav tm="0">
                                          <p:val>
                                            <p:fltVal val="0"/>
                                          </p:val>
                                        </p:tav>
                                        <p:tav tm="100000">
                                          <p:val>
                                            <p:strVal val="#ppt_w"/>
                                          </p:val>
                                        </p:tav>
                                      </p:tavLst>
                                    </p:anim>
                                    <p:anim calcmode="lin" valueType="num">
                                      <p:cBhvr>
                                        <p:cTn id="80" dur="1000" fill="hold"/>
                                        <p:tgtEl>
                                          <p:spTgt spid="33"/>
                                        </p:tgtEl>
                                        <p:attrNameLst>
                                          <p:attrName>ppt_h</p:attrName>
                                        </p:attrNameLst>
                                      </p:cBhvr>
                                      <p:tavLst>
                                        <p:tav tm="0">
                                          <p:val>
                                            <p:fltVal val="0"/>
                                          </p:val>
                                        </p:tav>
                                        <p:tav tm="100000">
                                          <p:val>
                                            <p:strVal val="#ppt_h"/>
                                          </p:val>
                                        </p:tav>
                                      </p:tavLst>
                                    </p:anim>
                                    <p:anim calcmode="lin" valueType="num">
                                      <p:cBhvr>
                                        <p:cTn id="81" dur="1000" fill="hold"/>
                                        <p:tgtEl>
                                          <p:spTgt spid="33"/>
                                        </p:tgtEl>
                                        <p:attrNameLst>
                                          <p:attrName>style.rotation</p:attrName>
                                        </p:attrNameLst>
                                      </p:cBhvr>
                                      <p:tavLst>
                                        <p:tav tm="0">
                                          <p:val>
                                            <p:fltVal val="90"/>
                                          </p:val>
                                        </p:tav>
                                        <p:tav tm="100000">
                                          <p:val>
                                            <p:fltVal val="0"/>
                                          </p:val>
                                        </p:tav>
                                      </p:tavLst>
                                    </p:anim>
                                    <p:animEffect transition="in" filter="fade">
                                      <p:cBhvr>
                                        <p:cTn id="8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6176809" y="2441346"/>
            <a:ext cx="5401994"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4800" kern="0" dirty="0">
                <a:solidFill>
                  <a:schemeClr val="tx1">
                    <a:lumMod val="75000"/>
                    <a:lumOff val="25000"/>
                  </a:schemeClr>
                </a:solidFill>
                <a:latin typeface="Sakkal Majalla" pitchFamily="2" charset="-78"/>
                <a:cs typeface="Sakkal Majalla" pitchFamily="2" charset="-78"/>
              </a:rPr>
              <a:t>آلية الإصابة بالضغوط</a:t>
            </a:r>
          </a:p>
        </p:txBody>
      </p:sp>
      <p:sp>
        <p:nvSpPr>
          <p:cNvPr id="3" name="Slide Number Placeholder 2"/>
          <p:cNvSpPr>
            <a:spLocks noGrp="1"/>
          </p:cNvSpPr>
          <p:nvPr>
            <p:ph type="sldNum" sz="quarter" idx="12"/>
          </p:nvPr>
        </p:nvSpPr>
        <p:spPr/>
        <p:txBody>
          <a:bodyPr/>
          <a:lstStyle/>
          <a:p>
            <a:fld id="{802A93DA-8321-490E-B7A0-7881EC602D96}" type="slidenum">
              <a:rPr lang="ar-EG" smtClean="0"/>
              <a:t>28</a:t>
            </a:fld>
            <a:endParaRPr lang="ar-EG"/>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664341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آلية الإصابة بالضغوط</a:t>
            </a:r>
          </a:p>
        </p:txBody>
      </p:sp>
      <p:sp>
        <p:nvSpPr>
          <p:cNvPr id="7" name="Slide Number Placeholder 6"/>
          <p:cNvSpPr>
            <a:spLocks noGrp="1"/>
          </p:cNvSpPr>
          <p:nvPr>
            <p:ph type="sldNum" sz="quarter" idx="12"/>
          </p:nvPr>
        </p:nvSpPr>
        <p:spPr/>
        <p:txBody>
          <a:bodyPr/>
          <a:lstStyle/>
          <a:p>
            <a:fld id="{802A93DA-8321-490E-B7A0-7881EC602D96}" type="slidenum">
              <a:rPr lang="ar-EG" smtClean="0"/>
              <a:t>29</a:t>
            </a:fld>
            <a:endParaRPr lang="ar-EG"/>
          </a:p>
        </p:txBody>
      </p:sp>
      <p:sp>
        <p:nvSpPr>
          <p:cNvPr id="2" name="Rectangle 1"/>
          <p:cNvSpPr/>
          <p:nvPr/>
        </p:nvSpPr>
        <p:spPr>
          <a:xfrm>
            <a:off x="1160257" y="170028"/>
            <a:ext cx="4924858" cy="1083374"/>
          </a:xfrm>
          <a:prstGeom prst="rect">
            <a:avLst/>
          </a:prstGeom>
        </p:spPr>
        <p:txBody>
          <a:bodyPr wrap="square">
            <a:spAutoFit/>
          </a:bodyPr>
          <a:lstStyle/>
          <a:p>
            <a:pPr algn="ctr">
              <a:lnSpc>
                <a:spcPct val="11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يمكن التميز بين المراحل الآتية، والتي تمر بها عملية التعرض والإصابة بالضغوط:</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10" name="Group 9"/>
          <p:cNvGrpSpPr/>
          <p:nvPr/>
        </p:nvGrpSpPr>
        <p:grpSpPr>
          <a:xfrm>
            <a:off x="7179333" y="711715"/>
            <a:ext cx="4977111" cy="1383565"/>
            <a:chOff x="6627790" y="648540"/>
            <a:chExt cx="4977111" cy="1383565"/>
          </a:xfrm>
        </p:grpSpPr>
        <p:grpSp>
          <p:nvGrpSpPr>
            <p:cNvPr id="5" name="Group 4"/>
            <p:cNvGrpSpPr/>
            <p:nvPr/>
          </p:nvGrpSpPr>
          <p:grpSpPr>
            <a:xfrm>
              <a:off x="6627790" y="648540"/>
              <a:ext cx="4941555" cy="1383565"/>
              <a:chOff x="-1026266" y="-351185"/>
              <a:chExt cx="3431617" cy="1026221"/>
            </a:xfrm>
          </p:grpSpPr>
          <p:sp>
            <p:nvSpPr>
              <p:cNvPr id="8" name="Rectangle 7"/>
              <p:cNvSpPr/>
              <p:nvPr/>
            </p:nvSpPr>
            <p:spPr>
              <a:xfrm>
                <a:off x="-1026266" y="273856"/>
                <a:ext cx="2413399" cy="401180"/>
              </a:xfrm>
              <a:prstGeom prst="rect">
                <a:avLst/>
              </a:prstGeom>
            </p:spPr>
            <p:txBody>
              <a:bodyPr wrap="square">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مرحلة التعرض للضغوط</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275962" y="-351185"/>
                <a:ext cx="1129389" cy="437754"/>
              </a:xfrm>
              <a:prstGeom prst="rect">
                <a:avLst/>
              </a:prstGeom>
            </p:spPr>
            <p:txBody>
              <a:bodyPr wrap="square">
                <a:noAutofit/>
              </a:bodyPr>
              <a:lstStyle/>
              <a:p>
                <a:pPr algn="ct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المرحلة الأولى</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ackgroundRemoval t="959" b="100000" l="9585" r="99042"/>
                      </a14:imgEffect>
                    </a14:imgLayer>
                  </a14:imgProps>
                </a:ext>
              </a:extLst>
            </a:blip>
            <a:srcRect l="16651" t="27618"/>
            <a:stretch/>
          </p:blipFill>
          <p:spPr>
            <a:xfrm>
              <a:off x="10008330" y="1108507"/>
              <a:ext cx="1596571" cy="923598"/>
            </a:xfrm>
            <a:prstGeom prst="rect">
              <a:avLst/>
            </a:prstGeom>
          </p:spPr>
        </p:pic>
      </p:grpSp>
      <p:sp>
        <p:nvSpPr>
          <p:cNvPr id="11" name="Rectangle 10"/>
          <p:cNvSpPr/>
          <p:nvPr/>
        </p:nvSpPr>
        <p:spPr>
          <a:xfrm>
            <a:off x="595086" y="2246894"/>
            <a:ext cx="11161485"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ويطلق عليها البعض مرحلة الإنذار المبكر أو مرحلة الإحساس بوجود الخطر، ويبدأ في هذه المرحلة بتعرض الفرد لمثير سواء كان داخليا أو خارجيا ويمكن أن القول بأن هذا المثير أدى إلى حدوث ضغوط معينة عندما تفرز الغدة الصماء هرمونات معينة يترتب عليها بعض المظاهر التي يمكن أن نستدل منها على تعرض الفرد لهذه الضغوط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ومن أهم هذه المظاهر: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2" name="Group 11"/>
          <p:cNvGrpSpPr/>
          <p:nvPr/>
        </p:nvGrpSpPr>
        <p:grpSpPr>
          <a:xfrm>
            <a:off x="838200" y="3885531"/>
            <a:ext cx="10544975" cy="2098502"/>
            <a:chOff x="1193800" y="2956098"/>
            <a:chExt cx="10544975" cy="2098502"/>
          </a:xfrm>
        </p:grpSpPr>
        <p:pic>
          <p:nvPicPr>
            <p:cNvPr id="13" name="Picture 12"/>
            <p:cNvPicPr>
              <a:picLocks noChangeAspect="1"/>
            </p:cNvPicPr>
            <p:nvPr/>
          </p:nvPicPr>
          <p:blipFill>
            <a:blip r:embed="rId5"/>
            <a:stretch>
              <a:fillRect/>
            </a:stretch>
          </p:blipFill>
          <p:spPr>
            <a:xfrm>
              <a:off x="1193800" y="2956098"/>
              <a:ext cx="10544975" cy="2098502"/>
            </a:xfrm>
            <a:prstGeom prst="rect">
              <a:avLst/>
            </a:prstGeom>
          </p:spPr>
        </p:pic>
        <p:sp>
          <p:nvSpPr>
            <p:cNvPr id="14" name="Rectangle 13"/>
            <p:cNvSpPr/>
            <p:nvPr/>
          </p:nvSpPr>
          <p:spPr>
            <a:xfrm>
              <a:off x="9319730" y="3575749"/>
              <a:ext cx="1494720" cy="1384995"/>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زيادة ضربات القلب</a:t>
              </a:r>
              <a:endParaRPr lang="ar-EG" sz="2800" dirty="0">
                <a:solidFill>
                  <a:schemeClr val="bg1"/>
                </a:solidFill>
              </a:endParaRPr>
            </a:p>
          </p:txBody>
        </p:sp>
      </p:grpSp>
      <p:grpSp>
        <p:nvGrpSpPr>
          <p:cNvPr id="15" name="Group 14"/>
          <p:cNvGrpSpPr/>
          <p:nvPr/>
        </p:nvGrpSpPr>
        <p:grpSpPr>
          <a:xfrm>
            <a:off x="6521171" y="4057161"/>
            <a:ext cx="1678470" cy="1590072"/>
            <a:chOff x="6876771" y="3127728"/>
            <a:chExt cx="1678470" cy="1590072"/>
          </a:xfrm>
        </p:grpSpPr>
        <p:pic>
          <p:nvPicPr>
            <p:cNvPr id="16" name="Picture 15"/>
            <p:cNvPicPr>
              <a:picLocks noChangeAspect="1"/>
            </p:cNvPicPr>
            <p:nvPr/>
          </p:nvPicPr>
          <p:blipFill>
            <a:blip r:embed="rId6"/>
            <a:stretch>
              <a:fillRect/>
            </a:stretch>
          </p:blipFill>
          <p:spPr>
            <a:xfrm>
              <a:off x="6876771" y="3127728"/>
              <a:ext cx="1678470" cy="1590072"/>
            </a:xfrm>
            <a:prstGeom prst="rect">
              <a:avLst/>
            </a:prstGeom>
          </p:spPr>
        </p:pic>
        <p:sp>
          <p:nvSpPr>
            <p:cNvPr id="17" name="Rectangle 16"/>
            <p:cNvSpPr/>
            <p:nvPr/>
          </p:nvSpPr>
          <p:spPr>
            <a:xfrm>
              <a:off x="7004205" y="3661154"/>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الأرق</a:t>
              </a:r>
              <a:endParaRPr lang="ar-EG" sz="2800" dirty="0">
                <a:solidFill>
                  <a:schemeClr val="bg1"/>
                </a:solidFill>
              </a:endParaRPr>
            </a:p>
          </p:txBody>
        </p:sp>
      </p:grpSp>
      <p:grpSp>
        <p:nvGrpSpPr>
          <p:cNvPr id="18" name="Group 17"/>
          <p:cNvGrpSpPr/>
          <p:nvPr/>
        </p:nvGrpSpPr>
        <p:grpSpPr>
          <a:xfrm>
            <a:off x="4061930" y="4292361"/>
            <a:ext cx="1678470" cy="1590072"/>
            <a:chOff x="4417530" y="3362928"/>
            <a:chExt cx="1678470" cy="1590072"/>
          </a:xfrm>
        </p:grpSpPr>
        <p:pic>
          <p:nvPicPr>
            <p:cNvPr id="19" name="Picture 18"/>
            <p:cNvPicPr>
              <a:picLocks noChangeAspect="1"/>
            </p:cNvPicPr>
            <p:nvPr/>
          </p:nvPicPr>
          <p:blipFill>
            <a:blip r:embed="rId7"/>
            <a:stretch>
              <a:fillRect/>
            </a:stretch>
          </p:blipFill>
          <p:spPr>
            <a:xfrm>
              <a:off x="4417530" y="3362928"/>
              <a:ext cx="1678470" cy="1590072"/>
            </a:xfrm>
            <a:prstGeom prst="rect">
              <a:avLst/>
            </a:prstGeom>
          </p:spPr>
        </p:pic>
        <p:sp>
          <p:nvSpPr>
            <p:cNvPr id="20" name="Rectangle 19"/>
            <p:cNvSpPr/>
            <p:nvPr/>
          </p:nvSpPr>
          <p:spPr>
            <a:xfrm>
              <a:off x="4774300" y="3849243"/>
              <a:ext cx="964929"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التوتر</a:t>
              </a:r>
              <a:endParaRPr lang="ar-EG" sz="2800" dirty="0">
                <a:solidFill>
                  <a:schemeClr val="bg1"/>
                </a:solidFill>
              </a:endParaRPr>
            </a:p>
          </p:txBody>
        </p:sp>
      </p:grpSp>
      <p:grpSp>
        <p:nvGrpSpPr>
          <p:cNvPr id="21" name="Group 20"/>
          <p:cNvGrpSpPr/>
          <p:nvPr/>
        </p:nvGrpSpPr>
        <p:grpSpPr>
          <a:xfrm>
            <a:off x="1659167" y="4057161"/>
            <a:ext cx="1678470" cy="1590072"/>
            <a:chOff x="2014767" y="3127728"/>
            <a:chExt cx="1678470" cy="1590072"/>
          </a:xfrm>
        </p:grpSpPr>
        <p:pic>
          <p:nvPicPr>
            <p:cNvPr id="22" name="Picture 21"/>
            <p:cNvPicPr>
              <a:picLocks noChangeAspect="1"/>
            </p:cNvPicPr>
            <p:nvPr/>
          </p:nvPicPr>
          <p:blipFill>
            <a:blip r:embed="rId8"/>
            <a:stretch>
              <a:fillRect/>
            </a:stretch>
          </p:blipFill>
          <p:spPr>
            <a:xfrm>
              <a:off x="2014767" y="3127728"/>
              <a:ext cx="1678470" cy="1590072"/>
            </a:xfrm>
            <a:prstGeom prst="rect">
              <a:avLst/>
            </a:prstGeom>
          </p:spPr>
        </p:pic>
        <p:sp>
          <p:nvSpPr>
            <p:cNvPr id="23" name="Rectangle 22"/>
            <p:cNvSpPr/>
            <p:nvPr/>
          </p:nvSpPr>
          <p:spPr>
            <a:xfrm>
              <a:off x="2115815" y="3502895"/>
              <a:ext cx="1494720" cy="954107"/>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الاستهداف للحوادث</a:t>
              </a:r>
              <a:endParaRPr lang="ar-EG" sz="2800" dirty="0">
                <a:solidFill>
                  <a:schemeClr val="bg1"/>
                </a:solidFill>
              </a:endParaRPr>
            </a:p>
          </p:txBody>
        </p:sp>
      </p:grpSp>
    </p:spTree>
    <p:extLst>
      <p:ext uri="{BB962C8B-B14F-4D97-AF65-F5344CB8AC3E}">
        <p14:creationId xmlns:p14="http://schemas.microsoft.com/office/powerpoint/2010/main" val="1569849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style.rotation</p:attrName>
                                        </p:attrNameLst>
                                      </p:cBhvr>
                                      <p:tavLst>
                                        <p:tav tm="0">
                                          <p:val>
                                            <p:fltVal val="90"/>
                                          </p:val>
                                        </p:tav>
                                        <p:tav tm="100000">
                                          <p:val>
                                            <p:fltVal val="0"/>
                                          </p:val>
                                        </p:tav>
                                      </p:tavLst>
                                    </p:anim>
                                    <p:animEffect transition="in" filter="fade">
                                      <p:cBhvr>
                                        <p:cTn id="17" dur="1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7054475" y="1171034"/>
            <a:ext cx="412110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ماهية ضغوط العمل</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646276" y="1753939"/>
            <a:ext cx="4530246" cy="3416320"/>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ضغوط العمل.</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أنواع ضغوط العمل. </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خصائص ضغوط العمل.</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الأسباب التي تؤدي إلى ضغوط العمل.</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أعراض ضغوط العمل.</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آلية الإصابة بالضغوط. </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659755" y="1808689"/>
            <a:ext cx="488195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النماذج والنظريات المفسرة لضغوط العمل</a:t>
            </a:r>
          </a:p>
        </p:txBody>
      </p:sp>
      <p:sp>
        <p:nvSpPr>
          <p:cNvPr id="106" name="TextBox 105">
            <a:extLst>
              <a:ext uri="{FF2B5EF4-FFF2-40B4-BE49-F238E27FC236}">
                <a16:creationId xmlns:a16="http://schemas.microsoft.com/office/drawing/2014/main" id="{BC486640-E351-43E9-B9E2-9FE71880CCBD}"/>
              </a:ext>
            </a:extLst>
          </p:cNvPr>
          <p:cNvSpPr txBox="1"/>
          <p:nvPr/>
        </p:nvSpPr>
        <p:spPr>
          <a:xfrm>
            <a:off x="838200" y="2488930"/>
            <a:ext cx="4604039" cy="1200329"/>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النماذج المفسرة لضغوط العمل.</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النظريات المفسرة لضغوط العمل.</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a:solidFill>
                  <a:prstClr val="white"/>
                </a:solidFill>
                <a:latin typeface="Sakkal Majalla" panose="02000000000000000000" pitchFamily="2" charset="-78"/>
                <a:cs typeface="Sakkal Majalla" panose="02000000000000000000" pitchFamily="2" charset="-78"/>
              </a:rPr>
              <a:t>الجلسة التدريبية الثانية</a:t>
            </a:r>
            <a:endParaRPr lang="en-US" sz="2400" b="1" kern="0" dirty="0">
              <a:solidFill>
                <a:prstClr val="white"/>
              </a:solidFill>
              <a:latin typeface="Sakkal Majalla" panose="02000000000000000000" pitchFamily="2" charset="-78"/>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fld id="{802A93DA-8321-490E-B7A0-7881EC602D96}" type="slidenum">
              <a:rPr lang="ar-EG" smtClean="0"/>
              <a:t>3</a:t>
            </a:fld>
            <a:endParaRPr lang="ar-EG"/>
          </a:p>
        </p:txBody>
      </p:sp>
      <p:sp>
        <p:nvSpPr>
          <p:cNvPr id="2" name="مستطيل 1"/>
          <p:cNvSpPr/>
          <p:nvPr/>
        </p:nvSpPr>
        <p:spPr>
          <a:xfrm>
            <a:off x="4842995" y="727676"/>
            <a:ext cx="2447365" cy="68880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اليوم</a:t>
            </a:r>
            <a:r>
              <a:rPr lang="ar-SA" sz="3600" dirty="0"/>
              <a:t> </a:t>
            </a:r>
            <a:r>
              <a:rPr lang="ar-SA" sz="36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الأول</a:t>
            </a:r>
          </a:p>
        </p:txBody>
      </p:sp>
    </p:spTree>
    <p:extLst>
      <p:ext uri="{BB962C8B-B14F-4D97-AF65-F5344CB8AC3E}">
        <p14:creationId xmlns:p14="http://schemas.microsoft.com/office/powerpoint/2010/main" val="2168950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0" end="0"/>
                                            </p:txEl>
                                          </p:spTgt>
                                        </p:tgtEl>
                                        <p:attrNameLst>
                                          <p:attrName>style.visibility</p:attrName>
                                        </p:attrNameLst>
                                      </p:cBhvr>
                                      <p:to>
                                        <p:strVal val="visible"/>
                                      </p:to>
                                    </p:set>
                                    <p:animEffect transition="in" filter="barn(inVertical)">
                                      <p:cBhvr>
                                        <p:cTn id="59" dur="500"/>
                                        <p:tgtEl>
                                          <p:spTgt spid="10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1" end="1"/>
                                            </p:txEl>
                                          </p:spTgt>
                                        </p:tgtEl>
                                        <p:attrNameLst>
                                          <p:attrName>style.visibility</p:attrName>
                                        </p:attrNameLst>
                                      </p:cBhvr>
                                      <p:to>
                                        <p:strVal val="visible"/>
                                      </p:to>
                                    </p:set>
                                    <p:animEffect transition="in" filter="barn(inVertical)">
                                      <p:cBhvr>
                                        <p:cTn id="64" dur="500"/>
                                        <p:tgtEl>
                                          <p:spTgt spid="1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آلية الإصابة بالضغوط</a:t>
            </a:r>
          </a:p>
        </p:txBody>
      </p:sp>
      <p:sp>
        <p:nvSpPr>
          <p:cNvPr id="7" name="Slide Number Placeholder 6"/>
          <p:cNvSpPr>
            <a:spLocks noGrp="1"/>
          </p:cNvSpPr>
          <p:nvPr>
            <p:ph type="sldNum" sz="quarter" idx="12"/>
          </p:nvPr>
        </p:nvSpPr>
        <p:spPr/>
        <p:txBody>
          <a:bodyPr/>
          <a:lstStyle/>
          <a:p>
            <a:fld id="{802A93DA-8321-490E-B7A0-7881EC602D96}" type="slidenum">
              <a:rPr lang="ar-EG" smtClean="0"/>
              <a:t>30</a:t>
            </a:fld>
            <a:endParaRPr lang="ar-EG"/>
          </a:p>
        </p:txBody>
      </p:sp>
      <p:grpSp>
        <p:nvGrpSpPr>
          <p:cNvPr id="8" name="Group 7"/>
          <p:cNvGrpSpPr/>
          <p:nvPr/>
        </p:nvGrpSpPr>
        <p:grpSpPr>
          <a:xfrm>
            <a:off x="7179333" y="560912"/>
            <a:ext cx="4977111" cy="1383565"/>
            <a:chOff x="6627790" y="648540"/>
            <a:chExt cx="4977111" cy="1383565"/>
          </a:xfrm>
        </p:grpSpPr>
        <p:grpSp>
          <p:nvGrpSpPr>
            <p:cNvPr id="9" name="Group 8"/>
            <p:cNvGrpSpPr/>
            <p:nvPr/>
          </p:nvGrpSpPr>
          <p:grpSpPr>
            <a:xfrm>
              <a:off x="6627790" y="648540"/>
              <a:ext cx="4941556" cy="1383565"/>
              <a:chOff x="-1026266" y="-351185"/>
              <a:chExt cx="3431618" cy="1026221"/>
            </a:xfrm>
          </p:grpSpPr>
          <p:sp>
            <p:nvSpPr>
              <p:cNvPr id="11" name="Rectangle 10"/>
              <p:cNvSpPr/>
              <p:nvPr/>
            </p:nvSpPr>
            <p:spPr>
              <a:xfrm>
                <a:off x="-1026266" y="273856"/>
                <a:ext cx="2413399" cy="401180"/>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مرحلة رد الفعل</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124266" y="-351185"/>
                <a:ext cx="1281086" cy="437754"/>
              </a:xfrm>
              <a:prstGeom prst="rect">
                <a:avLst/>
              </a:prstGeom>
            </p:spPr>
            <p:txBody>
              <a:bodyPr wrap="square">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المرحلة الثانية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959" b="100000" l="9585" r="99042"/>
                      </a14:imgEffect>
                    </a14:imgLayer>
                  </a14:imgProps>
                </a:ext>
              </a:extLst>
            </a:blip>
            <a:srcRect l="16651" t="27618"/>
            <a:stretch/>
          </p:blipFill>
          <p:spPr>
            <a:xfrm>
              <a:off x="10008330" y="1108507"/>
              <a:ext cx="1596571" cy="923598"/>
            </a:xfrm>
            <a:prstGeom prst="rect">
              <a:avLst/>
            </a:prstGeom>
          </p:spPr>
        </p:pic>
      </p:grpSp>
      <p:sp>
        <p:nvSpPr>
          <p:cNvPr id="13" name="Rectangle 12"/>
          <p:cNvSpPr/>
          <p:nvPr/>
        </p:nvSpPr>
        <p:spPr>
          <a:xfrm>
            <a:off x="838200" y="2096091"/>
            <a:ext cx="10918371"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وتبدأ هذه المرحلة فور حدوث التغيرات السابقة، حيث تؤدي إلى إثارة العمليات الدفاعية في الجسم في محاولة للتعامل مع هذه التغيرات ويأخذ رد الفعل أحد الاتجاهين، إما المواجهة أو الهروب وذلك بهدف التغلب عليها أو الحد منها للعودة إلى حالة التوازن، وإذا لم ينجح الفرد في ذلك فإنه في هذه الحالة قد تعرض بالفعل أو أُصيب بالضغوط</a:t>
            </a:r>
          </a:p>
        </p:txBody>
      </p:sp>
      <p:grpSp>
        <p:nvGrpSpPr>
          <p:cNvPr id="14" name="Group 13"/>
          <p:cNvGrpSpPr/>
          <p:nvPr/>
        </p:nvGrpSpPr>
        <p:grpSpPr>
          <a:xfrm>
            <a:off x="6299201" y="3573419"/>
            <a:ext cx="5892799" cy="1477327"/>
            <a:chOff x="5712102" y="648540"/>
            <a:chExt cx="5892799" cy="1477327"/>
          </a:xfrm>
        </p:grpSpPr>
        <p:grpSp>
          <p:nvGrpSpPr>
            <p:cNvPr id="15" name="Group 14"/>
            <p:cNvGrpSpPr/>
            <p:nvPr/>
          </p:nvGrpSpPr>
          <p:grpSpPr>
            <a:xfrm>
              <a:off x="5712102" y="648540"/>
              <a:ext cx="5857244" cy="1477327"/>
              <a:chOff x="-1662157" y="-351185"/>
              <a:chExt cx="4067509" cy="1095766"/>
            </a:xfrm>
          </p:grpSpPr>
          <p:sp>
            <p:nvSpPr>
              <p:cNvPr id="17" name="Rectangle 16"/>
              <p:cNvSpPr/>
              <p:nvPr/>
            </p:nvSpPr>
            <p:spPr>
              <a:xfrm>
                <a:off x="-1662157" y="273855"/>
                <a:ext cx="3049291" cy="470726"/>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مرحلة المقاومة ومحاولات التكيف</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8" name="Rectangle 17"/>
              <p:cNvSpPr/>
              <p:nvPr/>
            </p:nvSpPr>
            <p:spPr>
              <a:xfrm>
                <a:off x="1124266" y="-351185"/>
                <a:ext cx="1281086" cy="437754"/>
              </a:xfrm>
              <a:prstGeom prst="rect">
                <a:avLst/>
              </a:prstGeom>
            </p:spPr>
            <p:txBody>
              <a:bodyPr wrap="square">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المرحلة الثالثة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6" name="Picture 15"/>
            <p:cNvPicPr>
              <a:picLocks noChangeAspect="1"/>
            </p:cNvPicPr>
            <p:nvPr/>
          </p:nvPicPr>
          <p:blipFill rotWithShape="1">
            <a:blip r:embed="rId3">
              <a:extLst>
                <a:ext uri="{BEBA8EAE-BF5A-486C-A8C5-ECC9F3942E4B}">
                  <a14:imgProps xmlns:a14="http://schemas.microsoft.com/office/drawing/2010/main">
                    <a14:imgLayer r:embed="rId4">
                      <a14:imgEffect>
                        <a14:backgroundRemoval t="959" b="100000" l="9585" r="99042"/>
                      </a14:imgEffect>
                    </a14:imgLayer>
                  </a14:imgProps>
                </a:ext>
              </a:extLst>
            </a:blip>
            <a:srcRect l="16651" t="27618"/>
            <a:stretch/>
          </p:blipFill>
          <p:spPr>
            <a:xfrm>
              <a:off x="10008330" y="1108507"/>
              <a:ext cx="1596571" cy="923598"/>
            </a:xfrm>
            <a:prstGeom prst="rect">
              <a:avLst/>
            </a:prstGeom>
          </p:spPr>
        </p:pic>
      </p:grpSp>
      <p:sp>
        <p:nvSpPr>
          <p:cNvPr id="19" name="Rectangle 18"/>
          <p:cNvSpPr/>
          <p:nvPr/>
        </p:nvSpPr>
        <p:spPr>
          <a:xfrm>
            <a:off x="493486" y="5108598"/>
            <a:ext cx="11298641"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هذه المرحلة يحاول الفرد علاج الآثار التي حدثت بالفعل ومقاومة أي تدهور أو تطورات إضافية، بالإضافة لمحاولة التكيف مع ما حدث فعلا، في حالة نجاحه في تحقيق ذلك قد يحقق نوعا من الاستقرار أو العودة إلى حالة التوازن أما في حالة الفشل ينتقل إلى المرحلة التالية</a:t>
            </a:r>
          </a:p>
        </p:txBody>
      </p:sp>
    </p:spTree>
    <p:extLst>
      <p:ext uri="{BB962C8B-B14F-4D97-AF65-F5344CB8AC3E}">
        <p14:creationId xmlns:p14="http://schemas.microsoft.com/office/powerpoint/2010/main" val="578802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1000" fill="hold"/>
                                        <p:tgtEl>
                                          <p:spTgt spid="14"/>
                                        </p:tgtEl>
                                        <p:attrNameLst>
                                          <p:attrName>ppt_w</p:attrName>
                                        </p:attrNameLst>
                                      </p:cBhvr>
                                      <p:tavLst>
                                        <p:tav tm="0">
                                          <p:val>
                                            <p:fltVal val="0"/>
                                          </p:val>
                                        </p:tav>
                                        <p:tav tm="100000">
                                          <p:val>
                                            <p:strVal val="#ppt_w"/>
                                          </p:val>
                                        </p:tav>
                                      </p:tavLst>
                                    </p:anim>
                                    <p:anim calcmode="lin" valueType="num">
                                      <p:cBhvr>
                                        <p:cTn id="21" dur="1000" fill="hold"/>
                                        <p:tgtEl>
                                          <p:spTgt spid="14"/>
                                        </p:tgtEl>
                                        <p:attrNameLst>
                                          <p:attrName>ppt_h</p:attrName>
                                        </p:attrNameLst>
                                      </p:cBhvr>
                                      <p:tavLst>
                                        <p:tav tm="0">
                                          <p:val>
                                            <p:fltVal val="0"/>
                                          </p:val>
                                        </p:tav>
                                        <p:tav tm="100000">
                                          <p:val>
                                            <p:strVal val="#ppt_h"/>
                                          </p:val>
                                        </p:tav>
                                      </p:tavLst>
                                    </p:anim>
                                    <p:anim calcmode="lin" valueType="num">
                                      <p:cBhvr>
                                        <p:cTn id="22" dur="1000" fill="hold"/>
                                        <p:tgtEl>
                                          <p:spTgt spid="14"/>
                                        </p:tgtEl>
                                        <p:attrNameLst>
                                          <p:attrName>style.rotation</p:attrName>
                                        </p:attrNameLst>
                                      </p:cBhvr>
                                      <p:tavLst>
                                        <p:tav tm="0">
                                          <p:val>
                                            <p:fltVal val="90"/>
                                          </p:val>
                                        </p:tav>
                                        <p:tav tm="100000">
                                          <p:val>
                                            <p:fltVal val="0"/>
                                          </p:val>
                                        </p:tav>
                                      </p:tavLst>
                                    </p:anim>
                                    <p:animEffect transition="in" filter="fade">
                                      <p:cBhvr>
                                        <p:cTn id="23" dur="10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آلية الإصابة بالضغوط</a:t>
            </a:r>
          </a:p>
        </p:txBody>
      </p:sp>
      <p:sp>
        <p:nvSpPr>
          <p:cNvPr id="7" name="Slide Number Placeholder 6"/>
          <p:cNvSpPr>
            <a:spLocks noGrp="1"/>
          </p:cNvSpPr>
          <p:nvPr>
            <p:ph type="sldNum" sz="quarter" idx="12"/>
          </p:nvPr>
        </p:nvSpPr>
        <p:spPr/>
        <p:txBody>
          <a:bodyPr/>
          <a:lstStyle/>
          <a:p>
            <a:fld id="{802A93DA-8321-490E-B7A0-7881EC602D96}" type="slidenum">
              <a:rPr lang="ar-EG" smtClean="0"/>
              <a:t>31</a:t>
            </a:fld>
            <a:endParaRPr lang="ar-EG"/>
          </a:p>
        </p:txBody>
      </p:sp>
      <p:grpSp>
        <p:nvGrpSpPr>
          <p:cNvPr id="5" name="Group 4"/>
          <p:cNvGrpSpPr/>
          <p:nvPr/>
        </p:nvGrpSpPr>
        <p:grpSpPr>
          <a:xfrm>
            <a:off x="7179333" y="711715"/>
            <a:ext cx="4977111" cy="1383565"/>
            <a:chOff x="6627790" y="648540"/>
            <a:chExt cx="4977111" cy="1383565"/>
          </a:xfrm>
        </p:grpSpPr>
        <p:grpSp>
          <p:nvGrpSpPr>
            <p:cNvPr id="6" name="Group 5"/>
            <p:cNvGrpSpPr/>
            <p:nvPr/>
          </p:nvGrpSpPr>
          <p:grpSpPr>
            <a:xfrm>
              <a:off x="6627790" y="648540"/>
              <a:ext cx="4941555" cy="1383565"/>
              <a:chOff x="-1026266" y="-351185"/>
              <a:chExt cx="3431617" cy="1026221"/>
            </a:xfrm>
          </p:grpSpPr>
          <p:sp>
            <p:nvSpPr>
              <p:cNvPr id="9" name="Rectangle 8"/>
              <p:cNvSpPr/>
              <p:nvPr/>
            </p:nvSpPr>
            <p:spPr>
              <a:xfrm>
                <a:off x="-1026266" y="273856"/>
                <a:ext cx="2413399" cy="401180"/>
              </a:xfrm>
              <a:prstGeom prst="rect">
                <a:avLst/>
              </a:prstGeom>
            </p:spPr>
            <p:txBody>
              <a:bodyPr wrap="square">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مرحلة التعب والإنهاك</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p:nvPr/>
            </p:nvSpPr>
            <p:spPr>
              <a:xfrm>
                <a:off x="1003313" y="-351185"/>
                <a:ext cx="1402038" cy="437754"/>
              </a:xfrm>
              <a:prstGeom prst="rect">
                <a:avLst/>
              </a:prstGeom>
            </p:spPr>
            <p:txBody>
              <a:bodyPr wrap="square">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المرحلة الرابعة</a:t>
                </a:r>
                <a:endPar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8" name="Picture 7"/>
            <p:cNvPicPr>
              <a:picLocks noChangeAspect="1"/>
            </p:cNvPicPr>
            <p:nvPr/>
          </p:nvPicPr>
          <p:blipFill rotWithShape="1">
            <a:blip r:embed="rId3">
              <a:extLst>
                <a:ext uri="{BEBA8EAE-BF5A-486C-A8C5-ECC9F3942E4B}">
                  <a14:imgProps xmlns:a14="http://schemas.microsoft.com/office/drawing/2010/main">
                    <a14:imgLayer r:embed="rId4">
                      <a14:imgEffect>
                        <a14:backgroundRemoval t="959" b="100000" l="9585" r="99042"/>
                      </a14:imgEffect>
                    </a14:imgLayer>
                  </a14:imgProps>
                </a:ext>
              </a:extLst>
            </a:blip>
            <a:srcRect l="16651" t="27618"/>
            <a:stretch/>
          </p:blipFill>
          <p:spPr>
            <a:xfrm>
              <a:off x="10008330" y="1108507"/>
              <a:ext cx="1596571" cy="923598"/>
            </a:xfrm>
            <a:prstGeom prst="rect">
              <a:avLst/>
            </a:prstGeom>
          </p:spPr>
        </p:pic>
      </p:grpSp>
      <p:sp>
        <p:nvSpPr>
          <p:cNvPr id="11" name="Rectangle 10"/>
          <p:cNvSpPr/>
          <p:nvPr/>
        </p:nvSpPr>
        <p:spPr>
          <a:xfrm>
            <a:off x="595086" y="2246894"/>
            <a:ext cx="1116148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ينتقل الفرد إلى هذه المرحلة عندما يتعرض لمصادر الضغوط باستمرار ولفترة زمنية طويلة، حيث يصاب بالإجهاد نتيجة لتكرار المقاومة ومحاولات التكيف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ومن أهم مؤشرات هذه المرحلة:</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12" name="Group 11"/>
          <p:cNvGrpSpPr/>
          <p:nvPr/>
        </p:nvGrpSpPr>
        <p:grpSpPr>
          <a:xfrm>
            <a:off x="4573050" y="3689298"/>
            <a:ext cx="2606283" cy="2133643"/>
            <a:chOff x="4784617" y="2498615"/>
            <a:chExt cx="3489979" cy="3191084"/>
          </a:xfrm>
        </p:grpSpPr>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14" name="Rectangle 13"/>
            <p:cNvSpPr/>
            <p:nvPr/>
          </p:nvSpPr>
          <p:spPr>
            <a:xfrm>
              <a:off x="5591284" y="3540894"/>
              <a:ext cx="1876643" cy="1242842"/>
            </a:xfrm>
            <a:prstGeom prst="rect">
              <a:avLst/>
            </a:prstGeom>
          </p:spPr>
          <p:txBody>
            <a:bodyPr wrap="square">
              <a:spAutoFit/>
            </a:bodyPr>
            <a:lstStyle/>
            <a:p>
              <a:pPr algn="ctr"/>
              <a:r>
                <a:rPr lang="ar-EG" sz="2400" b="1" dirty="0">
                  <a:solidFill>
                    <a:srgbClr val="00C0E2"/>
                  </a:solidFill>
                  <a:latin typeface="Sakkal Majalla" panose="02000000000000000000" pitchFamily="2" charset="-78"/>
                  <a:cs typeface="Sakkal Majalla" panose="02000000000000000000" pitchFamily="2" charset="-78"/>
                </a:rPr>
                <a:t>التفكير</a:t>
              </a:r>
              <a:br>
                <a:rPr lang="ar-EG" sz="2400" b="1" dirty="0">
                  <a:solidFill>
                    <a:srgbClr val="00C0E2"/>
                  </a:solidFill>
                  <a:latin typeface="Sakkal Majalla" panose="02000000000000000000" pitchFamily="2" charset="-78"/>
                  <a:cs typeface="Sakkal Majalla" panose="02000000000000000000" pitchFamily="2" charset="-78"/>
                </a:rPr>
              </a:br>
              <a:r>
                <a:rPr lang="ar-EG" sz="2400" b="1" dirty="0">
                  <a:solidFill>
                    <a:srgbClr val="00C0E2"/>
                  </a:solidFill>
                  <a:latin typeface="Sakkal Majalla" panose="02000000000000000000" pitchFamily="2" charset="-78"/>
                  <a:cs typeface="Sakkal Majalla" panose="02000000000000000000" pitchFamily="2" charset="-78"/>
                </a:rPr>
                <a:t>في ترك العمل</a:t>
              </a:r>
            </a:p>
          </p:txBody>
        </p:sp>
      </p:grpSp>
      <p:grpSp>
        <p:nvGrpSpPr>
          <p:cNvPr id="15" name="Group 14"/>
          <p:cNvGrpSpPr/>
          <p:nvPr/>
        </p:nvGrpSpPr>
        <p:grpSpPr>
          <a:xfrm>
            <a:off x="6819635" y="3926787"/>
            <a:ext cx="2606283" cy="2002822"/>
            <a:chOff x="7771431" y="2800939"/>
            <a:chExt cx="3489979" cy="2995427"/>
          </a:xfrm>
        </p:grpSpPr>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7" name="Rectangle 16"/>
            <p:cNvSpPr/>
            <p:nvPr/>
          </p:nvSpPr>
          <p:spPr>
            <a:xfrm>
              <a:off x="8408848" y="3488028"/>
              <a:ext cx="2169194" cy="1242842"/>
            </a:xfrm>
            <a:prstGeom prst="rect">
              <a:avLst/>
            </a:prstGeom>
          </p:spPr>
          <p:txBody>
            <a:bodyPr wrap="square">
              <a:spAutoFit/>
            </a:bodyPr>
            <a:lstStyle/>
            <a:p>
              <a:pPr algn="ctr"/>
              <a:r>
                <a:rPr lang="ar-EG" sz="2400" b="1" dirty="0">
                  <a:solidFill>
                    <a:srgbClr val="4B3AD1"/>
                  </a:solidFill>
                  <a:latin typeface="Sakkal Majalla" panose="02000000000000000000" pitchFamily="2" charset="-78"/>
                  <a:cs typeface="Sakkal Majalla" panose="02000000000000000000" pitchFamily="2" charset="-78"/>
                </a:rPr>
                <a:t>الاستياء </a:t>
              </a:r>
              <a:br>
                <a:rPr lang="ar-EG" sz="2400" b="1" dirty="0">
                  <a:solidFill>
                    <a:srgbClr val="4B3AD1"/>
                  </a:solidFill>
                  <a:latin typeface="Sakkal Majalla" panose="02000000000000000000" pitchFamily="2" charset="-78"/>
                  <a:cs typeface="Sakkal Majalla" panose="02000000000000000000" pitchFamily="2" charset="-78"/>
                </a:rPr>
              </a:br>
              <a:r>
                <a:rPr lang="ar-EG" sz="2400" b="1" dirty="0">
                  <a:solidFill>
                    <a:srgbClr val="4B3AD1"/>
                  </a:solidFill>
                  <a:latin typeface="Sakkal Majalla" panose="02000000000000000000" pitchFamily="2" charset="-78"/>
                  <a:cs typeface="Sakkal Majalla" panose="02000000000000000000" pitchFamily="2" charset="-78"/>
                </a:rPr>
                <a:t>من جو العمل</a:t>
              </a:r>
            </a:p>
          </p:txBody>
        </p:sp>
      </p:grpSp>
      <p:grpSp>
        <p:nvGrpSpPr>
          <p:cNvPr id="18" name="Group 17"/>
          <p:cNvGrpSpPr/>
          <p:nvPr/>
        </p:nvGrpSpPr>
        <p:grpSpPr>
          <a:xfrm>
            <a:off x="2396999" y="3754708"/>
            <a:ext cx="2606283" cy="2002822"/>
            <a:chOff x="1797803" y="2800939"/>
            <a:chExt cx="3489979" cy="2995427"/>
          </a:xfrm>
        </p:grpSpPr>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20" name="Rectangle 19"/>
            <p:cNvSpPr/>
            <p:nvPr/>
          </p:nvSpPr>
          <p:spPr>
            <a:xfrm>
              <a:off x="2394673" y="3609832"/>
              <a:ext cx="2258695" cy="1242842"/>
            </a:xfrm>
            <a:prstGeom prst="rect">
              <a:avLst/>
            </a:prstGeom>
          </p:spPr>
          <p:txBody>
            <a:bodyPr wrap="square">
              <a:spAutoFit/>
            </a:bodyPr>
            <a:lstStyle/>
            <a:p>
              <a:pPr algn="ctr"/>
              <a:r>
                <a:rPr lang="ar-EG" sz="2400" b="1" dirty="0">
                  <a:solidFill>
                    <a:srgbClr val="FC9B00"/>
                  </a:solidFill>
                  <a:latin typeface="Sakkal Majalla" panose="02000000000000000000" pitchFamily="2" charset="-78"/>
                  <a:cs typeface="Sakkal Majalla" panose="02000000000000000000" pitchFamily="2" charset="-78"/>
                </a:rPr>
                <a:t>الإصابة بأمراض نفسية وعضوية</a:t>
              </a:r>
            </a:p>
          </p:txBody>
        </p:sp>
      </p:grpSp>
    </p:spTree>
    <p:extLst>
      <p:ext uri="{BB962C8B-B14F-4D97-AF65-F5344CB8AC3E}">
        <p14:creationId xmlns:p14="http://schemas.microsoft.com/office/powerpoint/2010/main" val="162283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p:cTn id="20" dur="500" fill="hold"/>
                                        <p:tgtEl>
                                          <p:spTgt spid="15"/>
                                        </p:tgtEl>
                                        <p:attrNameLst>
                                          <p:attrName>ppt_w</p:attrName>
                                        </p:attrNameLst>
                                      </p:cBhvr>
                                      <p:tavLst>
                                        <p:tav tm="0">
                                          <p:val>
                                            <p:fltVal val="0"/>
                                          </p:val>
                                        </p:tav>
                                        <p:tav tm="100000">
                                          <p:val>
                                            <p:strVal val="#ppt_w"/>
                                          </p:val>
                                        </p:tav>
                                      </p:tavLst>
                                    </p:anim>
                                    <p:anim calcmode="lin" valueType="num">
                                      <p:cBhvr>
                                        <p:cTn id="21" dur="500" fill="hold"/>
                                        <p:tgtEl>
                                          <p:spTgt spid="15"/>
                                        </p:tgtEl>
                                        <p:attrNameLst>
                                          <p:attrName>ppt_h</p:attrName>
                                        </p:attrNameLst>
                                      </p:cBhvr>
                                      <p:tavLst>
                                        <p:tav tm="0">
                                          <p:val>
                                            <p:fltVal val="0"/>
                                          </p:val>
                                        </p:tav>
                                        <p:tav tm="100000">
                                          <p:val>
                                            <p:strVal val="#ppt_h"/>
                                          </p:val>
                                        </p:tav>
                                      </p:tavLst>
                                    </p:anim>
                                    <p:anim calcmode="lin" valueType="num">
                                      <p:cBhvr>
                                        <p:cTn id="22" dur="500" fill="hold"/>
                                        <p:tgtEl>
                                          <p:spTgt spid="15"/>
                                        </p:tgtEl>
                                        <p:attrNameLst>
                                          <p:attrName>style.rotation</p:attrName>
                                        </p:attrNameLst>
                                      </p:cBhvr>
                                      <p:tavLst>
                                        <p:tav tm="0">
                                          <p:val>
                                            <p:fltVal val="360"/>
                                          </p:val>
                                        </p:tav>
                                        <p:tav tm="100000">
                                          <p:val>
                                            <p:fltVal val="0"/>
                                          </p:val>
                                        </p:tav>
                                      </p:tavLst>
                                    </p:anim>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49" presetClass="entr" presetSubtype="0" decel="10000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360"/>
                                          </p:val>
                                        </p:tav>
                                        <p:tav tm="100000">
                                          <p:val>
                                            <p:fltVal val="0"/>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آلية الإصابة بالضغوط</a:t>
            </a:r>
          </a:p>
        </p:txBody>
      </p:sp>
      <p:sp>
        <p:nvSpPr>
          <p:cNvPr id="7" name="Slide Number Placeholder 6"/>
          <p:cNvSpPr>
            <a:spLocks noGrp="1"/>
          </p:cNvSpPr>
          <p:nvPr>
            <p:ph type="sldNum" sz="quarter" idx="12"/>
          </p:nvPr>
        </p:nvSpPr>
        <p:spPr/>
        <p:txBody>
          <a:bodyPr/>
          <a:lstStyle/>
          <a:p>
            <a:fld id="{802A93DA-8321-490E-B7A0-7881EC602D96}" type="slidenum">
              <a:rPr lang="ar-EG" smtClean="0"/>
              <a:t>32</a:t>
            </a:fld>
            <a:endParaRPr lang="ar-EG"/>
          </a:p>
        </p:txBody>
      </p:sp>
      <p:sp>
        <p:nvSpPr>
          <p:cNvPr id="2" name="Rectangle 1"/>
          <p:cNvSpPr/>
          <p:nvPr/>
        </p:nvSpPr>
        <p:spPr>
          <a:xfrm>
            <a:off x="4644535" y="968179"/>
            <a:ext cx="3773790" cy="587853"/>
          </a:xfrm>
          <a:prstGeom prst="rect">
            <a:avLst/>
          </a:prstGeom>
        </p:spPr>
        <p:txBody>
          <a:bodyPr wrap="none">
            <a:spAutoFit/>
          </a:bodyPr>
          <a:lstStyle/>
          <a:p>
            <a:pPr algn="ctr">
              <a:lnSpc>
                <a:spcPct val="11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وهناك ثلاث مراحل للضغوط وهي:</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a:grpSpLocks/>
          </p:cNvGrpSpPr>
          <p:nvPr/>
        </p:nvGrpSpPr>
        <p:grpSpPr bwMode="auto">
          <a:xfrm>
            <a:off x="2380343" y="1963299"/>
            <a:ext cx="8128000" cy="4099802"/>
            <a:chOff x="1980" y="3780"/>
            <a:chExt cx="7740" cy="4320"/>
          </a:xfrm>
        </p:grpSpPr>
        <p:sp>
          <p:nvSpPr>
            <p:cNvPr id="6" name="Rectangle 5"/>
            <p:cNvSpPr>
              <a:spLocks noChangeArrowheads="1"/>
            </p:cNvSpPr>
            <p:nvPr/>
          </p:nvSpPr>
          <p:spPr bwMode="auto">
            <a:xfrm>
              <a:off x="6300" y="378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المرحلة01</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مرتفع</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a:spLocks noChangeArrowheads="1"/>
            </p:cNvSpPr>
            <p:nvPr/>
          </p:nvSpPr>
          <p:spPr bwMode="auto">
            <a:xfrm>
              <a:off x="1980" y="378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المرحلة (</a:t>
              </a:r>
              <a:r>
                <a:rPr kumimoji="0" lang="fr-FR"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03</a:t>
              </a: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الاستجابة لحادثة الضغط</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a:spLocks noChangeArrowheads="1"/>
            </p:cNvSpPr>
            <p:nvPr/>
          </p:nvSpPr>
          <p:spPr bwMode="auto">
            <a:xfrm>
              <a:off x="4140" y="378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المرحلة 02</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مستوى </a:t>
              </a:r>
              <a:br>
                <a:rPr kumimoji="0" lang="ar-EG" sz="20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DZ" sz="20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المقاومة العادي</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a:spLocks noChangeArrowheads="1"/>
            </p:cNvSpPr>
            <p:nvPr/>
          </p:nvSpPr>
          <p:spPr bwMode="auto">
            <a:xfrm>
              <a:off x="1980" y="522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إنهاك/ تعب</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a:spLocks noChangeArrowheads="1"/>
            </p:cNvSpPr>
            <p:nvPr/>
          </p:nvSpPr>
          <p:spPr bwMode="auto">
            <a:xfrm>
              <a:off x="4140" y="522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المقاومة</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a:spLocks noChangeArrowheads="1"/>
            </p:cNvSpPr>
            <p:nvPr/>
          </p:nvSpPr>
          <p:spPr bwMode="auto">
            <a:xfrm>
              <a:off x="6300" y="522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حركة المنبه(الجرس)</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a:spLocks noChangeArrowheads="1"/>
            </p:cNvSpPr>
            <p:nvPr/>
          </p:nvSpPr>
          <p:spPr bwMode="auto">
            <a:xfrm>
              <a:off x="6300" y="666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يبدأ الجسم في التغير في أول كشف للعوامل الضاغطة وكذلك تقل مقاومته</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Rectangle 13"/>
            <p:cNvSpPr>
              <a:spLocks noChangeArrowheads="1"/>
            </p:cNvSpPr>
            <p:nvPr/>
          </p:nvSpPr>
          <p:spPr bwMode="auto">
            <a:xfrm>
              <a:off x="4140" y="666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يزداد ظهور عوامل الضغط غير أن المقاومة تزداد أكثر من المعدل</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5" name="Rectangle 14"/>
            <p:cNvSpPr>
              <a:spLocks noChangeArrowheads="1"/>
            </p:cNvSpPr>
            <p:nvPr/>
          </p:nvSpPr>
          <p:spPr bwMode="auto">
            <a:xfrm>
              <a:off x="1980" y="6660"/>
              <a:ext cx="2160" cy="14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بعد فترة مقاومة يبدأ الجسم في الإنهاك فتقل المقاومة</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6" name="Freeform 15"/>
            <p:cNvSpPr>
              <a:spLocks/>
            </p:cNvSpPr>
            <p:nvPr/>
          </p:nvSpPr>
          <p:spPr bwMode="auto">
            <a:xfrm>
              <a:off x="1980" y="4140"/>
              <a:ext cx="6480" cy="2160"/>
            </a:xfrm>
            <a:custGeom>
              <a:avLst/>
              <a:gdLst>
                <a:gd name="T0" fmla="*/ 7920 w 7920"/>
                <a:gd name="T1" fmla="*/ 990 h 2100"/>
                <a:gd name="T2" fmla="*/ 6120 w 7920"/>
                <a:gd name="T3" fmla="*/ 1530 h 2100"/>
                <a:gd name="T4" fmla="*/ 3780 w 7920"/>
                <a:gd name="T5" fmla="*/ 90 h 2100"/>
                <a:gd name="T6" fmla="*/ 2160 w 7920"/>
                <a:gd name="T7" fmla="*/ 990 h 2100"/>
                <a:gd name="T8" fmla="*/ 1440 w 7920"/>
                <a:gd name="T9" fmla="*/ 1350 h 2100"/>
                <a:gd name="T10" fmla="*/ 900 w 7920"/>
                <a:gd name="T11" fmla="*/ 1890 h 2100"/>
                <a:gd name="T12" fmla="*/ 180 w 7920"/>
                <a:gd name="T13" fmla="*/ 2070 h 2100"/>
                <a:gd name="T14" fmla="*/ 0 w 7920"/>
                <a:gd name="T15" fmla="*/ 2070 h 2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20" h="2100">
                  <a:moveTo>
                    <a:pt x="7920" y="990"/>
                  </a:moveTo>
                  <a:cubicBezTo>
                    <a:pt x="7365" y="1335"/>
                    <a:pt x="6810" y="1680"/>
                    <a:pt x="6120" y="1530"/>
                  </a:cubicBezTo>
                  <a:cubicBezTo>
                    <a:pt x="5430" y="1380"/>
                    <a:pt x="4440" y="180"/>
                    <a:pt x="3780" y="90"/>
                  </a:cubicBezTo>
                  <a:cubicBezTo>
                    <a:pt x="3120" y="0"/>
                    <a:pt x="2550" y="780"/>
                    <a:pt x="2160" y="990"/>
                  </a:cubicBezTo>
                  <a:cubicBezTo>
                    <a:pt x="1770" y="1200"/>
                    <a:pt x="1650" y="1200"/>
                    <a:pt x="1440" y="1350"/>
                  </a:cubicBezTo>
                  <a:cubicBezTo>
                    <a:pt x="1230" y="1500"/>
                    <a:pt x="1110" y="1770"/>
                    <a:pt x="900" y="1890"/>
                  </a:cubicBezTo>
                  <a:cubicBezTo>
                    <a:pt x="690" y="2010"/>
                    <a:pt x="330" y="2040"/>
                    <a:pt x="180" y="2070"/>
                  </a:cubicBezTo>
                  <a:cubicBezTo>
                    <a:pt x="30" y="2100"/>
                    <a:pt x="15" y="2085"/>
                    <a:pt x="0" y="2070"/>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0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sp>
          <p:nvSpPr>
            <p:cNvPr id="17" name="Rectangle 16"/>
            <p:cNvSpPr>
              <a:spLocks noChangeArrowheads="1"/>
            </p:cNvSpPr>
            <p:nvPr/>
          </p:nvSpPr>
          <p:spPr bwMode="auto">
            <a:xfrm>
              <a:off x="8460" y="5220"/>
              <a:ext cx="1260" cy="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مقاومة</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للضغط</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منخفض</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158099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heel(1)">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آلية الإصابة بالضغوط</a:t>
            </a:r>
          </a:p>
        </p:txBody>
      </p:sp>
      <p:sp>
        <p:nvSpPr>
          <p:cNvPr id="7" name="Slide Number Placeholder 6"/>
          <p:cNvSpPr>
            <a:spLocks noGrp="1"/>
          </p:cNvSpPr>
          <p:nvPr>
            <p:ph type="sldNum" sz="quarter" idx="12"/>
          </p:nvPr>
        </p:nvSpPr>
        <p:spPr/>
        <p:txBody>
          <a:bodyPr/>
          <a:lstStyle/>
          <a:p>
            <a:fld id="{802A93DA-8321-490E-B7A0-7881EC602D96}" type="slidenum">
              <a:rPr lang="ar-EG" smtClean="0"/>
              <a:t>33</a:t>
            </a:fld>
            <a:endParaRPr lang="ar-EG"/>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7255" y="2302347"/>
            <a:ext cx="8012624" cy="4254412"/>
          </a:xfrm>
          <a:prstGeom prst="rect">
            <a:avLst/>
          </a:prstGeom>
        </p:spPr>
      </p:pic>
      <p:sp>
        <p:nvSpPr>
          <p:cNvPr id="6" name="Rectangle 5"/>
          <p:cNvSpPr/>
          <p:nvPr/>
        </p:nvSpPr>
        <p:spPr>
          <a:xfrm>
            <a:off x="2755681" y="1281998"/>
            <a:ext cx="7112846" cy="584775"/>
          </a:xfrm>
          <a:prstGeom prst="rect">
            <a:avLst/>
          </a:prstGeom>
        </p:spPr>
        <p:txBody>
          <a:bodyPr wrap="none">
            <a:spAutoFit/>
          </a:bodyPr>
          <a:lstStyle/>
          <a:p>
            <a:pPr algn="ctr"/>
            <a:r>
              <a:rPr lang="ar-EG" sz="3200" b="1" dirty="0">
                <a:solidFill>
                  <a:srgbClr val="C00000"/>
                </a:solidFill>
                <a:latin typeface="Sakkal Majalla" panose="02000000000000000000" pitchFamily="2" charset="-78"/>
                <a:cs typeface="Sakkal Majalla" panose="02000000000000000000" pitchFamily="2" charset="-78"/>
              </a:rPr>
              <a:t>فيما يقسم الخضيري مراحل الضغط إلى المراحل التالية</a:t>
            </a:r>
          </a:p>
        </p:txBody>
      </p:sp>
      <p:grpSp>
        <p:nvGrpSpPr>
          <p:cNvPr id="8" name="Group 7"/>
          <p:cNvGrpSpPr/>
          <p:nvPr/>
        </p:nvGrpSpPr>
        <p:grpSpPr>
          <a:xfrm>
            <a:off x="7914965" y="2483451"/>
            <a:ext cx="2028374" cy="1477327"/>
            <a:chOff x="7914965" y="2483451"/>
            <a:chExt cx="2028374" cy="1477327"/>
          </a:xfrm>
        </p:grpSpPr>
        <p:sp>
          <p:nvSpPr>
            <p:cNvPr id="9" name="Rectangle 8"/>
            <p:cNvSpPr/>
            <p:nvPr/>
          </p:nvSpPr>
          <p:spPr>
            <a:xfrm>
              <a:off x="8266767" y="3006671"/>
              <a:ext cx="1676572"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مرحلة نشوء الضغط </a:t>
              </a:r>
            </a:p>
          </p:txBody>
        </p:sp>
        <p:sp>
          <p:nvSpPr>
            <p:cNvPr id="10" name="Rectangle 9"/>
            <p:cNvSpPr/>
            <p:nvPr/>
          </p:nvSpPr>
          <p:spPr>
            <a:xfrm>
              <a:off x="7914965" y="2483451"/>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grpSp>
      <p:grpSp>
        <p:nvGrpSpPr>
          <p:cNvPr id="11" name="Group 10"/>
          <p:cNvGrpSpPr/>
          <p:nvPr/>
        </p:nvGrpSpPr>
        <p:grpSpPr>
          <a:xfrm>
            <a:off x="6999619" y="4948891"/>
            <a:ext cx="2105434" cy="1088062"/>
            <a:chOff x="8345685" y="3053165"/>
            <a:chExt cx="2105434" cy="1088062"/>
          </a:xfrm>
        </p:grpSpPr>
        <p:sp>
          <p:nvSpPr>
            <p:cNvPr id="12" name="Rectangle 11"/>
            <p:cNvSpPr/>
            <p:nvPr/>
          </p:nvSpPr>
          <p:spPr>
            <a:xfrm>
              <a:off x="8345685" y="3053165"/>
              <a:ext cx="13749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مرحلة نمو الضغط</a:t>
              </a:r>
            </a:p>
          </p:txBody>
        </p:sp>
        <p:sp>
          <p:nvSpPr>
            <p:cNvPr id="13" name="Rectangle 12"/>
            <p:cNvSpPr/>
            <p:nvPr/>
          </p:nvSpPr>
          <p:spPr>
            <a:xfrm>
              <a:off x="9730553" y="3618007"/>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grpSp>
      <p:grpSp>
        <p:nvGrpSpPr>
          <p:cNvPr id="14" name="Group 13"/>
          <p:cNvGrpSpPr/>
          <p:nvPr/>
        </p:nvGrpSpPr>
        <p:grpSpPr>
          <a:xfrm>
            <a:off x="5427131" y="2828071"/>
            <a:ext cx="1594997" cy="2043330"/>
            <a:chOff x="8191137" y="2874565"/>
            <a:chExt cx="1594997" cy="2043330"/>
          </a:xfrm>
        </p:grpSpPr>
        <p:sp>
          <p:nvSpPr>
            <p:cNvPr id="15" name="Rectangle 14"/>
            <p:cNvSpPr/>
            <p:nvPr/>
          </p:nvSpPr>
          <p:spPr>
            <a:xfrm>
              <a:off x="8191137" y="2874565"/>
              <a:ext cx="1594997"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مرحلة اكتمال الضغط</a:t>
              </a:r>
            </a:p>
          </p:txBody>
        </p:sp>
        <p:sp>
          <p:nvSpPr>
            <p:cNvPr id="16" name="Rectangle 15"/>
            <p:cNvSpPr/>
            <p:nvPr/>
          </p:nvSpPr>
          <p:spPr>
            <a:xfrm>
              <a:off x="8626402" y="4394675"/>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grpSp>
      <p:grpSp>
        <p:nvGrpSpPr>
          <p:cNvPr id="17" name="Group 16"/>
          <p:cNvGrpSpPr/>
          <p:nvPr/>
        </p:nvGrpSpPr>
        <p:grpSpPr>
          <a:xfrm>
            <a:off x="3287927" y="4783835"/>
            <a:ext cx="2221069" cy="1384995"/>
            <a:chOff x="7514812" y="2764411"/>
            <a:chExt cx="2221069" cy="1384995"/>
          </a:xfrm>
        </p:grpSpPr>
        <p:sp>
          <p:nvSpPr>
            <p:cNvPr id="18" name="Rectangle 17"/>
            <p:cNvSpPr/>
            <p:nvPr/>
          </p:nvSpPr>
          <p:spPr>
            <a:xfrm>
              <a:off x="8360893" y="2764411"/>
              <a:ext cx="1374988"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مرحلة انحصار الضغط</a:t>
              </a:r>
            </a:p>
          </p:txBody>
        </p:sp>
        <p:sp>
          <p:nvSpPr>
            <p:cNvPr id="19" name="Rectangle 18"/>
            <p:cNvSpPr/>
            <p:nvPr/>
          </p:nvSpPr>
          <p:spPr>
            <a:xfrm>
              <a:off x="7514812" y="3545716"/>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grpSp>
      <p:grpSp>
        <p:nvGrpSpPr>
          <p:cNvPr id="20" name="Group 19"/>
          <p:cNvGrpSpPr/>
          <p:nvPr/>
        </p:nvGrpSpPr>
        <p:grpSpPr>
          <a:xfrm>
            <a:off x="2741207" y="2486511"/>
            <a:ext cx="1749745" cy="1749078"/>
            <a:chOff x="8331211" y="2533005"/>
            <a:chExt cx="1749745" cy="1749078"/>
          </a:xfrm>
        </p:grpSpPr>
        <p:sp>
          <p:nvSpPr>
            <p:cNvPr id="21" name="Rectangle 20"/>
            <p:cNvSpPr/>
            <p:nvPr/>
          </p:nvSpPr>
          <p:spPr>
            <a:xfrm>
              <a:off x="8331211" y="2897088"/>
              <a:ext cx="1374988"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مرحلة اختفاء الضغط</a:t>
              </a:r>
            </a:p>
          </p:txBody>
        </p:sp>
        <p:sp>
          <p:nvSpPr>
            <p:cNvPr id="22" name="Rectangle 21"/>
            <p:cNvSpPr/>
            <p:nvPr/>
          </p:nvSpPr>
          <p:spPr>
            <a:xfrm>
              <a:off x="9360390" y="2533005"/>
              <a:ext cx="720566"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5</a:t>
              </a:r>
            </a:p>
          </p:txBody>
        </p:sp>
      </p:grpSp>
    </p:spTree>
    <p:extLst>
      <p:ext uri="{BB962C8B-B14F-4D97-AF65-F5344CB8AC3E}">
        <p14:creationId xmlns:p14="http://schemas.microsoft.com/office/powerpoint/2010/main" val="3936034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par>
                                <p:cTn id="16" presetID="31"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fltVal val="0"/>
                                          </p:val>
                                        </p:tav>
                                        <p:tav tm="100000">
                                          <p:val>
                                            <p:strVal val="#ppt_w"/>
                                          </p:val>
                                        </p:tav>
                                      </p:tavLst>
                                    </p:anim>
                                    <p:anim calcmode="lin" valueType="num">
                                      <p:cBhvr>
                                        <p:cTn id="27" dur="1000" fill="hold"/>
                                        <p:tgtEl>
                                          <p:spTgt spid="11"/>
                                        </p:tgtEl>
                                        <p:attrNameLst>
                                          <p:attrName>ppt_h</p:attrName>
                                        </p:attrNameLst>
                                      </p:cBhvr>
                                      <p:tavLst>
                                        <p:tav tm="0">
                                          <p:val>
                                            <p:fltVal val="0"/>
                                          </p:val>
                                        </p:tav>
                                        <p:tav tm="100000">
                                          <p:val>
                                            <p:strVal val="#ppt_h"/>
                                          </p:val>
                                        </p:tav>
                                      </p:tavLst>
                                    </p:anim>
                                    <p:anim calcmode="lin" valueType="num">
                                      <p:cBhvr>
                                        <p:cTn id="28" dur="1000" fill="hold"/>
                                        <p:tgtEl>
                                          <p:spTgt spid="11"/>
                                        </p:tgtEl>
                                        <p:attrNameLst>
                                          <p:attrName>style.rotation</p:attrName>
                                        </p:attrNameLst>
                                      </p:cBhvr>
                                      <p:tavLst>
                                        <p:tav tm="0">
                                          <p:val>
                                            <p:fltVal val="90"/>
                                          </p:val>
                                        </p:tav>
                                        <p:tav tm="100000">
                                          <p:val>
                                            <p:fltVal val="0"/>
                                          </p:val>
                                        </p:tav>
                                      </p:tavLst>
                                    </p:anim>
                                    <p:animEffect transition="in" filter="fade">
                                      <p:cBhvr>
                                        <p:cTn id="29" dur="10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1000" fill="hold"/>
                                        <p:tgtEl>
                                          <p:spTgt spid="14"/>
                                        </p:tgtEl>
                                        <p:attrNameLst>
                                          <p:attrName>ppt_w</p:attrName>
                                        </p:attrNameLst>
                                      </p:cBhvr>
                                      <p:tavLst>
                                        <p:tav tm="0">
                                          <p:val>
                                            <p:fltVal val="0"/>
                                          </p:val>
                                        </p:tav>
                                        <p:tav tm="100000">
                                          <p:val>
                                            <p:strVal val="#ppt_w"/>
                                          </p:val>
                                        </p:tav>
                                      </p:tavLst>
                                    </p:anim>
                                    <p:anim calcmode="lin" valueType="num">
                                      <p:cBhvr>
                                        <p:cTn id="35" dur="1000" fill="hold"/>
                                        <p:tgtEl>
                                          <p:spTgt spid="14"/>
                                        </p:tgtEl>
                                        <p:attrNameLst>
                                          <p:attrName>ppt_h</p:attrName>
                                        </p:attrNameLst>
                                      </p:cBhvr>
                                      <p:tavLst>
                                        <p:tav tm="0">
                                          <p:val>
                                            <p:fltVal val="0"/>
                                          </p:val>
                                        </p:tav>
                                        <p:tav tm="100000">
                                          <p:val>
                                            <p:strVal val="#ppt_h"/>
                                          </p:val>
                                        </p:tav>
                                      </p:tavLst>
                                    </p:anim>
                                    <p:anim calcmode="lin" valueType="num">
                                      <p:cBhvr>
                                        <p:cTn id="36" dur="1000" fill="hold"/>
                                        <p:tgtEl>
                                          <p:spTgt spid="14"/>
                                        </p:tgtEl>
                                        <p:attrNameLst>
                                          <p:attrName>style.rotation</p:attrName>
                                        </p:attrNameLst>
                                      </p:cBhvr>
                                      <p:tavLst>
                                        <p:tav tm="0">
                                          <p:val>
                                            <p:fltVal val="90"/>
                                          </p:val>
                                        </p:tav>
                                        <p:tav tm="100000">
                                          <p:val>
                                            <p:fltVal val="0"/>
                                          </p:val>
                                        </p:tav>
                                      </p:tavLst>
                                    </p:anim>
                                    <p:animEffect transition="in" filter="fade">
                                      <p:cBhvr>
                                        <p:cTn id="37" dur="10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1000" fill="hold"/>
                                        <p:tgtEl>
                                          <p:spTgt spid="17"/>
                                        </p:tgtEl>
                                        <p:attrNameLst>
                                          <p:attrName>ppt_w</p:attrName>
                                        </p:attrNameLst>
                                      </p:cBhvr>
                                      <p:tavLst>
                                        <p:tav tm="0">
                                          <p:val>
                                            <p:fltVal val="0"/>
                                          </p:val>
                                        </p:tav>
                                        <p:tav tm="100000">
                                          <p:val>
                                            <p:strVal val="#ppt_w"/>
                                          </p:val>
                                        </p:tav>
                                      </p:tavLst>
                                    </p:anim>
                                    <p:anim calcmode="lin" valueType="num">
                                      <p:cBhvr>
                                        <p:cTn id="43" dur="1000" fill="hold"/>
                                        <p:tgtEl>
                                          <p:spTgt spid="17"/>
                                        </p:tgtEl>
                                        <p:attrNameLst>
                                          <p:attrName>ppt_h</p:attrName>
                                        </p:attrNameLst>
                                      </p:cBhvr>
                                      <p:tavLst>
                                        <p:tav tm="0">
                                          <p:val>
                                            <p:fltVal val="0"/>
                                          </p:val>
                                        </p:tav>
                                        <p:tav tm="100000">
                                          <p:val>
                                            <p:strVal val="#ppt_h"/>
                                          </p:val>
                                        </p:tav>
                                      </p:tavLst>
                                    </p:anim>
                                    <p:anim calcmode="lin" valueType="num">
                                      <p:cBhvr>
                                        <p:cTn id="44" dur="1000" fill="hold"/>
                                        <p:tgtEl>
                                          <p:spTgt spid="17"/>
                                        </p:tgtEl>
                                        <p:attrNameLst>
                                          <p:attrName>style.rotation</p:attrName>
                                        </p:attrNameLst>
                                      </p:cBhvr>
                                      <p:tavLst>
                                        <p:tav tm="0">
                                          <p:val>
                                            <p:fltVal val="90"/>
                                          </p:val>
                                        </p:tav>
                                        <p:tav tm="100000">
                                          <p:val>
                                            <p:fltVal val="0"/>
                                          </p:val>
                                        </p:tav>
                                      </p:tavLst>
                                    </p:anim>
                                    <p:animEffect transition="in" filter="fade">
                                      <p:cBhvr>
                                        <p:cTn id="45" dur="10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31" presetClass="entr" presetSubtype="0" fill="hold" nodeType="clickEffect">
                                  <p:stCondLst>
                                    <p:cond delay="0"/>
                                  </p:stCondLst>
                                  <p:childTnLst>
                                    <p:set>
                                      <p:cBhvr>
                                        <p:cTn id="49" dur="1" fill="hold">
                                          <p:stCondLst>
                                            <p:cond delay="0"/>
                                          </p:stCondLst>
                                        </p:cTn>
                                        <p:tgtEl>
                                          <p:spTgt spid="20"/>
                                        </p:tgtEl>
                                        <p:attrNameLst>
                                          <p:attrName>style.visibility</p:attrName>
                                        </p:attrNameLst>
                                      </p:cBhvr>
                                      <p:to>
                                        <p:strVal val="visible"/>
                                      </p:to>
                                    </p:set>
                                    <p:anim calcmode="lin" valueType="num">
                                      <p:cBhvr>
                                        <p:cTn id="50" dur="1000" fill="hold"/>
                                        <p:tgtEl>
                                          <p:spTgt spid="20"/>
                                        </p:tgtEl>
                                        <p:attrNameLst>
                                          <p:attrName>ppt_w</p:attrName>
                                        </p:attrNameLst>
                                      </p:cBhvr>
                                      <p:tavLst>
                                        <p:tav tm="0">
                                          <p:val>
                                            <p:fltVal val="0"/>
                                          </p:val>
                                        </p:tav>
                                        <p:tav tm="100000">
                                          <p:val>
                                            <p:strVal val="#ppt_w"/>
                                          </p:val>
                                        </p:tav>
                                      </p:tavLst>
                                    </p:anim>
                                    <p:anim calcmode="lin" valueType="num">
                                      <p:cBhvr>
                                        <p:cTn id="51" dur="1000" fill="hold"/>
                                        <p:tgtEl>
                                          <p:spTgt spid="20"/>
                                        </p:tgtEl>
                                        <p:attrNameLst>
                                          <p:attrName>ppt_h</p:attrName>
                                        </p:attrNameLst>
                                      </p:cBhvr>
                                      <p:tavLst>
                                        <p:tav tm="0">
                                          <p:val>
                                            <p:fltVal val="0"/>
                                          </p:val>
                                        </p:tav>
                                        <p:tav tm="100000">
                                          <p:val>
                                            <p:strVal val="#ppt_h"/>
                                          </p:val>
                                        </p:tav>
                                      </p:tavLst>
                                    </p:anim>
                                    <p:anim calcmode="lin" valueType="num">
                                      <p:cBhvr>
                                        <p:cTn id="52" dur="1000" fill="hold"/>
                                        <p:tgtEl>
                                          <p:spTgt spid="20"/>
                                        </p:tgtEl>
                                        <p:attrNameLst>
                                          <p:attrName>style.rotation</p:attrName>
                                        </p:attrNameLst>
                                      </p:cBhvr>
                                      <p:tavLst>
                                        <p:tav tm="0">
                                          <p:val>
                                            <p:fltVal val="90"/>
                                          </p:val>
                                        </p:tav>
                                        <p:tav tm="100000">
                                          <p:val>
                                            <p:fltVal val="0"/>
                                          </p:val>
                                        </p:tav>
                                      </p:tavLst>
                                    </p:anim>
                                    <p:animEffect transition="in" filter="fade">
                                      <p:cBhvr>
                                        <p:cTn id="5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7999"/>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tile tx="0" ty="0" sx="100000" sy="100000" flip="none" algn="tl"/>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الجلسة التدريبية الثانية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النماذج والنظريات المفسرة لضغوط العمل</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780454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النماذج المفسرة لضغوط العمل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4250942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96531" y="3145898"/>
            <a:ext cx="4062640" cy="2285235"/>
          </a:xfrm>
          <a:prstGeom prst="rect">
            <a:avLst/>
          </a:prstGeom>
        </p:spPr>
      </p:pic>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36</a:t>
            </a:fld>
            <a:endParaRPr lang="ar-EG"/>
          </a:p>
        </p:txBody>
      </p:sp>
      <p:grpSp>
        <p:nvGrpSpPr>
          <p:cNvPr id="5" name="Group 4"/>
          <p:cNvGrpSpPr/>
          <p:nvPr/>
        </p:nvGrpSpPr>
        <p:grpSpPr>
          <a:xfrm>
            <a:off x="2372768" y="310370"/>
            <a:ext cx="3031854" cy="77820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4"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213755" y="142504"/>
              <a:ext cx="2170465" cy="401782"/>
            </a:xfrm>
            <a:prstGeom prst="rect">
              <a:avLst/>
            </a:prstGeom>
          </p:spPr>
          <p:txBody>
            <a:bodyPr wrap="square">
              <a:noAutofit/>
            </a:bodyPr>
            <a:lstStyle/>
            <a:p>
              <a:pPr algn="ctr" rtl="1">
                <a:lnSpc>
                  <a:spcPct val="107000"/>
                </a:lnSpc>
                <a:spcAft>
                  <a:spcPts val="800"/>
                </a:spcAft>
              </a:pPr>
              <a:r>
                <a:rPr lang="ar-SA" sz="2400" b="1" dirty="0">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النموذج الاجتماعي البيئي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838200" y="1324420"/>
            <a:ext cx="11049000"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اقترح هذا النموذج كل من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كاتز</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وكان" على إثر الدراسات التي أجرياها في معهد البحث الاجتماعية بجامعة ميتشغان وظهر عام 1978. وقد سمي هذا النموذج بنموذج ميتشغان نسبة إلى هذه الجامعة التي تمت فيها تلك الدراسات،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ويشير هذا النموذج إلى أن العوامل البيئية تعد أولى العوامل التي تعرض الفرد للضغوط وتشمل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9102779" y="3252219"/>
            <a:ext cx="2890680" cy="863296"/>
            <a:chOff x="6235254" y="3759089"/>
            <a:chExt cx="4473803" cy="1190702"/>
          </a:xfrm>
        </p:grpSpPr>
        <p:grpSp>
          <p:nvGrpSpPr>
            <p:cNvPr id="10" name="Group 9">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3"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4"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5"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11" name="Rectangle 10">
              <a:extLst>
                <a:ext uri="{FF2B5EF4-FFF2-40B4-BE49-F238E27FC236}">
                  <a16:creationId xmlns:a16="http://schemas.microsoft.com/office/drawing/2014/main" id="{689EC6BB-6639-47DA-A955-4B181977BB68}"/>
                </a:ext>
              </a:extLst>
            </p:cNvPr>
            <p:cNvSpPr/>
            <p:nvPr/>
          </p:nvSpPr>
          <p:spPr>
            <a:xfrm>
              <a:off x="6552802"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البيئة الموضوعية</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2"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6" name="Rectangle 15"/>
          <p:cNvSpPr/>
          <p:nvPr/>
        </p:nvSpPr>
        <p:spPr>
          <a:xfrm>
            <a:off x="150706" y="3330493"/>
            <a:ext cx="894705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مكـان العمل وترتيبه، وسائل الصحة والسلامة.....</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17" name="Group 16"/>
          <p:cNvGrpSpPr/>
          <p:nvPr/>
        </p:nvGrpSpPr>
        <p:grpSpPr>
          <a:xfrm>
            <a:off x="9123166" y="4567837"/>
            <a:ext cx="2890680" cy="863296"/>
            <a:chOff x="6235254" y="3759089"/>
            <a:chExt cx="4473803" cy="1190702"/>
          </a:xfrm>
        </p:grpSpPr>
        <p:grpSp>
          <p:nvGrpSpPr>
            <p:cNvPr id="18" name="Group 17">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21"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2"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3"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grpSp>
        <p:sp>
          <p:nvSpPr>
            <p:cNvPr id="19" name="Rectangle 18">
              <a:extLst>
                <a:ext uri="{FF2B5EF4-FFF2-40B4-BE49-F238E27FC236}">
                  <a16:creationId xmlns:a16="http://schemas.microsoft.com/office/drawing/2014/main" id="{689EC6BB-6639-47DA-A955-4B181977BB68}"/>
                </a:ext>
              </a:extLst>
            </p:cNvPr>
            <p:cNvSpPr/>
            <p:nvPr/>
          </p:nvSpPr>
          <p:spPr>
            <a:xfrm>
              <a:off x="6552803"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البيئة النفسية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20"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4" name="Rectangle 23"/>
          <p:cNvSpPr/>
          <p:nvPr/>
        </p:nvSpPr>
        <p:spPr>
          <a:xfrm>
            <a:off x="150706" y="4718485"/>
            <a:ext cx="8948467"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وتتضمن الاضطرابات النفسية كالقلق والشعور بالاكتئاب....</a:t>
            </a:r>
            <a:endParaRPr lang="en-ZA"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36012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2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37</a:t>
            </a:fld>
            <a:endParaRPr lang="ar-EG"/>
          </a:p>
        </p:txBody>
      </p:sp>
      <p:grpSp>
        <p:nvGrpSpPr>
          <p:cNvPr id="5" name="Group 4"/>
          <p:cNvGrpSpPr/>
          <p:nvPr/>
        </p:nvGrpSpPr>
        <p:grpSpPr>
          <a:xfrm>
            <a:off x="373413" y="909774"/>
            <a:ext cx="11710639" cy="5139767"/>
            <a:chOff x="344384" y="1316174"/>
            <a:chExt cx="11710639" cy="513976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8" name="Rectangle 7"/>
            <p:cNvSpPr/>
            <p:nvPr/>
          </p:nvSpPr>
          <p:spPr>
            <a:xfrm>
              <a:off x="344384" y="1316174"/>
              <a:ext cx="877586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وتأثير هذه العوامل البيئية يتوقف على مدى إدراك الأفراد لها أي تبعا للفروق الفردية، وكذا الجوانب لصحية والمرضية المرتبطة بالناحية العقلية أو الجسدية لهم</a:t>
              </a:r>
            </a:p>
          </p:txBody>
        </p:sp>
      </p:grpSp>
      <p:sp>
        <p:nvSpPr>
          <p:cNvPr id="9" name="Rectangle 8"/>
          <p:cNvSpPr/>
          <p:nvPr/>
        </p:nvSpPr>
        <p:spPr>
          <a:xfrm>
            <a:off x="373413" y="2819722"/>
            <a:ext cx="862148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بالإضافة إلى طبيعة الخصائص الثابتة لدى الأفراد والمتمثلة في الخصائص الوراثية والسكانية والشخصية</a:t>
            </a:r>
          </a:p>
        </p:txBody>
      </p:sp>
      <p:sp>
        <p:nvSpPr>
          <p:cNvPr id="10" name="Rectangle 9"/>
          <p:cNvSpPr/>
          <p:nvPr/>
        </p:nvSpPr>
        <p:spPr>
          <a:xfrm>
            <a:off x="508001" y="4633764"/>
            <a:ext cx="9304316"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وأخيرا العلاقات التي يتمتع بها الأفراد في محيطهم البيئي حيث من الممكن أن تغير هذه العوامل استجابات الأفراد نحو المثيرات التي يتعرضون لها في بيئة العمل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كما يظهر الشكل التالي: </a:t>
            </a:r>
          </a:p>
        </p:txBody>
      </p:sp>
    </p:spTree>
    <p:extLst>
      <p:ext uri="{BB962C8B-B14F-4D97-AF65-F5344CB8AC3E}">
        <p14:creationId xmlns:p14="http://schemas.microsoft.com/office/powerpoint/2010/main" val="354823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38</a:t>
            </a:fld>
            <a:endParaRPr lang="ar-EG"/>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828800" y="889181"/>
            <a:ext cx="8328206" cy="4161789"/>
          </a:xfrm>
          <a:prstGeom prst="rect">
            <a:avLst/>
          </a:prstGeom>
        </p:spPr>
      </p:pic>
      <p:sp>
        <p:nvSpPr>
          <p:cNvPr id="2" name="Rectangle 1"/>
          <p:cNvSpPr/>
          <p:nvPr/>
        </p:nvSpPr>
        <p:spPr>
          <a:xfrm>
            <a:off x="3682815" y="5379239"/>
            <a:ext cx="4620175" cy="584775"/>
          </a:xfrm>
          <a:prstGeom prst="rect">
            <a:avLst/>
          </a:prstGeom>
        </p:spPr>
        <p:txBody>
          <a:bodyPr wrap="none">
            <a:spAutoFit/>
          </a:bodyPr>
          <a:lstStyle/>
          <a:p>
            <a:pPr algn="ctr"/>
            <a:r>
              <a:rPr lang="ar-EG" sz="3200" dirty="0">
                <a:solidFill>
                  <a:srgbClr val="C00000"/>
                </a:solidFill>
                <a:latin typeface="Sakkal Majalla" panose="02000000000000000000" pitchFamily="2" charset="-78"/>
                <a:cs typeface="Sakkal Majalla" panose="02000000000000000000" pitchFamily="2" charset="-78"/>
              </a:rPr>
              <a:t>نموذج </a:t>
            </a:r>
            <a:r>
              <a:rPr lang="ar-EG" sz="3200" dirty="0" err="1">
                <a:solidFill>
                  <a:srgbClr val="C00000"/>
                </a:solidFill>
                <a:latin typeface="Sakkal Majalla" panose="02000000000000000000" pitchFamily="2" charset="-78"/>
                <a:cs typeface="Sakkal Majalla" panose="02000000000000000000" pitchFamily="2" charset="-78"/>
              </a:rPr>
              <a:t>كاتز</a:t>
            </a:r>
            <a:r>
              <a:rPr lang="ar-EG" sz="3200" dirty="0">
                <a:solidFill>
                  <a:srgbClr val="C00000"/>
                </a:solidFill>
                <a:latin typeface="Sakkal Majalla" panose="02000000000000000000" pitchFamily="2" charset="-78"/>
                <a:cs typeface="Sakkal Majalla" panose="02000000000000000000" pitchFamily="2" charset="-78"/>
              </a:rPr>
              <a:t> وكان لتفسير ضغوط العمل</a:t>
            </a:r>
          </a:p>
        </p:txBody>
      </p:sp>
    </p:spTree>
    <p:extLst>
      <p:ext uri="{BB962C8B-B14F-4D97-AF65-F5344CB8AC3E}">
        <p14:creationId xmlns:p14="http://schemas.microsoft.com/office/powerpoint/2010/main" val="2585323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39</a:t>
            </a:fld>
            <a:endParaRPr lang="ar-EG"/>
          </a:p>
        </p:txBody>
      </p:sp>
      <p:grpSp>
        <p:nvGrpSpPr>
          <p:cNvPr id="5" name="Group 4"/>
          <p:cNvGrpSpPr/>
          <p:nvPr/>
        </p:nvGrpSpPr>
        <p:grpSpPr>
          <a:xfrm>
            <a:off x="1480457" y="353912"/>
            <a:ext cx="3924165" cy="77820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75176" y="71252"/>
              <a:ext cx="2465459" cy="486780"/>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"روبرت بارون، </a:t>
              </a:r>
              <a:r>
                <a:rPr lang="ar-SA" sz="24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غيرالد</a:t>
              </a: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غرين بيرغ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48343" y="1426197"/>
            <a:ext cx="11843657" cy="517065"/>
          </a:xfrm>
          <a:prstGeom prst="rect">
            <a:avLst/>
          </a:prstGeom>
        </p:spPr>
        <p:txBody>
          <a:bodyPr wrap="square">
            <a:spAutoFit/>
          </a:bodyPr>
          <a:lstStyle/>
          <a:p>
            <a:pPr algn="justLow">
              <a:lnSpc>
                <a:spcPct val="115000"/>
              </a:lnSpc>
              <a:spcAft>
                <a:spcPts val="800"/>
              </a:spcAft>
            </a:pPr>
            <a:r>
              <a:rPr lang="en-US" sz="2400" b="1" dirty="0">
                <a:solidFill>
                  <a:srgbClr val="C00000"/>
                </a:solidFill>
                <a:latin typeface="Sakkal Majalla" panose="02000000000000000000" pitchFamily="2" charset="-78"/>
                <a:ea typeface="Calibri" panose="020F0502020204030204" pitchFamily="34" charset="0"/>
                <a:cs typeface="Arial" panose="020B0604020202020204" pitchFamily="34" charset="0"/>
              </a:rPr>
              <a:t>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وهو نموذج طوره كلا </a:t>
            </a:r>
            <a:r>
              <a:rPr lang="ar-EG" sz="2400" b="1" dirty="0" err="1">
                <a:solidFill>
                  <a:srgbClr val="C00000"/>
                </a:solidFill>
                <a:latin typeface="Calibri" panose="020F0502020204030204" pitchFamily="34" charset="0"/>
                <a:ea typeface="Calibri" panose="020F0502020204030204" pitchFamily="34" charset="0"/>
                <a:cs typeface="Sakkal Majalla" panose="02000000000000000000" pitchFamily="2" charset="-78"/>
              </a:rPr>
              <a:t>من"روبرت</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بارون </a:t>
            </a:r>
            <a:r>
              <a:rPr lang="ar-EG" sz="2400" b="1" dirty="0" err="1">
                <a:solidFill>
                  <a:srgbClr val="C00000"/>
                </a:solidFill>
                <a:latin typeface="Calibri" panose="020F0502020204030204" pitchFamily="34" charset="0"/>
                <a:ea typeface="Calibri" panose="020F0502020204030204" pitchFamily="34" charset="0"/>
                <a:cs typeface="Sakkal Majalla" panose="02000000000000000000" pitchFamily="2" charset="-78"/>
              </a:rPr>
              <a:t>وغيرالد</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غرين بيرغ" في سنة 1990 وهو على الشكل التالي</a:t>
            </a:r>
            <a:r>
              <a:rPr lang="en-US" sz="2400" b="1" dirty="0">
                <a:solidFill>
                  <a:srgbClr val="C00000"/>
                </a:solidFill>
                <a:latin typeface="Sakkal Majalla" panose="02000000000000000000" pitchFamily="2" charset="-78"/>
                <a:ea typeface="Calibri" panose="020F0502020204030204" pitchFamily="34" charset="0"/>
                <a:cs typeface="Arial" panose="020B0604020202020204" pitchFamily="34" charset="0"/>
              </a:rPr>
              <a:t>:</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9" name="Picture 8"/>
          <p:cNvPicPr/>
          <p:nvPr/>
        </p:nvPicPr>
        <p:blipFill rotWithShape="1">
          <a:blip r:embed="rId4">
            <a:extLst>
              <a:ext uri="{28A0092B-C50C-407E-A947-70E740481C1C}">
                <a14:useLocalDpi xmlns:a14="http://schemas.microsoft.com/office/drawing/2010/main" val="0"/>
              </a:ext>
            </a:extLst>
          </a:blip>
          <a:srcRect b="1661"/>
          <a:stretch/>
        </p:blipFill>
        <p:spPr bwMode="auto">
          <a:xfrm>
            <a:off x="2656114" y="1997398"/>
            <a:ext cx="6605724" cy="486060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21354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2"/>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2"/>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6949930" y="1642806"/>
            <a:ext cx="412110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مرتكزات ضغوط العمل</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702284" y="2547698"/>
            <a:ext cx="4530246" cy="1200329"/>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مصادر ضغوط العمل.</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الآثار المترتبة على ضغوط العمل.</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689044" y="1761287"/>
            <a:ext cx="488195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إدارة الوقت ومواجهة ضغوط العمل بفاعلية</a:t>
            </a:r>
          </a:p>
        </p:txBody>
      </p:sp>
      <p:sp>
        <p:nvSpPr>
          <p:cNvPr id="106" name="TextBox 105">
            <a:extLst>
              <a:ext uri="{FF2B5EF4-FFF2-40B4-BE49-F238E27FC236}">
                <a16:creationId xmlns:a16="http://schemas.microsoft.com/office/drawing/2014/main" id="{BC486640-E351-43E9-B9E2-9FE71880CCBD}"/>
              </a:ext>
            </a:extLst>
          </p:cNvPr>
          <p:cNvSpPr txBox="1"/>
          <p:nvPr/>
        </p:nvSpPr>
        <p:spPr>
          <a:xfrm>
            <a:off x="910171" y="2268211"/>
            <a:ext cx="4604039" cy="3970318"/>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ادارة الوقت.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حقائق عن الوقت..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فوائد إدارة الوقت.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مبادئ إدارة الوقت بفاعلية .</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العوامل المؤثرة في توزيع واستغلال الوقت.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اهم الاسباب التي تؤدي الى ضياع الوقت.</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10 نصائح تعلمك كيف تدير وقتك.</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a:solidFill>
                  <a:prstClr val="white"/>
                </a:solidFill>
                <a:latin typeface="Sakkal Majalla" panose="02000000000000000000" pitchFamily="2" charset="-78"/>
                <a:cs typeface="Sakkal Majalla" panose="02000000000000000000" pitchFamily="2" charset="-78"/>
              </a:rPr>
              <a:t>الجلسة التدريبية الثانية</a:t>
            </a:r>
            <a:endParaRPr lang="en-US" sz="2400" b="1" kern="0" dirty="0">
              <a:solidFill>
                <a:prstClr val="white"/>
              </a:solidFill>
              <a:latin typeface="Sakkal Majalla" panose="02000000000000000000" pitchFamily="2" charset="-78"/>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fld id="{802A93DA-8321-490E-B7A0-7881EC602D96}" type="slidenum">
              <a:rPr lang="ar-EG" smtClean="0"/>
              <a:t>4</a:t>
            </a:fld>
            <a:endParaRPr lang="ar-EG"/>
          </a:p>
        </p:txBody>
      </p:sp>
      <p:sp>
        <p:nvSpPr>
          <p:cNvPr id="110" name="مستطيل 109"/>
          <p:cNvSpPr/>
          <p:nvPr/>
        </p:nvSpPr>
        <p:spPr>
          <a:xfrm>
            <a:off x="4842995" y="727676"/>
            <a:ext cx="2447365" cy="68880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اليوم</a:t>
            </a:r>
            <a:r>
              <a:rPr lang="ar-SA" sz="3600" dirty="0"/>
              <a:t> </a:t>
            </a:r>
            <a:r>
              <a:rPr lang="ar-SA" sz="36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الثاني</a:t>
            </a:r>
          </a:p>
        </p:txBody>
      </p:sp>
    </p:spTree>
    <p:extLst>
      <p:ext uri="{BB962C8B-B14F-4D97-AF65-F5344CB8AC3E}">
        <p14:creationId xmlns:p14="http://schemas.microsoft.com/office/powerpoint/2010/main" val="304260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8"/>
                                        </p:tgtEl>
                                        <p:attrNameLst>
                                          <p:attrName>style.visibility</p:attrName>
                                        </p:attrNameLst>
                                      </p:cBhvr>
                                      <p:to>
                                        <p:strVal val="visible"/>
                                      </p:to>
                                    </p:set>
                                    <p:anim calcmode="lin" valueType="num">
                                      <p:cBhvr additive="base">
                                        <p:cTn id="29" dur="500" fill="hold"/>
                                        <p:tgtEl>
                                          <p:spTgt spid="108"/>
                                        </p:tgtEl>
                                        <p:attrNameLst>
                                          <p:attrName>ppt_x</p:attrName>
                                        </p:attrNameLst>
                                      </p:cBhvr>
                                      <p:tavLst>
                                        <p:tav tm="0">
                                          <p:val>
                                            <p:strVal val="#ppt_x"/>
                                          </p:val>
                                        </p:tav>
                                        <p:tav tm="100000">
                                          <p:val>
                                            <p:strVal val="#ppt_x"/>
                                          </p:val>
                                        </p:tav>
                                      </p:tavLst>
                                    </p:anim>
                                    <p:anim calcmode="lin" valueType="num">
                                      <p:cBhvr additive="base">
                                        <p:cTn id="30" dur="500" fill="hold"/>
                                        <p:tgtEl>
                                          <p:spTgt spid="10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5"/>
                                        </p:tgtEl>
                                        <p:attrNameLst>
                                          <p:attrName>style.visibility</p:attrName>
                                        </p:attrNameLst>
                                      </p:cBhvr>
                                      <p:to>
                                        <p:strVal val="visible"/>
                                      </p:to>
                                    </p:set>
                                    <p:anim calcmode="lin" valueType="num">
                                      <p:cBhvr additive="base">
                                        <p:cTn id="33" dur="500" fill="hold"/>
                                        <p:tgtEl>
                                          <p:spTgt spid="105"/>
                                        </p:tgtEl>
                                        <p:attrNameLst>
                                          <p:attrName>ppt_x</p:attrName>
                                        </p:attrNameLst>
                                      </p:cBhvr>
                                      <p:tavLst>
                                        <p:tav tm="0">
                                          <p:val>
                                            <p:strVal val="#ppt_x"/>
                                          </p:val>
                                        </p:tav>
                                        <p:tav tm="100000">
                                          <p:val>
                                            <p:strVal val="#ppt_x"/>
                                          </p:val>
                                        </p:tav>
                                      </p:tavLst>
                                    </p:anim>
                                    <p:anim calcmode="lin" valueType="num">
                                      <p:cBhvr additive="base">
                                        <p:cTn id="3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6">
                                            <p:txEl>
                                              <p:pRg st="0" end="0"/>
                                            </p:txEl>
                                          </p:spTgt>
                                        </p:tgtEl>
                                        <p:attrNameLst>
                                          <p:attrName>style.visibility</p:attrName>
                                        </p:attrNameLst>
                                      </p:cBhvr>
                                      <p:to>
                                        <p:strVal val="visible"/>
                                      </p:to>
                                    </p:set>
                                    <p:animEffect transition="in" filter="barn(inVertical)">
                                      <p:cBhvr>
                                        <p:cTn id="39" dur="500"/>
                                        <p:tgtEl>
                                          <p:spTgt spid="106">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6">
                                            <p:txEl>
                                              <p:pRg st="1" end="1"/>
                                            </p:txEl>
                                          </p:spTgt>
                                        </p:tgtEl>
                                        <p:attrNameLst>
                                          <p:attrName>style.visibility</p:attrName>
                                        </p:attrNameLst>
                                      </p:cBhvr>
                                      <p:to>
                                        <p:strVal val="visible"/>
                                      </p:to>
                                    </p:set>
                                    <p:animEffect transition="in" filter="barn(inVertical)">
                                      <p:cBhvr>
                                        <p:cTn id="44" dur="500"/>
                                        <p:tgtEl>
                                          <p:spTgt spid="106">
                                            <p:txEl>
                                              <p:p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6">
                                            <p:txEl>
                                              <p:pRg st="2" end="2"/>
                                            </p:txEl>
                                          </p:spTgt>
                                        </p:tgtEl>
                                        <p:attrNameLst>
                                          <p:attrName>style.visibility</p:attrName>
                                        </p:attrNameLst>
                                      </p:cBhvr>
                                      <p:to>
                                        <p:strVal val="visible"/>
                                      </p:to>
                                    </p:set>
                                    <p:animEffect transition="in" filter="barn(inVertical)">
                                      <p:cBhvr>
                                        <p:cTn id="49" dur="500"/>
                                        <p:tgtEl>
                                          <p:spTgt spid="106">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3" end="3"/>
                                            </p:txEl>
                                          </p:spTgt>
                                        </p:tgtEl>
                                        <p:attrNameLst>
                                          <p:attrName>style.visibility</p:attrName>
                                        </p:attrNameLst>
                                      </p:cBhvr>
                                      <p:to>
                                        <p:strVal val="visible"/>
                                      </p:to>
                                    </p:set>
                                    <p:animEffect transition="in" filter="barn(inVertical)">
                                      <p:cBhvr>
                                        <p:cTn id="54" dur="500"/>
                                        <p:tgtEl>
                                          <p:spTgt spid="106">
                                            <p:txEl>
                                              <p:pRg st="3" end="3"/>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4" end="4"/>
                                            </p:txEl>
                                          </p:spTgt>
                                        </p:tgtEl>
                                        <p:attrNameLst>
                                          <p:attrName>style.visibility</p:attrName>
                                        </p:attrNameLst>
                                      </p:cBhvr>
                                      <p:to>
                                        <p:strVal val="visible"/>
                                      </p:to>
                                    </p:set>
                                    <p:animEffect transition="in" filter="barn(inVertical)">
                                      <p:cBhvr>
                                        <p:cTn id="59" dur="500"/>
                                        <p:tgtEl>
                                          <p:spTgt spid="106">
                                            <p:txEl>
                                              <p:pRg st="4" end="4"/>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5" end="5"/>
                                            </p:txEl>
                                          </p:spTgt>
                                        </p:tgtEl>
                                        <p:attrNameLst>
                                          <p:attrName>style.visibility</p:attrName>
                                        </p:attrNameLst>
                                      </p:cBhvr>
                                      <p:to>
                                        <p:strVal val="visible"/>
                                      </p:to>
                                    </p:set>
                                    <p:animEffect transition="in" filter="barn(inVertical)">
                                      <p:cBhvr>
                                        <p:cTn id="64" dur="500"/>
                                        <p:tgtEl>
                                          <p:spTgt spid="106">
                                            <p:txEl>
                                              <p:pRg st="5" end="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6" end="6"/>
                                            </p:txEl>
                                          </p:spTgt>
                                        </p:tgtEl>
                                        <p:attrNameLst>
                                          <p:attrName>style.visibility</p:attrName>
                                        </p:attrNameLst>
                                      </p:cBhvr>
                                      <p:to>
                                        <p:strVal val="visible"/>
                                      </p:to>
                                    </p:set>
                                    <p:animEffect transition="in" filter="barn(inVertical)">
                                      <p:cBhvr>
                                        <p:cTn id="69" dur="500"/>
                                        <p:tgtEl>
                                          <p:spTgt spid="10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40</a:t>
            </a:fld>
            <a:endParaRPr lang="ar-EG"/>
          </a:p>
        </p:txBody>
      </p:sp>
      <p:sp>
        <p:nvSpPr>
          <p:cNvPr id="2" name="Rectangle 1"/>
          <p:cNvSpPr/>
          <p:nvPr/>
        </p:nvSpPr>
        <p:spPr>
          <a:xfrm>
            <a:off x="2773296" y="1093445"/>
            <a:ext cx="8959505" cy="523220"/>
          </a:xfrm>
          <a:prstGeom prst="rect">
            <a:avLst/>
          </a:prstGeom>
        </p:spPr>
        <p:txBody>
          <a:bodyPr wrap="none">
            <a:spAutoFit/>
          </a:bodyPr>
          <a:lstStyle/>
          <a:p>
            <a:r>
              <a:rPr lang="ar-EG" sz="2800" b="1" dirty="0">
                <a:solidFill>
                  <a:srgbClr val="C00000"/>
                </a:solidFill>
                <a:ea typeface="Calibri" panose="020F0502020204030204" pitchFamily="34" charset="0"/>
                <a:cs typeface="Sakkal Majalla" panose="02000000000000000000" pitchFamily="2" charset="-78"/>
              </a:rPr>
              <a:t>من خلال ملاحظة النموذج يتضح لنا أنه تم تقسيم مصادر ضغوط العمل إلى فئتين: </a:t>
            </a:r>
            <a:endParaRPr lang="ar-EG" sz="3200" dirty="0">
              <a:solidFill>
                <a:srgbClr val="C00000"/>
              </a:solidFill>
            </a:endParaRPr>
          </a:p>
        </p:txBody>
      </p:sp>
      <p:grpSp>
        <p:nvGrpSpPr>
          <p:cNvPr id="5" name="Group 4"/>
          <p:cNvGrpSpPr/>
          <p:nvPr/>
        </p:nvGrpSpPr>
        <p:grpSpPr>
          <a:xfrm>
            <a:off x="9072323" y="2149198"/>
            <a:ext cx="2890680" cy="863296"/>
            <a:chOff x="6235254" y="3759089"/>
            <a:chExt cx="4473803" cy="1190702"/>
          </a:xfrm>
        </p:grpSpPr>
        <p:grpSp>
          <p:nvGrpSpPr>
            <p:cNvPr id="6" name="Group 5">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0"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1"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2"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8" name="Rectangle 7">
              <a:extLst>
                <a:ext uri="{FF2B5EF4-FFF2-40B4-BE49-F238E27FC236}">
                  <a16:creationId xmlns:a16="http://schemas.microsoft.com/office/drawing/2014/main" id="{689EC6BB-6639-47DA-A955-4B181977BB68}"/>
                </a:ext>
              </a:extLst>
            </p:cNvPr>
            <p:cNvSpPr/>
            <p:nvPr/>
          </p:nvSpPr>
          <p:spPr>
            <a:xfrm>
              <a:off x="6552802"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الفئة الأولى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9"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3" name="Rectangle 12"/>
          <p:cNvSpPr/>
          <p:nvPr/>
        </p:nvSpPr>
        <p:spPr>
          <a:xfrm>
            <a:off x="120250" y="2254992"/>
            <a:ext cx="894705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تتمثل في العوامل المتعلقة بالعمل(كصراع الدور، عبء الدور...)</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14" name="Group 13"/>
          <p:cNvGrpSpPr/>
          <p:nvPr/>
        </p:nvGrpSpPr>
        <p:grpSpPr>
          <a:xfrm>
            <a:off x="9092710" y="3464816"/>
            <a:ext cx="2890680" cy="863296"/>
            <a:chOff x="6235254" y="3759089"/>
            <a:chExt cx="4473803" cy="1190702"/>
          </a:xfrm>
        </p:grpSpPr>
        <p:grpSp>
          <p:nvGrpSpPr>
            <p:cNvPr id="15" name="Group 14">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8"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9"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0"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16" name="Rectangle 15">
              <a:extLst>
                <a:ext uri="{FF2B5EF4-FFF2-40B4-BE49-F238E27FC236}">
                  <a16:creationId xmlns:a16="http://schemas.microsoft.com/office/drawing/2014/main" id="{689EC6BB-6639-47DA-A955-4B181977BB68}"/>
                </a:ext>
              </a:extLst>
            </p:cNvPr>
            <p:cNvSpPr/>
            <p:nvPr/>
          </p:nvSpPr>
          <p:spPr>
            <a:xfrm>
              <a:off x="6552803"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أما الفئة الثانية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7"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1" name="Rectangle 20"/>
          <p:cNvSpPr/>
          <p:nvPr/>
        </p:nvSpPr>
        <p:spPr>
          <a:xfrm>
            <a:off x="172840" y="3537025"/>
            <a:ext cx="8948467"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فتتمثل في العوامل المتعلقة بالفرد( كشخصيته، وأحداث الحياة ومتاعبها اليومية)</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22" name="Group 21">
            <a:extLst>
              <a:ext uri="{FF2B5EF4-FFF2-40B4-BE49-F238E27FC236}">
                <a16:creationId xmlns:a16="http://schemas.microsoft.com/office/drawing/2014/main" id="{803EAC33-5EBD-4A52-90A1-848633D7DDE9}"/>
              </a:ext>
            </a:extLst>
          </p:cNvPr>
          <p:cNvGrpSpPr/>
          <p:nvPr/>
        </p:nvGrpSpPr>
        <p:grpSpPr>
          <a:xfrm>
            <a:off x="3705595" y="4203881"/>
            <a:ext cx="6322826" cy="2257314"/>
            <a:chOff x="327800" y="962488"/>
            <a:chExt cx="6333752" cy="1533148"/>
          </a:xfrm>
        </p:grpSpPr>
        <p:pic>
          <p:nvPicPr>
            <p:cNvPr id="23" name="Picture 22">
              <a:extLst>
                <a:ext uri="{FF2B5EF4-FFF2-40B4-BE49-F238E27FC236}">
                  <a16:creationId xmlns:a16="http://schemas.microsoft.com/office/drawing/2014/main" id="{E5EFF5B0-ECDB-4B5D-984C-4B7A28667E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800" y="962488"/>
              <a:ext cx="6333752" cy="1533148"/>
            </a:xfrm>
            <a:prstGeom prst="rect">
              <a:avLst/>
            </a:prstGeom>
          </p:spPr>
        </p:pic>
        <p:sp>
          <p:nvSpPr>
            <p:cNvPr id="24" name="Rectangle 23">
              <a:extLst>
                <a:ext uri="{FF2B5EF4-FFF2-40B4-BE49-F238E27FC236}">
                  <a16:creationId xmlns:a16="http://schemas.microsoft.com/office/drawing/2014/main" id="{185C1FB1-559C-4757-A2C0-EF4F1BB61A27}"/>
                </a:ext>
              </a:extLst>
            </p:cNvPr>
            <p:cNvSpPr/>
            <p:nvPr/>
          </p:nvSpPr>
          <p:spPr>
            <a:xfrm>
              <a:off x="535919" y="1333588"/>
              <a:ext cx="5207031" cy="98770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لكن ما قد يؤخذ عن هذا النموذج أنه اكتفى بتحديد مصادر الضغط دون التفصيل في كيفية حدوثه وكذا الآثار الناجمة عنه، وكذا تغيبه لمجموعة أخرى من العوامل والمصادر التي تتسبب في ضغوط العمل</a:t>
              </a:r>
            </a:p>
          </p:txBody>
        </p:sp>
      </p:grpSp>
    </p:spTree>
    <p:extLst>
      <p:ext uri="{BB962C8B-B14F-4D97-AF65-F5344CB8AC3E}">
        <p14:creationId xmlns:p14="http://schemas.microsoft.com/office/powerpoint/2010/main" val="729590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0" presetClass="entr" presetSubtype="0" decel="10000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1000" fill="hold"/>
                                        <p:tgtEl>
                                          <p:spTgt spid="22"/>
                                        </p:tgtEl>
                                        <p:attrNameLst>
                                          <p:attrName>ppt_w</p:attrName>
                                        </p:attrNameLst>
                                      </p:cBhvr>
                                      <p:tavLst>
                                        <p:tav tm="0">
                                          <p:val>
                                            <p:strVal val="#ppt_w+.3"/>
                                          </p:val>
                                        </p:tav>
                                        <p:tav tm="100000">
                                          <p:val>
                                            <p:strVal val="#ppt_w"/>
                                          </p:val>
                                        </p:tav>
                                      </p:tavLst>
                                    </p:anim>
                                    <p:anim calcmode="lin" valueType="num">
                                      <p:cBhvr>
                                        <p:cTn id="35" dur="1000" fill="hold"/>
                                        <p:tgtEl>
                                          <p:spTgt spid="22"/>
                                        </p:tgtEl>
                                        <p:attrNameLst>
                                          <p:attrName>ppt_h</p:attrName>
                                        </p:attrNameLst>
                                      </p:cBhvr>
                                      <p:tavLst>
                                        <p:tav tm="0">
                                          <p:val>
                                            <p:strVal val="#ppt_h"/>
                                          </p:val>
                                        </p:tav>
                                        <p:tav tm="100000">
                                          <p:val>
                                            <p:strVal val="#ppt_h"/>
                                          </p:val>
                                        </p:tav>
                                      </p:tavLst>
                                    </p:anim>
                                    <p:animEffect transition="in" filter="fade">
                                      <p:cBhvr>
                                        <p:cTn id="3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41</a:t>
            </a:fld>
            <a:endParaRPr lang="ar-EG"/>
          </a:p>
        </p:txBody>
      </p:sp>
      <p:grpSp>
        <p:nvGrpSpPr>
          <p:cNvPr id="5" name="Group 4"/>
          <p:cNvGrpSpPr/>
          <p:nvPr/>
        </p:nvGrpSpPr>
        <p:grpSpPr>
          <a:xfrm>
            <a:off x="1480457" y="353912"/>
            <a:ext cx="3924165" cy="77820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75176" y="71252"/>
              <a:ext cx="2465459" cy="486780"/>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a:t>
              </a:r>
              <a:r>
                <a:rPr lang="ar-SA" sz="24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هاوراد</a:t>
              </a: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كان وكاري كوبر 1993</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9" name="Picture 8"/>
          <p:cNvPicPr/>
          <p:nvPr/>
        </p:nvPicPr>
        <p:blipFill>
          <a:blip r:embed="rId4">
            <a:extLst>
              <a:ext uri="{28A0092B-C50C-407E-A947-70E740481C1C}">
                <a14:useLocalDpi xmlns:a14="http://schemas.microsoft.com/office/drawing/2010/main" val="0"/>
              </a:ext>
            </a:extLst>
          </a:blip>
          <a:stretch>
            <a:fillRect/>
          </a:stretch>
        </p:blipFill>
        <p:spPr>
          <a:xfrm>
            <a:off x="2773181" y="1220226"/>
            <a:ext cx="7127162" cy="5431804"/>
          </a:xfrm>
          <a:prstGeom prst="rect">
            <a:avLst/>
          </a:prstGeom>
        </p:spPr>
      </p:pic>
    </p:spTree>
    <p:extLst>
      <p:ext uri="{BB962C8B-B14F-4D97-AF65-F5344CB8AC3E}">
        <p14:creationId xmlns:p14="http://schemas.microsoft.com/office/powerpoint/2010/main" val="399227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42</a:t>
            </a:fld>
            <a:endParaRPr lang="ar-EG"/>
          </a:p>
        </p:txBody>
      </p:sp>
      <p:sp>
        <p:nvSpPr>
          <p:cNvPr id="5" name="Rectangle 4"/>
          <p:cNvSpPr/>
          <p:nvPr/>
        </p:nvSpPr>
        <p:spPr>
          <a:xfrm>
            <a:off x="4150277" y="1093445"/>
            <a:ext cx="7582524" cy="523220"/>
          </a:xfrm>
          <a:prstGeom prst="rect">
            <a:avLst/>
          </a:prstGeom>
        </p:spPr>
        <p:txBody>
          <a:bodyPr wrap="none">
            <a:spAutoFit/>
          </a:bodyPr>
          <a:lstStyle/>
          <a:p>
            <a:r>
              <a:rPr lang="ar-EG" sz="2800" b="1" dirty="0">
                <a:solidFill>
                  <a:srgbClr val="C00000"/>
                </a:solidFill>
                <a:ea typeface="Calibri" panose="020F0502020204030204" pitchFamily="34" charset="0"/>
                <a:cs typeface="Sakkal Majalla" panose="02000000000000000000" pitchFamily="2" charset="-78"/>
              </a:rPr>
              <a:t>يتضح من هذا النموذج أنه تم تقسيم مصادر ضغوط العمل إلى فئتين: </a:t>
            </a:r>
            <a:endParaRPr lang="ar-EG" sz="3200" dirty="0">
              <a:solidFill>
                <a:srgbClr val="C00000"/>
              </a:solidFill>
            </a:endParaRPr>
          </a:p>
        </p:txBody>
      </p:sp>
      <p:grpSp>
        <p:nvGrpSpPr>
          <p:cNvPr id="6" name="Group 5"/>
          <p:cNvGrpSpPr/>
          <p:nvPr/>
        </p:nvGrpSpPr>
        <p:grpSpPr>
          <a:xfrm>
            <a:off x="9072323" y="2149198"/>
            <a:ext cx="2890680" cy="863296"/>
            <a:chOff x="6235254" y="3759089"/>
            <a:chExt cx="4473803" cy="1190702"/>
          </a:xfrm>
        </p:grpSpPr>
        <p:grpSp>
          <p:nvGrpSpPr>
            <p:cNvPr id="8" name="Group 7">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1"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2"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3"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9" name="Rectangle 8">
              <a:extLst>
                <a:ext uri="{FF2B5EF4-FFF2-40B4-BE49-F238E27FC236}">
                  <a16:creationId xmlns:a16="http://schemas.microsoft.com/office/drawing/2014/main" id="{689EC6BB-6639-47DA-A955-4B181977BB68}"/>
                </a:ext>
              </a:extLst>
            </p:cNvPr>
            <p:cNvSpPr/>
            <p:nvPr/>
          </p:nvSpPr>
          <p:spPr>
            <a:xfrm>
              <a:off x="6552802"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الفئة الأولى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0"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4" name="Rectangle 13"/>
          <p:cNvSpPr/>
          <p:nvPr/>
        </p:nvSpPr>
        <p:spPr>
          <a:xfrm>
            <a:off x="120250" y="2254992"/>
            <a:ext cx="894705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مصادر تتعلق بالمنظمة</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15" name="Group 14"/>
          <p:cNvGrpSpPr/>
          <p:nvPr/>
        </p:nvGrpSpPr>
        <p:grpSpPr>
          <a:xfrm>
            <a:off x="9092710" y="3464816"/>
            <a:ext cx="2890680" cy="863296"/>
            <a:chOff x="6235254" y="3759089"/>
            <a:chExt cx="4473803" cy="1190702"/>
          </a:xfrm>
        </p:grpSpPr>
        <p:grpSp>
          <p:nvGrpSpPr>
            <p:cNvPr id="16" name="Group 15">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9"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0"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1"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17" name="Rectangle 16">
              <a:extLst>
                <a:ext uri="{FF2B5EF4-FFF2-40B4-BE49-F238E27FC236}">
                  <a16:creationId xmlns:a16="http://schemas.microsoft.com/office/drawing/2014/main" id="{689EC6BB-6639-47DA-A955-4B181977BB68}"/>
                </a:ext>
              </a:extLst>
            </p:cNvPr>
            <p:cNvSpPr/>
            <p:nvPr/>
          </p:nvSpPr>
          <p:spPr>
            <a:xfrm>
              <a:off x="6552803"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أما الفئة الثانية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8"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2" name="Rectangle 21"/>
          <p:cNvSpPr/>
          <p:nvPr/>
        </p:nvSpPr>
        <p:spPr>
          <a:xfrm>
            <a:off x="172840" y="3537025"/>
            <a:ext cx="8948467"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فهي مصادر تتعلق بالمنظمة </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23" name="Group 22">
            <a:extLst>
              <a:ext uri="{FF2B5EF4-FFF2-40B4-BE49-F238E27FC236}">
                <a16:creationId xmlns:a16="http://schemas.microsoft.com/office/drawing/2014/main" id="{803EAC33-5EBD-4A52-90A1-848633D7DDE9}"/>
              </a:ext>
            </a:extLst>
          </p:cNvPr>
          <p:cNvGrpSpPr/>
          <p:nvPr/>
        </p:nvGrpSpPr>
        <p:grpSpPr>
          <a:xfrm>
            <a:off x="3705595" y="4203881"/>
            <a:ext cx="6322826" cy="2257314"/>
            <a:chOff x="327800" y="962488"/>
            <a:chExt cx="6333752" cy="1533148"/>
          </a:xfrm>
        </p:grpSpPr>
        <p:pic>
          <p:nvPicPr>
            <p:cNvPr id="24" name="Picture 23">
              <a:extLst>
                <a:ext uri="{FF2B5EF4-FFF2-40B4-BE49-F238E27FC236}">
                  <a16:creationId xmlns:a16="http://schemas.microsoft.com/office/drawing/2014/main" id="{E5EFF5B0-ECDB-4B5D-984C-4B7A28667E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800" y="962488"/>
              <a:ext cx="6333752" cy="1533148"/>
            </a:xfrm>
            <a:prstGeom prst="rect">
              <a:avLst/>
            </a:prstGeom>
          </p:spPr>
        </p:pic>
        <p:sp>
          <p:nvSpPr>
            <p:cNvPr id="25" name="Rectangle 24">
              <a:extLst>
                <a:ext uri="{FF2B5EF4-FFF2-40B4-BE49-F238E27FC236}">
                  <a16:creationId xmlns:a16="http://schemas.microsoft.com/office/drawing/2014/main" id="{185C1FB1-559C-4757-A2C0-EF4F1BB61A27}"/>
                </a:ext>
              </a:extLst>
            </p:cNvPr>
            <p:cNvSpPr/>
            <p:nvPr/>
          </p:nvSpPr>
          <p:spPr>
            <a:xfrm>
              <a:off x="327800" y="1333588"/>
              <a:ext cx="5425070" cy="1003388"/>
            </a:xfrm>
            <a:prstGeom prst="rect">
              <a:avLst/>
            </a:prstGeom>
          </p:spPr>
          <p:txBody>
            <a:bodyPr wrap="square">
              <a:spAutoFit/>
            </a:bodyPr>
            <a:lstStyle/>
            <a:p>
              <a:pPr algn="ctr">
                <a:lnSpc>
                  <a:spcPct val="125000"/>
                </a:lnSpc>
              </a:pPr>
              <a:r>
                <a:rPr lang="ar-EG" sz="2400" b="1" dirty="0">
                  <a:solidFill>
                    <a:srgbClr val="002060"/>
                  </a:solidFill>
                  <a:cs typeface="Sakkal Majalla" panose="02000000000000000000" pitchFamily="2" charset="-78"/>
                </a:rPr>
                <a:t>وبذلك فهو يشبه كثيرا نموذج "روبرت بارون، </a:t>
              </a:r>
              <a:r>
                <a:rPr lang="ar-EG" sz="2400" b="1" dirty="0" err="1">
                  <a:solidFill>
                    <a:srgbClr val="002060"/>
                  </a:solidFill>
                  <a:cs typeface="Sakkal Majalla" panose="02000000000000000000" pitchFamily="2" charset="-78"/>
                </a:rPr>
                <a:t>غيرالد</a:t>
              </a:r>
              <a:r>
                <a:rPr lang="ar-EG" sz="2400" b="1" dirty="0">
                  <a:solidFill>
                    <a:srgbClr val="002060"/>
                  </a:solidFill>
                  <a:cs typeface="Sakkal Majalla" panose="02000000000000000000" pitchFamily="2" charset="-78"/>
                </a:rPr>
                <a:t> غرين بيرغ "1990"، إلا أن نموذج "</a:t>
              </a:r>
              <a:r>
                <a:rPr lang="ar-EG" sz="2400" b="1" dirty="0" err="1">
                  <a:solidFill>
                    <a:srgbClr val="002060"/>
                  </a:solidFill>
                  <a:cs typeface="Sakkal Majalla" panose="02000000000000000000" pitchFamily="2" charset="-78"/>
                </a:rPr>
                <a:t>هاوراد</a:t>
              </a:r>
              <a:r>
                <a:rPr lang="ar-EG" sz="2400" b="1" dirty="0">
                  <a:solidFill>
                    <a:srgbClr val="002060"/>
                  </a:solidFill>
                  <a:cs typeface="Sakkal Majalla" panose="02000000000000000000" pitchFamily="2" charset="-78"/>
                </a:rPr>
                <a:t> كان وكاري كوبر" 1993 فقد فصل نوعا ما في المصادر بشكل أوضح وأوسع</a:t>
              </a:r>
            </a:p>
          </p:txBody>
        </p:sp>
      </p:grpSp>
      <p:pic>
        <p:nvPicPr>
          <p:cNvPr id="2050" name="Picture 2" descr="Pages | Stress Management Training from Performance on Dem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325" y="1389647"/>
            <a:ext cx="4202123" cy="2920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604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50" presetClass="entr" presetSubtype="0" decel="10000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0" fill="hold"/>
                                        <p:tgtEl>
                                          <p:spTgt spid="23"/>
                                        </p:tgtEl>
                                        <p:attrNameLst>
                                          <p:attrName>ppt_w</p:attrName>
                                        </p:attrNameLst>
                                      </p:cBhvr>
                                      <p:tavLst>
                                        <p:tav tm="0">
                                          <p:val>
                                            <p:strVal val="#ppt_w+.3"/>
                                          </p:val>
                                        </p:tav>
                                        <p:tav tm="100000">
                                          <p:val>
                                            <p:strVal val="#ppt_w"/>
                                          </p:val>
                                        </p:tav>
                                      </p:tavLst>
                                    </p:anim>
                                    <p:anim calcmode="lin" valueType="num">
                                      <p:cBhvr>
                                        <p:cTn id="35" dur="1000" fill="hold"/>
                                        <p:tgtEl>
                                          <p:spTgt spid="23"/>
                                        </p:tgtEl>
                                        <p:attrNameLst>
                                          <p:attrName>ppt_h</p:attrName>
                                        </p:attrNameLst>
                                      </p:cBhvr>
                                      <p:tavLst>
                                        <p:tav tm="0">
                                          <p:val>
                                            <p:strVal val="#ppt_h"/>
                                          </p:val>
                                        </p:tav>
                                        <p:tav tm="100000">
                                          <p:val>
                                            <p:strVal val="#ppt_h"/>
                                          </p:val>
                                        </p:tav>
                                      </p:tavLst>
                                    </p:anim>
                                    <p:animEffect transition="in" filter="fade">
                                      <p:cBhvr>
                                        <p:cTn id="3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43</a:t>
            </a:fld>
            <a:endParaRPr lang="ar-EG"/>
          </a:p>
        </p:txBody>
      </p:sp>
      <p:grpSp>
        <p:nvGrpSpPr>
          <p:cNvPr id="5" name="Group 4"/>
          <p:cNvGrpSpPr/>
          <p:nvPr/>
        </p:nvGrpSpPr>
        <p:grpSpPr>
          <a:xfrm>
            <a:off x="1645349" y="293952"/>
            <a:ext cx="3001602" cy="77820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75176" y="71252"/>
              <a:ext cx="2465459" cy="486780"/>
            </a:xfrm>
            <a:prstGeom prst="rect">
              <a:avLst/>
            </a:prstGeom>
          </p:spPr>
          <p:txBody>
            <a:bodyPr wrap="square">
              <a:noAutofit/>
            </a:bodyPr>
            <a:lstStyle/>
            <a:p>
              <a:pPr algn="ctr">
                <a:lnSpc>
                  <a:spcPct val="107000"/>
                </a:lnSpc>
                <a:spcAft>
                  <a:spcPts val="800"/>
                </a:spcAft>
              </a:pPr>
              <a:r>
                <a:rPr lang="ar-SA"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جيبسون وزملائه</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a:extLst>
              <a:ext uri="{FF2B5EF4-FFF2-40B4-BE49-F238E27FC236}">
                <a16:creationId xmlns:a16="http://schemas.microsoft.com/office/drawing/2014/main" id="{018B03C2-F68E-43DB-8C80-BCD1D09A13C3}"/>
              </a:ext>
            </a:extLst>
          </p:cNvPr>
          <p:cNvGrpSpPr/>
          <p:nvPr/>
        </p:nvGrpSpPr>
        <p:grpSpPr>
          <a:xfrm flipH="1">
            <a:off x="6278768" y="1667086"/>
            <a:ext cx="4331970" cy="3995457"/>
            <a:chOff x="2073194" y="3094670"/>
            <a:chExt cx="4329947" cy="3540209"/>
          </a:xfrm>
        </p:grpSpPr>
        <p:pic>
          <p:nvPicPr>
            <p:cNvPr id="10" name="Picture 9">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1" name="Rectangle 10">
              <a:extLst>
                <a:ext uri="{FF2B5EF4-FFF2-40B4-BE49-F238E27FC236}">
                  <a16:creationId xmlns:a16="http://schemas.microsoft.com/office/drawing/2014/main" id="{581FE0E3-32A2-45AE-9743-8A6890A8BDC1}"/>
                </a:ext>
              </a:extLst>
            </p:cNvPr>
            <p:cNvSpPr/>
            <p:nvPr/>
          </p:nvSpPr>
          <p:spPr>
            <a:xfrm>
              <a:off x="2294499" y="3276177"/>
              <a:ext cx="3947281" cy="2945247"/>
            </a:xfrm>
            <a:prstGeom prst="rect">
              <a:avLst/>
            </a:prstGeom>
          </p:spPr>
          <p:txBody>
            <a:bodyPr wrap="square">
              <a:spAutoFit/>
            </a:bodyPr>
            <a:lstStyle/>
            <a:p>
              <a:pPr algn="ctr">
                <a:lnSpc>
                  <a:spcPct val="125000"/>
                </a:lnSpc>
                <a:defRPr/>
              </a:pPr>
              <a:r>
                <a:rPr lang="ar-EG" sz="2800" b="1" dirty="0">
                  <a:solidFill>
                    <a:srgbClr val="002060"/>
                  </a:solidFill>
                  <a:latin typeface="Adobe Arabic" panose="02040503050201020203" pitchFamily="18" charset="-78"/>
                  <a:cs typeface="Sakkal Majalla" panose="02000000000000000000" pitchFamily="2" charset="-78"/>
                </a:rPr>
                <a:t>يوضح هذا النموذج مصادر الضغوط الوظيفية المختلفة، وتأثير عملية إدراك الفرد لهذه الضغوط على مستوى الضغط الذي يشعر الفرد وبالتالي على نتائج وآثار الضغط</a:t>
              </a:r>
            </a:p>
          </p:txBody>
        </p:sp>
      </p:grpSp>
      <p:grpSp>
        <p:nvGrpSpPr>
          <p:cNvPr id="12" name="Group 11">
            <a:extLst>
              <a:ext uri="{FF2B5EF4-FFF2-40B4-BE49-F238E27FC236}">
                <a16:creationId xmlns:a16="http://schemas.microsoft.com/office/drawing/2014/main" id="{018B03C2-F68E-43DB-8C80-BCD1D09A13C3}"/>
              </a:ext>
            </a:extLst>
          </p:cNvPr>
          <p:cNvGrpSpPr/>
          <p:nvPr/>
        </p:nvGrpSpPr>
        <p:grpSpPr>
          <a:xfrm>
            <a:off x="1622811" y="1667086"/>
            <a:ext cx="4331970" cy="3995457"/>
            <a:chOff x="2073194" y="3094670"/>
            <a:chExt cx="4329947" cy="3540209"/>
          </a:xfrm>
        </p:grpSpPr>
        <p:pic>
          <p:nvPicPr>
            <p:cNvPr id="13" name="Picture 12">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4" name="Rectangle 13">
              <a:extLst>
                <a:ext uri="{FF2B5EF4-FFF2-40B4-BE49-F238E27FC236}">
                  <a16:creationId xmlns:a16="http://schemas.microsoft.com/office/drawing/2014/main" id="{581FE0E3-32A2-45AE-9743-8A6890A8BDC1}"/>
                </a:ext>
              </a:extLst>
            </p:cNvPr>
            <p:cNvSpPr/>
            <p:nvPr/>
          </p:nvSpPr>
          <p:spPr>
            <a:xfrm>
              <a:off x="2381228" y="3230504"/>
              <a:ext cx="4021913" cy="2945247"/>
            </a:xfrm>
            <a:prstGeom prst="rect">
              <a:avLst/>
            </a:prstGeom>
          </p:spPr>
          <p:txBody>
            <a:bodyPr wrap="square">
              <a:spAutoFit/>
            </a:bodyPr>
            <a:lstStyle/>
            <a:p>
              <a:pPr algn="ctr">
                <a:lnSpc>
                  <a:spcPct val="125000"/>
                </a:lnSpc>
                <a:defRPr/>
              </a:pPr>
              <a:r>
                <a:rPr lang="ar-EG" sz="2800" b="1" dirty="0">
                  <a:solidFill>
                    <a:srgbClr val="002060"/>
                  </a:solidFill>
                  <a:latin typeface="Adobe Arabic" panose="02040503050201020203" pitchFamily="18" charset="-78"/>
                  <a:cs typeface="Sakkal Majalla" panose="02000000000000000000" pitchFamily="2" charset="-78"/>
                </a:rPr>
                <a:t>ويشير النموذج إلى دور الفروق الفردية – معرفية/ عاطفية/ بيولوجية / ديمغرافية – على إدراك الفرد للظروف الضاغطة التي </a:t>
              </a:r>
              <a:r>
                <a:rPr lang="ar-EG" sz="2800" b="1" dirty="0" err="1">
                  <a:solidFill>
                    <a:srgbClr val="002060"/>
                  </a:solidFill>
                  <a:latin typeface="Adobe Arabic" panose="02040503050201020203" pitchFamily="18" charset="-78"/>
                  <a:cs typeface="Sakkal Majalla" panose="02000000000000000000" pitchFamily="2" charset="-78"/>
                </a:rPr>
                <a:t>يواجهها</a:t>
              </a:r>
              <a:r>
                <a:rPr lang="ar-EG" sz="2800" b="1" dirty="0">
                  <a:solidFill>
                    <a:srgbClr val="002060"/>
                  </a:solidFill>
                  <a:latin typeface="Adobe Arabic" panose="02040503050201020203" pitchFamily="18" charset="-78"/>
                  <a:cs typeface="Sakkal Majalla" panose="02000000000000000000" pitchFamily="2" charset="-78"/>
                </a:rPr>
                <a:t> ويوضح الشكل الآتي عناصر النموذج والعلاقات فيما بينها</a:t>
              </a:r>
            </a:p>
          </p:txBody>
        </p:sp>
      </p:grpSp>
    </p:spTree>
    <p:extLst>
      <p:ext uri="{BB962C8B-B14F-4D97-AF65-F5344CB8AC3E}">
        <p14:creationId xmlns:p14="http://schemas.microsoft.com/office/powerpoint/2010/main" val="92637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44</a:t>
            </a:fld>
            <a:endParaRPr lang="ar-EG"/>
          </a:p>
        </p:txBody>
      </p:sp>
      <p:sp>
        <p:nvSpPr>
          <p:cNvPr id="2" name="Rectangle 1"/>
          <p:cNvSpPr/>
          <p:nvPr/>
        </p:nvSpPr>
        <p:spPr>
          <a:xfrm>
            <a:off x="1166945" y="0"/>
            <a:ext cx="4371710" cy="517065"/>
          </a:xfrm>
          <a:prstGeom prst="rect">
            <a:avLst/>
          </a:prstGeom>
        </p:spPr>
        <p:txBody>
          <a:bodyPr wrap="none">
            <a:spAutoFit/>
          </a:bodyPr>
          <a:lstStyle/>
          <a:p>
            <a:pPr algn="ctr">
              <a:lnSpc>
                <a:spcPct val="115000"/>
              </a:lnSpc>
              <a:spcAft>
                <a:spcPts val="800"/>
              </a:spcAft>
            </a:pPr>
            <a:r>
              <a:rPr lang="ar-EG" sz="2400" b="1" dirty="0">
                <a:solidFill>
                  <a:srgbClr val="538135"/>
                </a:solidFill>
                <a:latin typeface="Calibri" panose="020F0502020204030204" pitchFamily="34" charset="0"/>
                <a:ea typeface="Calibri" panose="020F0502020204030204" pitchFamily="34" charset="0"/>
                <a:cs typeface="Sakkal Majalla" panose="02000000000000000000" pitchFamily="2" charset="-78"/>
              </a:rPr>
              <a:t>نموذج جيبسون وزملائه لتفسير ضغوط العمل</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959372" y="910474"/>
            <a:ext cx="9847245" cy="5730169"/>
            <a:chOff x="-207966" y="0"/>
            <a:chExt cx="5059858" cy="4229100"/>
          </a:xfrm>
        </p:grpSpPr>
        <p:sp>
          <p:nvSpPr>
            <p:cNvPr id="6" name="Rectangle 5"/>
            <p:cNvSpPr>
              <a:spLocks noChangeArrowheads="1"/>
            </p:cNvSpPr>
            <p:nvPr/>
          </p:nvSpPr>
          <p:spPr bwMode="auto">
            <a:xfrm>
              <a:off x="3483429" y="0"/>
              <a:ext cx="1368463" cy="42291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الضغوط الوظيفية</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DZ" sz="24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r>
                <a:rPr kumimoji="0" lang="ar-DZ" sz="24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البيئة المادية: </a:t>
              </a:r>
              <a:r>
                <a:rPr kumimoji="0" lang="ar-DZ" sz="24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الإضاءة الحرارة، التلوث.</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DZ" sz="24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DZ" sz="24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مستوى الفرد:</a:t>
              </a:r>
              <a:r>
                <a:rPr kumimoji="0" lang="ar-DZ" sz="24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صراع الدور ، غموض الدور ، فقدان السيطرة ، المسؤولية ، ظروف العمل.</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DZ" sz="24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مستوى الجماعة:</a:t>
              </a:r>
              <a:r>
                <a:rPr kumimoji="0" lang="ar-DZ" sz="24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علاقات ضعيفة مع الزملاء والمرؤوسين والرؤساء. </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ar-DZ" sz="24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على مستوى المنظمة: بناء تنظيمي غير سليم ، عدم وجود سياسات واضحة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a:spLocks noChangeArrowheads="1"/>
            </p:cNvSpPr>
            <p:nvPr/>
          </p:nvSpPr>
          <p:spPr bwMode="auto">
            <a:xfrm>
              <a:off x="2307772" y="217714"/>
              <a:ext cx="1021715" cy="457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ctr"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الفروق الفردية</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a:spLocks noChangeArrowheads="1"/>
            </p:cNvSpPr>
            <p:nvPr/>
          </p:nvSpPr>
          <p:spPr bwMode="auto">
            <a:xfrm>
              <a:off x="1360714" y="206828"/>
              <a:ext cx="800100" cy="457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ctr"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الضغوط</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a:spLocks noChangeArrowheads="1"/>
            </p:cNvSpPr>
            <p:nvPr/>
          </p:nvSpPr>
          <p:spPr bwMode="auto">
            <a:xfrm>
              <a:off x="2329543" y="936170"/>
              <a:ext cx="1028700" cy="2816671"/>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ctr"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sng"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معرفية- عاطفية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نمط</a:t>
              </a: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الشخصية</a:t>
              </a: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الجرأة</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الدعم الاجتماعي</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sng"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بيولوجية ديمغرافية</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العمر</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الجنس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 المهنة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العرق</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1" name="Rectangle 10"/>
            <p:cNvSpPr>
              <a:spLocks noChangeArrowheads="1"/>
            </p:cNvSpPr>
            <p:nvPr/>
          </p:nvSpPr>
          <p:spPr bwMode="auto">
            <a:xfrm>
              <a:off x="1393372" y="903514"/>
              <a:ext cx="800100" cy="2816671"/>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ctr"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عملية التقويم</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كيف يدرك</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الفرد الضغوط</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الوظيفية</a:t>
              </a:r>
              <a:endParaRPr kumimoji="0" lang="en-US" sz="20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a:spLocks noChangeArrowheads="1"/>
            </p:cNvSpPr>
            <p:nvPr/>
          </p:nvSpPr>
          <p:spPr bwMode="auto">
            <a:xfrm>
              <a:off x="-207966" y="0"/>
              <a:ext cx="1465267" cy="42291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ctr"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النتائج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موضوعية:</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  القلق </a:t>
              </a:r>
              <a:r>
                <a:rPr kumimoji="0" lang="ar-DZ" sz="2000" b="0" i="0" u="none" strike="noStrike" kern="0" cap="none" spc="0" normalizeH="0" baseline="0" noProof="0" dirty="0" err="1">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والامبالات</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سلوكية</a:t>
              </a: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 الإدمان ، المخدرات ، الحوادث.</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معرفية:</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تركيز ضعيف.</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الاحتراق</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فسيولوجية</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 زيادة ضغط </a:t>
              </a:r>
              <a:r>
                <a:rPr kumimoji="0" lang="ar-EG"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a:t>
              </a: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لدم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 زيادة دقات القلب</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1"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تنظيمية :</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000" b="0" i="0" u="none" strike="noStrike" kern="0" cap="none" spc="0" normalizeH="0" baseline="0" noProof="0" dirty="0">
                  <a:ln>
                    <a:noFill/>
                  </a:ln>
                  <a:solidFill>
                    <a:srgbClr val="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إنتاجية أقل ، تغيب ، دعاوي</a:t>
              </a:r>
              <a:endParaRPr kumimoji="0" lang="en-US" sz="20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195233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45</a:t>
            </a:fld>
            <a:endParaRPr lang="ar-EG"/>
          </a:p>
        </p:txBody>
      </p:sp>
      <p:grpSp>
        <p:nvGrpSpPr>
          <p:cNvPr id="5" name="Group 4"/>
          <p:cNvGrpSpPr/>
          <p:nvPr/>
        </p:nvGrpSpPr>
        <p:grpSpPr>
          <a:xfrm>
            <a:off x="1645348" y="293952"/>
            <a:ext cx="3759273" cy="77820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75176" y="71252"/>
              <a:ext cx="2465459" cy="486780"/>
            </a:xfrm>
            <a:prstGeom prst="rect">
              <a:avLst/>
            </a:prstGeom>
          </p:spPr>
          <p:txBody>
            <a:bodyPr wrap="square">
              <a:noAutofit/>
            </a:bodyPr>
            <a:lstStyle/>
            <a:p>
              <a:pPr algn="ctr">
                <a:lnSpc>
                  <a:spcPct val="107000"/>
                </a:lnSpc>
                <a:spcAft>
                  <a:spcPts val="800"/>
                </a:spcAft>
              </a:pPr>
              <a:r>
                <a:rPr lang="ar-SA"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a:t>
              </a:r>
              <a:r>
                <a:rPr lang="en-US" sz="28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Kinicki</a:t>
              </a: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et </a:t>
              </a:r>
              <a:r>
                <a:rPr lang="en-US" sz="28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kreintrt</a:t>
              </a:r>
              <a:r>
                <a:rPr lang="en-US"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a:extLst>
              <a:ext uri="{FF2B5EF4-FFF2-40B4-BE49-F238E27FC236}">
                <a16:creationId xmlns:a16="http://schemas.microsoft.com/office/drawing/2014/main" id="{018B03C2-F68E-43DB-8C80-BCD1D09A13C3}"/>
              </a:ext>
            </a:extLst>
          </p:cNvPr>
          <p:cNvGrpSpPr/>
          <p:nvPr/>
        </p:nvGrpSpPr>
        <p:grpSpPr>
          <a:xfrm flipH="1">
            <a:off x="6278767" y="1667086"/>
            <a:ext cx="4331971" cy="3995457"/>
            <a:chOff x="2073194" y="3094670"/>
            <a:chExt cx="4329948" cy="3540209"/>
          </a:xfrm>
        </p:grpSpPr>
        <p:pic>
          <p:nvPicPr>
            <p:cNvPr id="10" name="Picture 9">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1" name="Rectangle 10">
              <a:extLst>
                <a:ext uri="{FF2B5EF4-FFF2-40B4-BE49-F238E27FC236}">
                  <a16:creationId xmlns:a16="http://schemas.microsoft.com/office/drawing/2014/main" id="{581FE0E3-32A2-45AE-9743-8A6890A8BDC1}"/>
                </a:ext>
              </a:extLst>
            </p:cNvPr>
            <p:cNvSpPr/>
            <p:nvPr/>
          </p:nvSpPr>
          <p:spPr>
            <a:xfrm>
              <a:off x="2294503" y="3276177"/>
              <a:ext cx="4108639" cy="3183866"/>
            </a:xfrm>
            <a:prstGeom prst="rect">
              <a:avLst/>
            </a:prstGeom>
          </p:spPr>
          <p:txBody>
            <a:bodyPr wrap="square">
              <a:spAutoFit/>
            </a:bodyPr>
            <a:lstStyle/>
            <a:p>
              <a:pPr algn="ctr">
                <a:lnSpc>
                  <a:spcPct val="125000"/>
                </a:lnSpc>
                <a:defRPr/>
              </a:pPr>
              <a:r>
                <a:rPr lang="ar-EG" sz="2600" b="1" dirty="0">
                  <a:solidFill>
                    <a:srgbClr val="002060"/>
                  </a:solidFill>
                  <a:latin typeface="Adobe Arabic" panose="02040503050201020203" pitchFamily="18" charset="-78"/>
                  <a:cs typeface="Sakkal Majalla" panose="02000000000000000000" pitchFamily="2" charset="-78"/>
                </a:rPr>
                <a:t>ولا يختلف هذا النموذج كثيرا </a:t>
              </a:r>
              <a:br>
                <a:rPr lang="ar-EG" sz="2600" b="1" dirty="0">
                  <a:solidFill>
                    <a:srgbClr val="002060"/>
                  </a:solidFill>
                  <a:latin typeface="Adobe Arabic" panose="02040503050201020203" pitchFamily="18" charset="-78"/>
                  <a:cs typeface="Sakkal Majalla" panose="02000000000000000000" pitchFamily="2" charset="-78"/>
                </a:rPr>
              </a:br>
              <a:r>
                <a:rPr lang="ar-EG" sz="2600" b="1" dirty="0">
                  <a:solidFill>
                    <a:srgbClr val="002060"/>
                  </a:solidFill>
                  <a:latin typeface="Adobe Arabic" panose="02040503050201020203" pitchFamily="18" charset="-78"/>
                  <a:cs typeface="Sakkal Majalla" panose="02000000000000000000" pitchFamily="2" charset="-78"/>
                </a:rPr>
                <a:t>عن نموذج </a:t>
              </a:r>
              <a:r>
                <a:rPr lang="ar-EG" sz="2600" b="1" dirty="0" err="1">
                  <a:solidFill>
                    <a:srgbClr val="002060"/>
                  </a:solidFill>
                  <a:latin typeface="Adobe Arabic" panose="02040503050201020203" pitchFamily="18" charset="-78"/>
                  <a:cs typeface="Sakkal Majalla" panose="02000000000000000000" pitchFamily="2" charset="-78"/>
                </a:rPr>
                <a:t>جيبسن</a:t>
              </a:r>
              <a:r>
                <a:rPr lang="ar-EG" sz="2600" b="1" dirty="0">
                  <a:solidFill>
                    <a:srgbClr val="002060"/>
                  </a:solidFill>
                  <a:latin typeface="Adobe Arabic" panose="02040503050201020203" pitchFamily="18" charset="-78"/>
                  <a:cs typeface="Sakkal Majalla" panose="02000000000000000000" pitchFamily="2" charset="-78"/>
                </a:rPr>
                <a:t> وزملائه، حيث </a:t>
              </a:r>
              <a:br>
                <a:rPr lang="ar-EG" sz="2600" b="1" dirty="0">
                  <a:solidFill>
                    <a:srgbClr val="002060"/>
                  </a:solidFill>
                  <a:latin typeface="Adobe Arabic" panose="02040503050201020203" pitchFamily="18" charset="-78"/>
                  <a:cs typeface="Sakkal Majalla" panose="02000000000000000000" pitchFamily="2" charset="-78"/>
                </a:rPr>
              </a:br>
              <a:r>
                <a:rPr lang="ar-EG" sz="2600" b="1" dirty="0">
                  <a:solidFill>
                    <a:srgbClr val="002060"/>
                  </a:solidFill>
                  <a:latin typeface="Adobe Arabic" panose="02040503050201020203" pitchFamily="18" charset="-78"/>
                  <a:cs typeface="Sakkal Majalla" panose="02000000000000000000" pitchFamily="2" charset="-78"/>
                </a:rPr>
                <a:t>يوضح هذا النموذج مسببات الضغوط التنظيمية (عمل الفرد، والجماعة، والمنظمة)، والخارجية كالأوضاع الاقتصادية والأسرية، ونوعية الحياة وغيرها</a:t>
              </a:r>
            </a:p>
          </p:txBody>
        </p:sp>
      </p:grpSp>
      <p:grpSp>
        <p:nvGrpSpPr>
          <p:cNvPr id="12" name="Group 11">
            <a:extLst>
              <a:ext uri="{FF2B5EF4-FFF2-40B4-BE49-F238E27FC236}">
                <a16:creationId xmlns:a16="http://schemas.microsoft.com/office/drawing/2014/main" id="{018B03C2-F68E-43DB-8C80-BCD1D09A13C3}"/>
              </a:ext>
            </a:extLst>
          </p:cNvPr>
          <p:cNvGrpSpPr/>
          <p:nvPr/>
        </p:nvGrpSpPr>
        <p:grpSpPr>
          <a:xfrm>
            <a:off x="1622811" y="1667086"/>
            <a:ext cx="4331970" cy="3995457"/>
            <a:chOff x="2073194" y="3094670"/>
            <a:chExt cx="4329947" cy="3540209"/>
          </a:xfrm>
        </p:grpSpPr>
        <p:pic>
          <p:nvPicPr>
            <p:cNvPr id="13" name="Picture 12">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4" name="Rectangle 13">
              <a:extLst>
                <a:ext uri="{FF2B5EF4-FFF2-40B4-BE49-F238E27FC236}">
                  <a16:creationId xmlns:a16="http://schemas.microsoft.com/office/drawing/2014/main" id="{581FE0E3-32A2-45AE-9743-8A6890A8BDC1}"/>
                </a:ext>
              </a:extLst>
            </p:cNvPr>
            <p:cNvSpPr/>
            <p:nvPr/>
          </p:nvSpPr>
          <p:spPr>
            <a:xfrm>
              <a:off x="2443902" y="3230504"/>
              <a:ext cx="3835690" cy="3183866"/>
            </a:xfrm>
            <a:prstGeom prst="rect">
              <a:avLst/>
            </a:prstGeom>
          </p:spPr>
          <p:txBody>
            <a:bodyPr wrap="square">
              <a:spAutoFit/>
            </a:bodyPr>
            <a:lstStyle/>
            <a:p>
              <a:pPr algn="ctr">
                <a:lnSpc>
                  <a:spcPct val="125000"/>
                </a:lnSpc>
                <a:defRPr/>
              </a:pPr>
              <a:r>
                <a:rPr lang="ar-EG" sz="2600" b="1" dirty="0">
                  <a:solidFill>
                    <a:srgbClr val="002060"/>
                  </a:solidFill>
                  <a:latin typeface="Adobe Arabic" panose="02040503050201020203" pitchFamily="18" charset="-78"/>
                  <a:cs typeface="Sakkal Majalla" panose="02000000000000000000" pitchFamily="2" charset="-78"/>
                </a:rPr>
                <a:t>وهناك الفروق الفردية التي تؤثر </a:t>
              </a:r>
              <a:br>
                <a:rPr lang="ar-EG" sz="2600" b="1" dirty="0">
                  <a:solidFill>
                    <a:srgbClr val="002060"/>
                  </a:solidFill>
                  <a:latin typeface="Adobe Arabic" panose="02040503050201020203" pitchFamily="18" charset="-78"/>
                  <a:cs typeface="Sakkal Majalla" panose="02000000000000000000" pitchFamily="2" charset="-78"/>
                </a:rPr>
              </a:br>
              <a:r>
                <a:rPr lang="ar-EG" sz="2600" b="1" dirty="0">
                  <a:solidFill>
                    <a:srgbClr val="002060"/>
                  </a:solidFill>
                  <a:latin typeface="Adobe Arabic" panose="02040503050201020203" pitchFamily="18" charset="-78"/>
                  <a:cs typeface="Sakkal Majalla" panose="02000000000000000000" pitchFamily="2" charset="-78"/>
                </a:rPr>
                <a:t>على إدراك الفرد لمصادر الضغوط وبالتالي على مستوى الضغوط ونتائجها، كما يناقش النموذج إدارة الضغوط على مستوى الفرد والمنظمة ويوضح الشكل الآتي عناصر النموذج والعلاقات فيما بينها</a:t>
              </a:r>
            </a:p>
          </p:txBody>
        </p:sp>
      </p:grpSp>
    </p:spTree>
    <p:extLst>
      <p:ext uri="{BB962C8B-B14F-4D97-AF65-F5344CB8AC3E}">
        <p14:creationId xmlns:p14="http://schemas.microsoft.com/office/powerpoint/2010/main" val="379537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46</a:t>
            </a:fld>
            <a:endParaRPr lang="ar-EG"/>
          </a:p>
        </p:txBody>
      </p:sp>
      <p:sp>
        <p:nvSpPr>
          <p:cNvPr id="2" name="Rectangle 1"/>
          <p:cNvSpPr/>
          <p:nvPr/>
        </p:nvSpPr>
        <p:spPr>
          <a:xfrm>
            <a:off x="3495227" y="893943"/>
            <a:ext cx="5471371" cy="587853"/>
          </a:xfrm>
          <a:prstGeom prst="rect">
            <a:avLst/>
          </a:prstGeom>
        </p:spPr>
        <p:txBody>
          <a:bodyPr wrap="none">
            <a:spAutoFit/>
          </a:bodyPr>
          <a:lstStyle/>
          <a:p>
            <a:pPr algn="ctr">
              <a:lnSpc>
                <a:spcPct val="115000"/>
              </a:lnSpc>
              <a:spcAft>
                <a:spcPts val="800"/>
              </a:spcAft>
            </a:pPr>
            <a:r>
              <a:rPr lang="ar-EG" sz="2800" b="1" dirty="0">
                <a:solidFill>
                  <a:srgbClr val="538135"/>
                </a:solidFill>
                <a:latin typeface="Calibri" panose="020F0502020204030204" pitchFamily="34" charset="0"/>
                <a:ea typeface="Calibri" panose="020F0502020204030204" pitchFamily="34" charset="0"/>
                <a:cs typeface="Sakkal Majalla" panose="02000000000000000000" pitchFamily="2" charset="-78"/>
              </a:rPr>
              <a:t>نموذج </a:t>
            </a:r>
            <a:r>
              <a:rPr lang="en-US" sz="2800" b="1" dirty="0" err="1">
                <a:solidFill>
                  <a:srgbClr val="538135"/>
                </a:solidFill>
                <a:latin typeface="Sakkal Majalla" panose="02000000000000000000" pitchFamily="2" charset="-78"/>
                <a:ea typeface="Calibri" panose="020F0502020204030204" pitchFamily="34" charset="0"/>
                <a:cs typeface="Arial" panose="020B0604020202020204" pitchFamily="34" charset="0"/>
              </a:rPr>
              <a:t>Kinicki</a:t>
            </a:r>
            <a:r>
              <a:rPr lang="en-US" sz="2800" b="1" dirty="0">
                <a:solidFill>
                  <a:srgbClr val="538135"/>
                </a:solidFill>
                <a:latin typeface="Sakkal Majalla" panose="02000000000000000000" pitchFamily="2" charset="-78"/>
                <a:ea typeface="Calibri" panose="020F0502020204030204" pitchFamily="34" charset="0"/>
                <a:cs typeface="Arial" panose="020B0604020202020204" pitchFamily="34" charset="0"/>
              </a:rPr>
              <a:t> et </a:t>
            </a:r>
            <a:r>
              <a:rPr lang="en-US" sz="2800" b="1" dirty="0" err="1">
                <a:solidFill>
                  <a:srgbClr val="538135"/>
                </a:solidFill>
                <a:latin typeface="Sakkal Majalla" panose="02000000000000000000" pitchFamily="2" charset="-78"/>
                <a:ea typeface="Calibri" panose="020F0502020204030204" pitchFamily="34" charset="0"/>
                <a:cs typeface="Arial" panose="020B0604020202020204" pitchFamily="34" charset="0"/>
              </a:rPr>
              <a:t>kreintrt</a:t>
            </a:r>
            <a:r>
              <a:rPr lang="ar-EG" sz="2800" b="1" dirty="0">
                <a:solidFill>
                  <a:srgbClr val="538135"/>
                </a:solidFill>
                <a:latin typeface="Calibri" panose="020F0502020204030204" pitchFamily="34" charset="0"/>
                <a:ea typeface="Calibri" panose="020F0502020204030204" pitchFamily="34" charset="0"/>
                <a:cs typeface="Sakkal Majalla" panose="02000000000000000000" pitchFamily="2" charset="-78"/>
              </a:rPr>
              <a:t> لدراسة ضغوط العمل</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1903752" y="1979999"/>
            <a:ext cx="8604354" cy="4120998"/>
            <a:chOff x="0" y="0"/>
            <a:chExt cx="5557520" cy="2928000"/>
          </a:xfrm>
        </p:grpSpPr>
        <p:sp>
          <p:nvSpPr>
            <p:cNvPr id="6" name="Rectangle 5"/>
            <p:cNvSpPr>
              <a:spLocks noChangeArrowheads="1"/>
            </p:cNvSpPr>
            <p:nvPr/>
          </p:nvSpPr>
          <p:spPr bwMode="auto">
            <a:xfrm>
              <a:off x="3810000" y="43543"/>
              <a:ext cx="1747520" cy="2517775"/>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مصادر الضغوط</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مستوى الفرد</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مستوى الجماعة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50000"/>
                </a:lnSpc>
                <a:spcBef>
                  <a:spcPts val="0"/>
                </a:spcBef>
                <a:spcAft>
                  <a:spcPts val="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مستوى المنظمة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50000"/>
                </a:lnSpc>
                <a:spcBef>
                  <a:spcPts val="0"/>
                </a:spcBef>
                <a:spcAft>
                  <a:spcPts val="80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على المستوى الخارجي</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a:spLocks noChangeArrowheads="1"/>
            </p:cNvSpPr>
            <p:nvPr/>
          </p:nvSpPr>
          <p:spPr bwMode="auto">
            <a:xfrm>
              <a:off x="0" y="0"/>
              <a:ext cx="1649730" cy="2493645"/>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النتائج المترتبة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7000"/>
                </a:lnSpc>
                <a:spcBef>
                  <a:spcPts val="0"/>
                </a:spcBef>
                <a:spcAft>
                  <a:spcPts val="80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سلوكية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7000"/>
                </a:lnSpc>
                <a:spcBef>
                  <a:spcPts val="0"/>
                </a:spcBef>
                <a:spcAft>
                  <a:spcPts val="80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معرفية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7000"/>
                </a:lnSpc>
                <a:spcBef>
                  <a:spcPts val="0"/>
                </a:spcBef>
                <a:spcAft>
                  <a:spcPts val="800"/>
                </a:spcAft>
                <a:buClrTx/>
                <a:buSzTx/>
                <a:buFont typeface="Wingdings" panose="05000000000000000000" pitchFamily="2" charset="2"/>
                <a:buChar char="§"/>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فسيولوجية</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a:spLocks noChangeArrowheads="1"/>
            </p:cNvSpPr>
            <p:nvPr/>
          </p:nvSpPr>
          <p:spPr bwMode="auto">
            <a:xfrm>
              <a:off x="2209800" y="914400"/>
              <a:ext cx="914400" cy="457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2400"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الضغوط</a:t>
              </a:r>
              <a:endParaRPr kumimoji="0" lang="en-US" sz="2400"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a:spLocks noChangeArrowheads="1"/>
            </p:cNvSpPr>
            <p:nvPr/>
          </p:nvSpPr>
          <p:spPr bwMode="auto">
            <a:xfrm>
              <a:off x="1883229" y="2242200"/>
              <a:ext cx="1714500" cy="6858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2400"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الفروق الفردية (الشخصية التكيف ،العمر ، الجنس…)</a:t>
              </a:r>
              <a:endParaRPr kumimoji="0" lang="en-US" sz="2400"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cxnSp>
          <p:nvCxnSpPr>
            <p:cNvPr id="11" name="Straight Connector 10"/>
            <p:cNvCxnSpPr>
              <a:cxnSpLocks noChangeShapeType="1"/>
            </p:cNvCxnSpPr>
            <p:nvPr/>
          </p:nvCxnSpPr>
          <p:spPr bwMode="auto">
            <a:xfrm>
              <a:off x="2710543" y="1785257"/>
              <a:ext cx="0" cy="457200"/>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cxnSp>
          <p:nvCxnSpPr>
            <p:cNvPr id="12" name="Straight Connector 11"/>
            <p:cNvCxnSpPr>
              <a:cxnSpLocks noChangeShapeType="1"/>
            </p:cNvCxnSpPr>
            <p:nvPr/>
          </p:nvCxnSpPr>
          <p:spPr bwMode="auto">
            <a:xfrm flipH="1">
              <a:off x="1883229" y="1763486"/>
              <a:ext cx="1714500" cy="0"/>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cxnSp>
          <p:nvCxnSpPr>
            <p:cNvPr id="13" name="Straight Connector 12"/>
            <p:cNvCxnSpPr>
              <a:cxnSpLocks noChangeShapeType="1"/>
            </p:cNvCxnSpPr>
            <p:nvPr/>
          </p:nvCxnSpPr>
          <p:spPr bwMode="auto">
            <a:xfrm flipV="1">
              <a:off x="3603172" y="1197429"/>
              <a:ext cx="0" cy="5715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4" name="Straight Connector 13"/>
            <p:cNvCxnSpPr>
              <a:cxnSpLocks noChangeShapeType="1"/>
            </p:cNvCxnSpPr>
            <p:nvPr/>
          </p:nvCxnSpPr>
          <p:spPr bwMode="auto">
            <a:xfrm flipV="1">
              <a:off x="1883229" y="1186543"/>
              <a:ext cx="0" cy="5715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flipH="1">
              <a:off x="3124200" y="1110343"/>
              <a:ext cx="685800" cy="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sp>
          <p:nvSpPr>
            <p:cNvPr id="16" name="Freeform 15"/>
            <p:cNvSpPr>
              <a:spLocks/>
            </p:cNvSpPr>
            <p:nvPr/>
          </p:nvSpPr>
          <p:spPr bwMode="auto">
            <a:xfrm>
              <a:off x="1665514" y="1132114"/>
              <a:ext cx="540385" cy="635"/>
            </a:xfrm>
            <a:custGeom>
              <a:avLst/>
              <a:gdLst>
                <a:gd name="T0" fmla="*/ 851 w 851"/>
                <a:gd name="T1" fmla="*/ 0 h 1"/>
                <a:gd name="T2" fmla="*/ 0 w 851"/>
                <a:gd name="T3" fmla="*/ 1 h 1"/>
              </a:gdLst>
              <a:ahLst/>
              <a:cxnLst>
                <a:cxn ang="0">
                  <a:pos x="T0" y="T1"/>
                </a:cxn>
                <a:cxn ang="0">
                  <a:pos x="T2" y="T3"/>
                </a:cxn>
              </a:cxnLst>
              <a:rect l="0" t="0" r="r" b="b"/>
              <a:pathLst>
                <a:path w="851" h="1">
                  <a:moveTo>
                    <a:pt x="851" y="0"/>
                  </a:moveTo>
                  <a:lnTo>
                    <a:pt x="0" y="1"/>
                  </a:lnTo>
                </a:path>
              </a:pathLst>
            </a:custGeom>
            <a:noFill/>
            <a:ln w="9525">
              <a:solidFill>
                <a:srgbClr val="70AD47">
                  <a:lumMod val="75000"/>
                </a:srgbClr>
              </a:solidFill>
              <a:round/>
              <a:headEnd/>
              <a:tailEnd type="triangle" w="med" len="me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400" b="0" i="0" u="none" strike="noStrike" kern="0" cap="none" spc="0" normalizeH="0" baseline="0" noProof="0">
                <a:ln>
                  <a:noFill/>
                </a:ln>
                <a:solidFill>
                  <a:sysClr val="windowText" lastClr="000000"/>
                </a:solidFill>
                <a:effectLst/>
                <a:uLnTx/>
                <a:uFillTx/>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85875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47</a:t>
            </a:fld>
            <a:endParaRPr lang="ar-EG"/>
          </a:p>
        </p:txBody>
      </p:sp>
      <p:grpSp>
        <p:nvGrpSpPr>
          <p:cNvPr id="5" name="Group 4"/>
          <p:cNvGrpSpPr/>
          <p:nvPr/>
        </p:nvGrpSpPr>
        <p:grpSpPr>
          <a:xfrm>
            <a:off x="1645348" y="293952"/>
            <a:ext cx="3759273" cy="1085143"/>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242786" y="62559"/>
              <a:ext cx="2257326" cy="486780"/>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عبد الرحمن بن أحمد الهيجان لتفسير ضغوط العمل</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331861" y="1314050"/>
            <a:ext cx="11542426" cy="517065"/>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قد قدمه بعد استعراض مجموعة من آراء الباحثين حول مصادر ومسببات ضغوط العمل، </a:t>
            </a:r>
            <a:r>
              <a:rPr lang="ar-EG" sz="2400" b="1" dirty="0">
                <a:latin typeface="Calibri" panose="020F0502020204030204" pitchFamily="34" charset="0"/>
                <a:ea typeface="Calibri" panose="020F0502020204030204" pitchFamily="34" charset="0"/>
                <a:cs typeface="Sakkal Majalla" panose="02000000000000000000" pitchFamily="2" charset="-78"/>
              </a:rPr>
              <a:t>وقد شمل نموذجه الأبعاد التالية: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8867253" y="2393842"/>
            <a:ext cx="2974976" cy="586105"/>
            <a:chOff x="-1380309" y="-9630"/>
            <a:chExt cx="2975153" cy="586313"/>
          </a:xfrm>
        </p:grpSpPr>
        <p:pic>
          <p:nvPicPr>
            <p:cNvPr id="10" name="Picture 9" descr="D:\New folder\Untitled-1-Recovered_0006_Layer-3.png"/>
            <p:cNvPicPr>
              <a:picLocks noChangeAspect="1"/>
            </p:cNvPicPr>
            <p:nvPr/>
          </p:nvPicPr>
          <p:blipFill rotWithShape="1">
            <a:blip r:embed="rId4"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1" name="Rectangle 10"/>
            <p:cNvSpPr/>
            <p:nvPr/>
          </p:nvSpPr>
          <p:spPr>
            <a:xfrm>
              <a:off x="-1380309" y="211629"/>
              <a:ext cx="2777609" cy="365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مصادر ضغوط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115247" y="101067"/>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3" name="Rectangle 2"/>
          <p:cNvSpPr/>
          <p:nvPr/>
        </p:nvSpPr>
        <p:spPr>
          <a:xfrm>
            <a:off x="4377177" y="2462882"/>
            <a:ext cx="4889479" cy="517065"/>
          </a:xfrm>
          <a:prstGeom prst="rect">
            <a:avLst/>
          </a:prstGeom>
        </p:spPr>
        <p:txBody>
          <a:bodyPr wrap="non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وقد حدد في هذا الصدد مجموعتين من المصادر هما:</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3" name="Group 12"/>
          <p:cNvGrpSpPr/>
          <p:nvPr/>
        </p:nvGrpSpPr>
        <p:grpSpPr>
          <a:xfrm>
            <a:off x="7371945" y="3297828"/>
            <a:ext cx="2516902" cy="546187"/>
            <a:chOff x="5980791" y="3043686"/>
            <a:chExt cx="2516902" cy="546187"/>
          </a:xfrm>
        </p:grpSpPr>
        <p:sp>
          <p:nvSpPr>
            <p:cNvPr id="14" name="Rectangle 13"/>
            <p:cNvSpPr/>
            <p:nvPr/>
          </p:nvSpPr>
          <p:spPr>
            <a:xfrm>
              <a:off x="5980791" y="3085948"/>
              <a:ext cx="2044150" cy="461665"/>
            </a:xfrm>
            <a:prstGeom prst="rect">
              <a:avLst/>
            </a:prstGeom>
          </p:spPr>
          <p:txBody>
            <a:bodyPr wrap="none">
              <a:spAutoFit/>
            </a:bodyPr>
            <a:lstStyle/>
            <a:p>
              <a:r>
                <a:rPr lang="ar-EG" sz="2400" b="1" dirty="0">
                  <a:cs typeface="Sakkal Majalla" panose="02000000000000000000" pitchFamily="2" charset="-78"/>
                </a:rPr>
                <a:t>مصادر تتعلق بالفرد </a:t>
              </a:r>
            </a:p>
          </p:txBody>
        </p:sp>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62382" t="19294" b="28675"/>
            <a:stretch/>
          </p:blipFill>
          <p:spPr>
            <a:xfrm flipH="1">
              <a:off x="7913781" y="3043686"/>
              <a:ext cx="583912" cy="546187"/>
            </a:xfrm>
            <a:prstGeom prst="rect">
              <a:avLst/>
            </a:prstGeom>
          </p:spPr>
        </p:pic>
      </p:grpSp>
      <p:grpSp>
        <p:nvGrpSpPr>
          <p:cNvPr id="16" name="Group 15"/>
          <p:cNvGrpSpPr/>
          <p:nvPr/>
        </p:nvGrpSpPr>
        <p:grpSpPr>
          <a:xfrm>
            <a:off x="3835983" y="3297828"/>
            <a:ext cx="2654760" cy="546187"/>
            <a:chOff x="5842933" y="3043686"/>
            <a:chExt cx="2654760" cy="546187"/>
          </a:xfrm>
        </p:grpSpPr>
        <p:sp>
          <p:nvSpPr>
            <p:cNvPr id="17" name="Rectangle 16"/>
            <p:cNvSpPr/>
            <p:nvPr/>
          </p:nvSpPr>
          <p:spPr>
            <a:xfrm>
              <a:off x="5842933" y="3085948"/>
              <a:ext cx="2182008" cy="461665"/>
            </a:xfrm>
            <a:prstGeom prst="rect">
              <a:avLst/>
            </a:prstGeom>
          </p:spPr>
          <p:txBody>
            <a:bodyPr wrap="none">
              <a:spAutoFit/>
            </a:bodyPr>
            <a:lstStyle/>
            <a:p>
              <a:r>
                <a:rPr lang="ar-EG" sz="2400" b="1" dirty="0">
                  <a:cs typeface="Sakkal Majalla" panose="02000000000000000000" pitchFamily="2" charset="-78"/>
                </a:rPr>
                <a:t>مصادر تتعلق بالمنظمة</a:t>
              </a:r>
            </a:p>
          </p:txBody>
        </p:sp>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62382" t="19294" b="28675"/>
            <a:stretch/>
          </p:blipFill>
          <p:spPr>
            <a:xfrm flipH="1">
              <a:off x="7913781" y="3043686"/>
              <a:ext cx="583912" cy="546187"/>
            </a:xfrm>
            <a:prstGeom prst="rect">
              <a:avLst/>
            </a:prstGeom>
          </p:spPr>
        </p:pic>
      </p:grpSp>
      <p:grpSp>
        <p:nvGrpSpPr>
          <p:cNvPr id="19" name="Group 18"/>
          <p:cNvGrpSpPr/>
          <p:nvPr/>
        </p:nvGrpSpPr>
        <p:grpSpPr>
          <a:xfrm>
            <a:off x="8867253" y="4161896"/>
            <a:ext cx="2974976" cy="586105"/>
            <a:chOff x="-1380309" y="-9630"/>
            <a:chExt cx="2975153" cy="586313"/>
          </a:xfrm>
        </p:grpSpPr>
        <p:pic>
          <p:nvPicPr>
            <p:cNvPr id="20" name="Picture 19" descr="D:\New folder\Untitled-1-Recovered_0006_Layer-3.png"/>
            <p:cNvPicPr>
              <a:picLocks noChangeAspect="1"/>
            </p:cNvPicPr>
            <p:nvPr/>
          </p:nvPicPr>
          <p:blipFill rotWithShape="1">
            <a:blip r:embed="rId4"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21" name="Rectangle 20"/>
            <p:cNvSpPr/>
            <p:nvPr/>
          </p:nvSpPr>
          <p:spPr>
            <a:xfrm>
              <a:off x="-1380309" y="211629"/>
              <a:ext cx="2777609" cy="365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نتائج ضغوط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2" name="Rectangle 21"/>
            <p:cNvSpPr/>
            <p:nvPr/>
          </p:nvSpPr>
          <p:spPr>
            <a:xfrm>
              <a:off x="1115247" y="101067"/>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3" name="Rectangle 22"/>
          <p:cNvSpPr/>
          <p:nvPr/>
        </p:nvSpPr>
        <p:spPr>
          <a:xfrm>
            <a:off x="7079989" y="4272554"/>
            <a:ext cx="2226892" cy="517065"/>
          </a:xfrm>
          <a:prstGeom prst="rect">
            <a:avLst/>
          </a:prstGeom>
        </p:spPr>
        <p:txBody>
          <a:bodyPr wrap="non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وقد حددها في جانبين: </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24" name="Group 23"/>
          <p:cNvGrpSpPr/>
          <p:nvPr/>
        </p:nvGrpSpPr>
        <p:grpSpPr>
          <a:xfrm>
            <a:off x="6950355" y="5065882"/>
            <a:ext cx="2938492" cy="546187"/>
            <a:chOff x="5559201" y="3043686"/>
            <a:chExt cx="2938492" cy="546187"/>
          </a:xfrm>
        </p:grpSpPr>
        <p:sp>
          <p:nvSpPr>
            <p:cNvPr id="25" name="Rectangle 24"/>
            <p:cNvSpPr/>
            <p:nvPr/>
          </p:nvSpPr>
          <p:spPr>
            <a:xfrm>
              <a:off x="5559201" y="3085948"/>
              <a:ext cx="2465740" cy="461665"/>
            </a:xfrm>
            <a:prstGeom prst="rect">
              <a:avLst/>
            </a:prstGeom>
          </p:spPr>
          <p:txBody>
            <a:bodyPr wrap="none">
              <a:spAutoFit/>
            </a:bodyPr>
            <a:lstStyle/>
            <a:p>
              <a:r>
                <a:rPr lang="ar-EG" sz="2400" b="1" dirty="0">
                  <a:cs typeface="Sakkal Majalla" panose="02000000000000000000" pitchFamily="2" charset="-78"/>
                </a:rPr>
                <a:t>نتائج الضغوط على الفرد</a:t>
              </a:r>
            </a:p>
          </p:txBody>
        </p:sp>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l="62382" t="19294" b="28675"/>
            <a:stretch/>
          </p:blipFill>
          <p:spPr>
            <a:xfrm flipH="1">
              <a:off x="7913781" y="3043686"/>
              <a:ext cx="583912" cy="546187"/>
            </a:xfrm>
            <a:prstGeom prst="rect">
              <a:avLst/>
            </a:prstGeom>
          </p:spPr>
        </p:pic>
      </p:grpSp>
      <p:grpSp>
        <p:nvGrpSpPr>
          <p:cNvPr id="27" name="Group 26"/>
          <p:cNvGrpSpPr/>
          <p:nvPr/>
        </p:nvGrpSpPr>
        <p:grpSpPr>
          <a:xfrm>
            <a:off x="3279741" y="5036540"/>
            <a:ext cx="3211002" cy="546187"/>
            <a:chOff x="5286691" y="3043686"/>
            <a:chExt cx="3211002" cy="546187"/>
          </a:xfrm>
        </p:grpSpPr>
        <p:sp>
          <p:nvSpPr>
            <p:cNvPr id="28" name="Rectangle 27"/>
            <p:cNvSpPr/>
            <p:nvPr/>
          </p:nvSpPr>
          <p:spPr>
            <a:xfrm>
              <a:off x="5286691" y="3085948"/>
              <a:ext cx="2738250" cy="461665"/>
            </a:xfrm>
            <a:prstGeom prst="rect">
              <a:avLst/>
            </a:prstGeom>
          </p:spPr>
          <p:txBody>
            <a:bodyPr wrap="none">
              <a:spAutoFit/>
            </a:bodyPr>
            <a:lstStyle/>
            <a:p>
              <a:r>
                <a:rPr lang="ar-EG" sz="2400" b="1" dirty="0">
                  <a:cs typeface="Sakkal Majalla" panose="02000000000000000000" pitchFamily="2" charset="-78"/>
                </a:rPr>
                <a:t>نتائج الضغوط على المنظمة </a:t>
              </a:r>
            </a:p>
          </p:txBody>
        </p:sp>
        <p:pic>
          <p:nvPicPr>
            <p:cNvPr id="29" name="Picture 28"/>
            <p:cNvPicPr>
              <a:picLocks noChangeAspect="1"/>
            </p:cNvPicPr>
            <p:nvPr/>
          </p:nvPicPr>
          <p:blipFill rotWithShape="1">
            <a:blip r:embed="rId5" cstate="print">
              <a:extLst>
                <a:ext uri="{28A0092B-C50C-407E-A947-70E740481C1C}">
                  <a14:useLocalDpi xmlns:a14="http://schemas.microsoft.com/office/drawing/2010/main" val="0"/>
                </a:ext>
              </a:extLst>
            </a:blip>
            <a:srcRect l="62382" t="19294" b="28675"/>
            <a:stretch/>
          </p:blipFill>
          <p:spPr>
            <a:xfrm flipH="1">
              <a:off x="7913781" y="3043686"/>
              <a:ext cx="583912" cy="546187"/>
            </a:xfrm>
            <a:prstGeom prst="rect">
              <a:avLst/>
            </a:prstGeom>
          </p:spPr>
        </p:pic>
      </p:grpSp>
      <p:pic>
        <p:nvPicPr>
          <p:cNvPr id="31" name="Picture 30"/>
          <p:cNvPicPr>
            <a:picLocks noChangeAspect="1"/>
          </p:cNvPicPr>
          <p:nvPr/>
        </p:nvPicPr>
        <p:blipFill rotWithShape="1">
          <a:blip r:embed="rId6">
            <a:extLst>
              <a:ext uri="{BEBA8EAE-BF5A-486C-A8C5-ECC9F3942E4B}">
                <a14:imgProps xmlns:a14="http://schemas.microsoft.com/office/drawing/2010/main">
                  <a14:imgLayer r:embed="rId7">
                    <a14:imgEffect>
                      <a14:backgroundRemoval t="10000" b="90000" l="6769" r="90000"/>
                    </a14:imgEffect>
                  </a14:imgLayer>
                </a14:imgProps>
              </a:ext>
            </a:extLst>
          </a:blip>
          <a:srcRect l="9771" t="25392" r="8978" b="30580"/>
          <a:stretch/>
        </p:blipFill>
        <p:spPr>
          <a:xfrm>
            <a:off x="447954" y="2677776"/>
            <a:ext cx="3456471" cy="2358764"/>
          </a:xfrm>
          <a:prstGeom prst="rect">
            <a:avLst/>
          </a:prstGeom>
        </p:spPr>
      </p:pic>
    </p:spTree>
    <p:extLst>
      <p:ext uri="{BB962C8B-B14F-4D97-AF65-F5344CB8AC3E}">
        <p14:creationId xmlns:p14="http://schemas.microsoft.com/office/powerpoint/2010/main" val="1887905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90"/>
                                          </p:val>
                                        </p:tav>
                                        <p:tav tm="100000">
                                          <p:val>
                                            <p:fltVal val="0"/>
                                          </p:val>
                                        </p:tav>
                                      </p:tavLst>
                                    </p:anim>
                                    <p:animEffect transition="in" filter="fade">
                                      <p:cBhvr>
                                        <p:cTn id="48" dur="10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0"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0" fill="hold" nodeType="click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p:cTn id="65" dur="500" fill="hold"/>
                                        <p:tgtEl>
                                          <p:spTgt spid="27"/>
                                        </p:tgtEl>
                                        <p:attrNameLst>
                                          <p:attrName>ppt_w</p:attrName>
                                        </p:attrNameLst>
                                      </p:cBhvr>
                                      <p:tavLst>
                                        <p:tav tm="0">
                                          <p:val>
                                            <p:fltVal val="0"/>
                                          </p:val>
                                        </p:tav>
                                        <p:tav tm="100000">
                                          <p:val>
                                            <p:strVal val="#ppt_w"/>
                                          </p:val>
                                        </p:tav>
                                      </p:tavLst>
                                    </p:anim>
                                    <p:anim calcmode="lin" valueType="num">
                                      <p:cBhvr>
                                        <p:cTn id="66" dur="500" fill="hold"/>
                                        <p:tgtEl>
                                          <p:spTgt spid="2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48</a:t>
            </a:fld>
            <a:endParaRPr lang="ar-EG"/>
          </a:p>
        </p:txBody>
      </p:sp>
      <p:grpSp>
        <p:nvGrpSpPr>
          <p:cNvPr id="5" name="Group 4"/>
          <p:cNvGrpSpPr/>
          <p:nvPr/>
        </p:nvGrpSpPr>
        <p:grpSpPr>
          <a:xfrm>
            <a:off x="8867253" y="774905"/>
            <a:ext cx="2974976" cy="586105"/>
            <a:chOff x="-1380309" y="-9630"/>
            <a:chExt cx="2975153" cy="586313"/>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1380309" y="211629"/>
              <a:ext cx="2777609" cy="36505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إدارة ضغوط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15247" y="101067"/>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2" name="Picture 1"/>
          <p:cNvPicPr>
            <a:picLocks noChangeAspect="1"/>
          </p:cNvPicPr>
          <p:nvPr/>
        </p:nvPicPr>
        <p:blipFill>
          <a:blip r:embed="rId4"/>
          <a:stretch>
            <a:fillRect/>
          </a:stretch>
        </p:blipFill>
        <p:spPr>
          <a:xfrm>
            <a:off x="4710497" y="1904499"/>
            <a:ext cx="6934200" cy="3640455"/>
          </a:xfrm>
          <a:prstGeom prst="rect">
            <a:avLst/>
          </a:prstGeom>
        </p:spPr>
      </p:pic>
      <p:sp>
        <p:nvSpPr>
          <p:cNvPr id="3" name="Rectangle 2"/>
          <p:cNvSpPr/>
          <p:nvPr/>
        </p:nvSpPr>
        <p:spPr>
          <a:xfrm>
            <a:off x="259830" y="2145832"/>
            <a:ext cx="5661285" cy="1578894"/>
          </a:xfrm>
          <a:prstGeom prst="rect">
            <a:avLst/>
          </a:prstGeom>
        </p:spPr>
        <p:txBody>
          <a:bodyPr wrap="square">
            <a:spAutoFit/>
          </a:bodyPr>
          <a:lstStyle/>
          <a:p>
            <a:pPr algn="justLow">
              <a:lnSpc>
                <a:spcPct val="115000"/>
              </a:lnSpc>
              <a:spcAft>
                <a:spcPts val="800"/>
              </a:spcAft>
            </a:pP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بعد تحديده لأهم مصادر ضغوط العمل عرج صاحب النموذج للتطرق إلى كيفية إدارة الضغوط من أجل تفادي الآثار السلبية التي قد تنجم عنها</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3701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randombar(horizontal)">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24749" y="61788"/>
            <a:ext cx="3083146" cy="3574578"/>
          </a:xfrm>
          <a:prstGeom prst="rect">
            <a:avLst/>
          </a:prstGeom>
        </p:spPr>
      </p:pic>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49</a:t>
            </a:fld>
            <a:endParaRPr lang="ar-EG"/>
          </a:p>
        </p:txBody>
      </p:sp>
      <p:sp>
        <p:nvSpPr>
          <p:cNvPr id="5" name="Rectangle 4"/>
          <p:cNvSpPr/>
          <p:nvPr/>
        </p:nvSpPr>
        <p:spPr>
          <a:xfrm>
            <a:off x="6466615" y="1093445"/>
            <a:ext cx="5266186" cy="523220"/>
          </a:xfrm>
          <a:prstGeom prst="rect">
            <a:avLst/>
          </a:prstGeom>
        </p:spPr>
        <p:txBody>
          <a:bodyPr wrap="none">
            <a:spAutoFit/>
          </a:bodyPr>
          <a:lstStyle/>
          <a:p>
            <a:r>
              <a:rPr lang="ar-EG" sz="2800" b="1" dirty="0">
                <a:solidFill>
                  <a:srgbClr val="C00000"/>
                </a:solidFill>
                <a:ea typeface="Calibri" panose="020F0502020204030204" pitchFamily="34" charset="0"/>
                <a:cs typeface="Sakkal Majalla" panose="02000000000000000000" pitchFamily="2" charset="-78"/>
              </a:rPr>
              <a:t>وقد تطرق في هذا الصدد إلى أسلوبين من الإدارة:</a:t>
            </a:r>
            <a:endParaRPr lang="ar-EG" sz="3200" dirty="0">
              <a:solidFill>
                <a:srgbClr val="C00000"/>
              </a:solidFill>
            </a:endParaRPr>
          </a:p>
        </p:txBody>
      </p:sp>
      <p:grpSp>
        <p:nvGrpSpPr>
          <p:cNvPr id="6" name="Group 5"/>
          <p:cNvGrpSpPr/>
          <p:nvPr/>
        </p:nvGrpSpPr>
        <p:grpSpPr>
          <a:xfrm>
            <a:off x="9072323" y="2149198"/>
            <a:ext cx="2890680" cy="863296"/>
            <a:chOff x="6235254" y="3759089"/>
            <a:chExt cx="4473803" cy="1190702"/>
          </a:xfrm>
        </p:grpSpPr>
        <p:grpSp>
          <p:nvGrpSpPr>
            <p:cNvPr id="8" name="Group 7">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1"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2"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3"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9" name="Rectangle 8">
              <a:extLst>
                <a:ext uri="{FF2B5EF4-FFF2-40B4-BE49-F238E27FC236}">
                  <a16:creationId xmlns:a16="http://schemas.microsoft.com/office/drawing/2014/main" id="{689EC6BB-6639-47DA-A955-4B181977BB68}"/>
                </a:ext>
              </a:extLst>
            </p:cNvPr>
            <p:cNvSpPr/>
            <p:nvPr/>
          </p:nvSpPr>
          <p:spPr>
            <a:xfrm>
              <a:off x="6552802"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الأول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0"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4" name="Rectangle 13"/>
          <p:cNvSpPr/>
          <p:nvPr/>
        </p:nvSpPr>
        <p:spPr>
          <a:xfrm>
            <a:off x="120250" y="2254992"/>
            <a:ext cx="8947053"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يتعلق بالفرد التوجه إلى الله من العبادات والدعاء، وكذا التمارين الرياضية....، </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15" name="Group 14"/>
          <p:cNvGrpSpPr/>
          <p:nvPr/>
        </p:nvGrpSpPr>
        <p:grpSpPr>
          <a:xfrm>
            <a:off x="9092710" y="3464816"/>
            <a:ext cx="2890680" cy="863296"/>
            <a:chOff x="6235254" y="3759089"/>
            <a:chExt cx="4473803" cy="1190702"/>
          </a:xfrm>
        </p:grpSpPr>
        <p:grpSp>
          <p:nvGrpSpPr>
            <p:cNvPr id="16" name="Group 15">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9"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0"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1"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17" name="Rectangle 16">
              <a:extLst>
                <a:ext uri="{FF2B5EF4-FFF2-40B4-BE49-F238E27FC236}">
                  <a16:creationId xmlns:a16="http://schemas.microsoft.com/office/drawing/2014/main" id="{689EC6BB-6639-47DA-A955-4B181977BB68}"/>
                </a:ext>
              </a:extLst>
            </p:cNvPr>
            <p:cNvSpPr/>
            <p:nvPr/>
          </p:nvSpPr>
          <p:spPr>
            <a:xfrm>
              <a:off x="6552803"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أما الثاني </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8"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2" name="Rectangle 21"/>
          <p:cNvSpPr/>
          <p:nvPr/>
        </p:nvSpPr>
        <p:spPr>
          <a:xfrm>
            <a:off x="434715" y="3537025"/>
            <a:ext cx="8686592"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فهو على مستوى المنظمة كإعادة تصميم الوظائف، تحسين الإشراف، استخدام الدوافع بفاعلية، مواجهة الصراع في بيئة العمل، توفير المناخ الملائم للتقويم والتطوير الوظيفي، تحسين ظروف العمل المادية</a:t>
            </a:r>
            <a:endParaRPr lang="en-ZA"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531066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barn(inVertical)">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a16="http://schemas.microsoft.com/office/drawing/2014/main" id="{C03955BB-E41C-4E77-BB48-325360470229}"/>
                </a:ext>
              </a:extLst>
            </p:cNvPr>
            <p:cNvSpPr/>
            <p:nvPr/>
          </p:nvSpPr>
          <p:spPr>
            <a:xfrm>
              <a:off x="342778" y="1113807"/>
              <a:ext cx="5681417" cy="5640605"/>
            </a:xfrm>
            <a:prstGeom prst="rect">
              <a:avLst/>
            </a:prstGeom>
            <a:blipFill>
              <a:blip r:embed="rId3"/>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a16="http://schemas.microsoft.com/office/drawing/2014/main" id="{33F222A8-AF2A-4292-8A95-0C3AD37A109D}"/>
                  </a:ext>
                </a:extLst>
              </p:cNvPr>
              <p:cNvSpPr/>
              <p:nvPr/>
            </p:nvSpPr>
            <p:spPr>
              <a:xfrm>
                <a:off x="6163734" y="1119593"/>
                <a:ext cx="5660571" cy="5640605"/>
              </a:xfrm>
              <a:prstGeom prst="rect">
                <a:avLst/>
              </a:prstGeom>
              <a:blipFill>
                <a:blip r:embed="rId3"/>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a16="http://schemas.microsoft.com/office/drawing/2014/main" id="{F2C903F3-C80B-4C65-BBE4-42679B3787E3}"/>
              </a:ext>
            </a:extLst>
          </p:cNvPr>
          <p:cNvSpPr txBox="1"/>
          <p:nvPr/>
        </p:nvSpPr>
        <p:spPr>
          <a:xfrm>
            <a:off x="7093529" y="1990432"/>
            <a:ext cx="4121107" cy="954107"/>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استراتيجيات يتبعها الناجحون للتعامل مع ضغوط العمل</a:t>
            </a:r>
          </a:p>
        </p:txBody>
      </p:sp>
      <p:sp>
        <p:nvSpPr>
          <p:cNvPr id="104" name="TextBox 103">
            <a:extLst>
              <a:ext uri="{FF2B5EF4-FFF2-40B4-BE49-F238E27FC236}">
                <a16:creationId xmlns:a16="http://schemas.microsoft.com/office/drawing/2014/main" id="{BC486640-E351-43E9-B9E2-9FE71880CCBD}"/>
              </a:ext>
            </a:extLst>
          </p:cNvPr>
          <p:cNvSpPr txBox="1"/>
          <p:nvPr/>
        </p:nvSpPr>
        <p:spPr>
          <a:xfrm>
            <a:off x="6673196" y="3156290"/>
            <a:ext cx="4530246" cy="1754326"/>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استراتيجيات إدارة ضغوط العمل الفردية.</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استراتيجيات إدارة ضغوط العمل التنظيمية لإدارة ضغوط العمل.</a:t>
            </a:r>
          </a:p>
        </p:txBody>
      </p:sp>
      <p:sp>
        <p:nvSpPr>
          <p:cNvPr id="105" name="TextBox 104">
            <a:extLst>
              <a:ext uri="{FF2B5EF4-FFF2-40B4-BE49-F238E27FC236}">
                <a16:creationId xmlns:a16="http://schemas.microsoft.com/office/drawing/2014/main" id="{F2C903F3-C80B-4C65-BBE4-42679B3787E3}"/>
              </a:ext>
            </a:extLst>
          </p:cNvPr>
          <p:cNvSpPr txBox="1"/>
          <p:nvPr/>
        </p:nvSpPr>
        <p:spPr>
          <a:xfrm>
            <a:off x="826311" y="1993722"/>
            <a:ext cx="4881957" cy="523220"/>
          </a:xfrm>
          <a:prstGeom prst="rect">
            <a:avLst/>
          </a:prstGeom>
          <a:noFill/>
        </p:spPr>
        <p:txBody>
          <a:bodyPr wrap="square" rtlCol="0">
            <a:spAutoFit/>
          </a:bodyPr>
          <a:lstStyle/>
          <a:p>
            <a:pPr algn="ctr"/>
            <a:r>
              <a:rPr lang="ar-EG" sz="28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كيف تحول ضغوط العمل إلى محفزات</a:t>
            </a:r>
          </a:p>
        </p:txBody>
      </p:sp>
      <p:sp>
        <p:nvSpPr>
          <p:cNvPr id="106" name="TextBox 105">
            <a:extLst>
              <a:ext uri="{FF2B5EF4-FFF2-40B4-BE49-F238E27FC236}">
                <a16:creationId xmlns:a16="http://schemas.microsoft.com/office/drawing/2014/main" id="{BC486640-E351-43E9-B9E2-9FE71880CCBD}"/>
              </a:ext>
            </a:extLst>
          </p:cNvPr>
          <p:cNvSpPr txBox="1"/>
          <p:nvPr/>
        </p:nvSpPr>
        <p:spPr>
          <a:xfrm>
            <a:off x="980832" y="2917674"/>
            <a:ext cx="4604039" cy="1754326"/>
          </a:xfrm>
          <a:prstGeom prst="rect">
            <a:avLst/>
          </a:prstGeom>
          <a:noFill/>
        </p:spPr>
        <p:txBody>
          <a:bodyPr wrap="square" rtlCol="0">
            <a:spAutoFit/>
          </a:bodyPr>
          <a:lstStyle/>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النصائح التي تحول ضغوط العمل إلى نجاح.</a:t>
            </a:r>
          </a:p>
          <a:p>
            <a:pPr marL="357188"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طرق أخرى بسيطة تساعد على تقليل ضغوط العمل.</a:t>
            </a:r>
          </a:p>
        </p:txBody>
      </p:sp>
      <p:sp>
        <p:nvSpPr>
          <p:cNvPr id="107" name="TextBox 106">
            <a:extLst>
              <a:ext uri="{FF2B5EF4-FFF2-40B4-BE49-F238E27FC236}">
                <a16:creationId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rPr>
              <a:t>الجلسة التدريبية الأولى </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cs typeface="Sakkal Majalla" panose="02000000000000000000" pitchFamily="2" charset="-78"/>
            </a:endParaRPr>
          </a:p>
        </p:txBody>
      </p:sp>
      <p:sp>
        <p:nvSpPr>
          <p:cNvPr id="108" name="TextBox 107">
            <a:extLst>
              <a:ext uri="{FF2B5EF4-FFF2-40B4-BE49-F238E27FC236}">
                <a16:creationId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lvl="0" algn="ctr" rtl="0">
              <a:defRPr/>
            </a:pPr>
            <a:r>
              <a:rPr lang="ar-EG" sz="2400" b="1" kern="0" dirty="0">
                <a:solidFill>
                  <a:prstClr val="white"/>
                </a:solidFill>
                <a:latin typeface="Sakkal Majalla" panose="02000000000000000000" pitchFamily="2" charset="-78"/>
                <a:cs typeface="Sakkal Majalla" panose="02000000000000000000" pitchFamily="2" charset="-78"/>
              </a:rPr>
              <a:t>الجلسة التدريبية الثانية</a:t>
            </a:r>
            <a:endParaRPr lang="en-US" sz="2400" b="1" kern="0" dirty="0">
              <a:solidFill>
                <a:prstClr val="white"/>
              </a:solidFill>
              <a:latin typeface="Sakkal Majalla" panose="02000000000000000000" pitchFamily="2" charset="-78"/>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fld id="{802A93DA-8321-490E-B7A0-7881EC602D96}" type="slidenum">
              <a:rPr lang="ar-EG" smtClean="0"/>
              <a:t>5</a:t>
            </a:fld>
            <a:endParaRPr lang="ar-EG"/>
          </a:p>
        </p:txBody>
      </p:sp>
      <p:sp>
        <p:nvSpPr>
          <p:cNvPr id="110" name="مستطيل 109"/>
          <p:cNvSpPr/>
          <p:nvPr/>
        </p:nvSpPr>
        <p:spPr>
          <a:xfrm>
            <a:off x="4842995" y="727676"/>
            <a:ext cx="2447365" cy="68880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1" anchor="ctr"/>
          <a:lstStyle/>
          <a:p>
            <a:pPr algn="ctr"/>
            <a:r>
              <a:rPr lang="ar-SA" sz="3600" b="1">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اليوم</a:t>
            </a:r>
            <a:r>
              <a:rPr lang="ar-SA" sz="3600"/>
              <a:t> </a:t>
            </a:r>
            <a:r>
              <a:rPr lang="ar-SA" sz="3600" b="1">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rPr>
              <a:t>الثالث</a:t>
            </a:r>
            <a:endParaRPr lang="ar-SA" sz="3600" b="1" dirty="0">
              <a:ln>
                <a:solidFill>
                  <a:schemeClr val="tx1">
                    <a:lumMod val="65000"/>
                    <a:lumOff val="35000"/>
                  </a:schemeClr>
                </a:solidFill>
              </a:ln>
              <a:solidFill>
                <a:schemeClr val="tx1">
                  <a:lumMod val="65000"/>
                  <a:lumOff val="35000"/>
                </a:schemeClr>
              </a:solidFill>
              <a:effectLst>
                <a:glow rad="63500">
                  <a:schemeClr val="accent6">
                    <a:satMod val="175000"/>
                    <a:alpha val="40000"/>
                  </a:schemeClr>
                </a:glow>
              </a:effectLst>
              <a:latin typeface="Sakkal Majalla" pitchFamily="2" charset="-78"/>
              <a:cs typeface="Sakkal Majalla" pitchFamily="2" charset="-78"/>
            </a:endParaRPr>
          </a:p>
        </p:txBody>
      </p:sp>
    </p:spTree>
    <p:extLst>
      <p:ext uri="{BB962C8B-B14F-4D97-AF65-F5344CB8AC3E}">
        <p14:creationId xmlns:p14="http://schemas.microsoft.com/office/powerpoint/2010/main" val="982349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8"/>
                                        </p:tgtEl>
                                        <p:attrNameLst>
                                          <p:attrName>style.visibility</p:attrName>
                                        </p:attrNameLst>
                                      </p:cBhvr>
                                      <p:to>
                                        <p:strVal val="visible"/>
                                      </p:to>
                                    </p:set>
                                    <p:anim calcmode="lin" valueType="num">
                                      <p:cBhvr additive="base">
                                        <p:cTn id="29" dur="500" fill="hold"/>
                                        <p:tgtEl>
                                          <p:spTgt spid="108"/>
                                        </p:tgtEl>
                                        <p:attrNameLst>
                                          <p:attrName>ppt_x</p:attrName>
                                        </p:attrNameLst>
                                      </p:cBhvr>
                                      <p:tavLst>
                                        <p:tav tm="0">
                                          <p:val>
                                            <p:strVal val="#ppt_x"/>
                                          </p:val>
                                        </p:tav>
                                        <p:tav tm="100000">
                                          <p:val>
                                            <p:strVal val="#ppt_x"/>
                                          </p:val>
                                        </p:tav>
                                      </p:tavLst>
                                    </p:anim>
                                    <p:anim calcmode="lin" valueType="num">
                                      <p:cBhvr additive="base">
                                        <p:cTn id="30" dur="500" fill="hold"/>
                                        <p:tgtEl>
                                          <p:spTgt spid="10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5"/>
                                        </p:tgtEl>
                                        <p:attrNameLst>
                                          <p:attrName>style.visibility</p:attrName>
                                        </p:attrNameLst>
                                      </p:cBhvr>
                                      <p:to>
                                        <p:strVal val="visible"/>
                                      </p:to>
                                    </p:set>
                                    <p:anim calcmode="lin" valueType="num">
                                      <p:cBhvr additive="base">
                                        <p:cTn id="33" dur="500" fill="hold"/>
                                        <p:tgtEl>
                                          <p:spTgt spid="105"/>
                                        </p:tgtEl>
                                        <p:attrNameLst>
                                          <p:attrName>ppt_x</p:attrName>
                                        </p:attrNameLst>
                                      </p:cBhvr>
                                      <p:tavLst>
                                        <p:tav tm="0">
                                          <p:val>
                                            <p:strVal val="#ppt_x"/>
                                          </p:val>
                                        </p:tav>
                                        <p:tav tm="100000">
                                          <p:val>
                                            <p:strVal val="#ppt_x"/>
                                          </p:val>
                                        </p:tav>
                                      </p:tavLst>
                                    </p:anim>
                                    <p:anim calcmode="lin" valueType="num">
                                      <p:cBhvr additive="base">
                                        <p:cTn id="3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6">
                                            <p:txEl>
                                              <p:pRg st="0" end="0"/>
                                            </p:txEl>
                                          </p:spTgt>
                                        </p:tgtEl>
                                        <p:attrNameLst>
                                          <p:attrName>style.visibility</p:attrName>
                                        </p:attrNameLst>
                                      </p:cBhvr>
                                      <p:to>
                                        <p:strVal val="visible"/>
                                      </p:to>
                                    </p:set>
                                    <p:animEffect transition="in" filter="barn(inVertical)">
                                      <p:cBhvr>
                                        <p:cTn id="39" dur="500"/>
                                        <p:tgtEl>
                                          <p:spTgt spid="106">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6">
                                            <p:txEl>
                                              <p:pRg st="1" end="1"/>
                                            </p:txEl>
                                          </p:spTgt>
                                        </p:tgtEl>
                                        <p:attrNameLst>
                                          <p:attrName>style.visibility</p:attrName>
                                        </p:attrNameLst>
                                      </p:cBhvr>
                                      <p:to>
                                        <p:strVal val="visible"/>
                                      </p:to>
                                    </p:set>
                                    <p:animEffect transition="in" filter="barn(inVertical)">
                                      <p:cBhvr>
                                        <p:cTn id="44" dur="500"/>
                                        <p:tgtEl>
                                          <p:spTgt spid="1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50</a:t>
            </a:fld>
            <a:endParaRPr lang="ar-EG"/>
          </a:p>
        </p:txBody>
      </p:sp>
      <p:sp>
        <p:nvSpPr>
          <p:cNvPr id="2" name="Rectangle 1"/>
          <p:cNvSpPr/>
          <p:nvPr/>
        </p:nvSpPr>
        <p:spPr>
          <a:xfrm>
            <a:off x="9464512" y="2262099"/>
            <a:ext cx="2058649" cy="830997"/>
          </a:xfrm>
          <a:prstGeom prst="rect">
            <a:avLst/>
          </a:prstGeom>
        </p:spPr>
        <p:txBody>
          <a:bodyPr wrap="square">
            <a:spAutoFit/>
          </a:bodyPr>
          <a:lstStyle/>
          <a:p>
            <a:pPr algn="ctr"/>
            <a:r>
              <a:rPr lang="ar-EG" sz="2400" b="1" dirty="0">
                <a:solidFill>
                  <a:srgbClr val="C00000"/>
                </a:solidFill>
                <a:ea typeface="Calibri" panose="020F0502020204030204" pitchFamily="34" charset="0"/>
                <a:cs typeface="Sakkal Majalla" panose="02000000000000000000" pitchFamily="2" charset="-78"/>
              </a:rPr>
              <a:t>ويتجلى هذا النموذج في الشكل التالي:</a:t>
            </a:r>
            <a:endParaRPr lang="ar-EG" sz="2800" dirty="0"/>
          </a:p>
        </p:txBody>
      </p:sp>
      <p:grpSp>
        <p:nvGrpSpPr>
          <p:cNvPr id="5" name="Group 4"/>
          <p:cNvGrpSpPr/>
          <p:nvPr/>
        </p:nvGrpSpPr>
        <p:grpSpPr>
          <a:xfrm>
            <a:off x="249656" y="310370"/>
            <a:ext cx="8474620" cy="6509007"/>
            <a:chOff x="0" y="0"/>
            <a:chExt cx="5613400" cy="6858000"/>
          </a:xfrm>
        </p:grpSpPr>
        <p:sp>
          <p:nvSpPr>
            <p:cNvPr id="6" name="Rectangle 5"/>
            <p:cNvSpPr>
              <a:spLocks noChangeArrowheads="1"/>
            </p:cNvSpPr>
            <p:nvPr/>
          </p:nvSpPr>
          <p:spPr bwMode="auto">
            <a:xfrm>
              <a:off x="1841500" y="0"/>
              <a:ext cx="2400300" cy="3429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الإطار النظري لدراسة ضغوط العمل</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a:spLocks noChangeArrowheads="1"/>
            </p:cNvSpPr>
            <p:nvPr/>
          </p:nvSpPr>
          <p:spPr bwMode="auto">
            <a:xfrm>
              <a:off x="3543300" y="685800"/>
              <a:ext cx="2057400" cy="1600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المصادر المتعلقة بالفرد</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مصادر متعلقة بشخصية الفرد.</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المصادر النفسية.</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المصادر السلوكية.</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a:spLocks noChangeArrowheads="1"/>
            </p:cNvSpPr>
            <p:nvPr/>
          </p:nvSpPr>
          <p:spPr bwMode="auto">
            <a:xfrm>
              <a:off x="0" y="673100"/>
              <a:ext cx="2383790" cy="1600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المصادر المتعلقة بالمنظمة</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ثقافة المنظمة، طبيعة الوظيفة ،عبء العمل،الإحباط الوظيفي ،العمليات التنظيمية ، ظروف العمل المادية ،التغير </a:t>
              </a: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التنظيمي .</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10" name="Rectangle 9"/>
            <p:cNvSpPr>
              <a:spLocks noChangeArrowheads="1"/>
            </p:cNvSpPr>
            <p:nvPr/>
          </p:nvSpPr>
          <p:spPr bwMode="auto">
            <a:xfrm>
              <a:off x="3556000" y="2603500"/>
              <a:ext cx="2057400" cy="1612265"/>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نتائج ضغوط العمل على الفرد</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الاضطرابات الفسيولوجية</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الاضطرابات النفسية     </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342900" marR="0" lvl="0" indent="-342900" algn="r" defTabSz="914400" rtl="1" eaLnBrk="1" fontAlgn="auto" latinLnBrk="0" hangingPunct="1">
                <a:lnSpc>
                  <a:spcPct val="107000"/>
                </a:lnSpc>
                <a:spcBef>
                  <a:spcPts val="0"/>
                </a:spcBef>
                <a:spcAft>
                  <a:spcPts val="800"/>
                </a:spcAft>
                <a:buClr>
                  <a:srgbClr val="19935C"/>
                </a:buClr>
                <a:buSzTx/>
                <a:buFont typeface="Wingdings" panose="05000000000000000000" pitchFamily="2" charset="2"/>
                <a:buChar char=""/>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الاضطرابات السلوكية</a:t>
              </a:r>
              <a:r>
                <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a:t>
              </a:r>
            </a:p>
          </p:txBody>
        </p:sp>
        <p:sp>
          <p:nvSpPr>
            <p:cNvPr id="11" name="Rectangle 10"/>
            <p:cNvSpPr>
              <a:spLocks noChangeArrowheads="1"/>
            </p:cNvSpPr>
            <p:nvPr/>
          </p:nvSpPr>
          <p:spPr bwMode="auto">
            <a:xfrm>
              <a:off x="12700" y="2603500"/>
              <a:ext cx="2286000" cy="1583055"/>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نتائج ضغوط العمل على المنظمة</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عدم دقة القرارات، تدني مستوى الإنتاج،الغياب والتسرب الوظيفي، الصراع الشخصي في بيئة العمل ، ارتفاع معدل الشكاوي والحوادث </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p>
          </p:txBody>
        </p:sp>
        <p:cxnSp>
          <p:nvCxnSpPr>
            <p:cNvPr id="12" name="Straight Connector 11"/>
            <p:cNvCxnSpPr>
              <a:cxnSpLocks noChangeShapeType="1"/>
            </p:cNvCxnSpPr>
            <p:nvPr/>
          </p:nvCxnSpPr>
          <p:spPr bwMode="auto">
            <a:xfrm flipH="1">
              <a:off x="2374900" y="1676400"/>
              <a:ext cx="1143000" cy="0"/>
            </a:xfrm>
            <a:prstGeom prst="line">
              <a:avLst/>
            </a:prstGeom>
            <a:noFill/>
            <a:ln w="9525">
              <a:solidFill>
                <a:srgbClr val="70AD47">
                  <a:lumMod val="75000"/>
                </a:srgb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 name="Straight Connector 12"/>
            <p:cNvCxnSpPr>
              <a:cxnSpLocks noChangeShapeType="1"/>
            </p:cNvCxnSpPr>
            <p:nvPr/>
          </p:nvCxnSpPr>
          <p:spPr bwMode="auto">
            <a:xfrm flipH="1">
              <a:off x="2946400" y="1752600"/>
              <a:ext cx="615315" cy="231775"/>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cxnSp>
          <p:nvCxnSpPr>
            <p:cNvPr id="14" name="Straight Connector 13"/>
            <p:cNvCxnSpPr>
              <a:cxnSpLocks noChangeShapeType="1"/>
            </p:cNvCxnSpPr>
            <p:nvPr/>
          </p:nvCxnSpPr>
          <p:spPr bwMode="auto">
            <a:xfrm flipH="1">
              <a:off x="2298700" y="3505200"/>
              <a:ext cx="1257300" cy="0"/>
            </a:xfrm>
            <a:prstGeom prst="line">
              <a:avLst/>
            </a:prstGeom>
            <a:noFill/>
            <a:ln w="9525">
              <a:solidFill>
                <a:srgbClr val="70AD47">
                  <a:lumMod val="75000"/>
                </a:srgb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a:off x="2946400" y="1993900"/>
              <a:ext cx="0" cy="4572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6" name="Straight Connector 15"/>
            <p:cNvCxnSpPr>
              <a:cxnSpLocks noChangeShapeType="1"/>
            </p:cNvCxnSpPr>
            <p:nvPr/>
          </p:nvCxnSpPr>
          <p:spPr bwMode="auto">
            <a:xfrm flipH="1">
              <a:off x="1651000" y="469900"/>
              <a:ext cx="2743200" cy="0"/>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cxnSp>
          <p:nvCxnSpPr>
            <p:cNvPr id="17" name="Straight Connector 16"/>
            <p:cNvCxnSpPr>
              <a:cxnSpLocks noChangeShapeType="1"/>
            </p:cNvCxnSpPr>
            <p:nvPr/>
          </p:nvCxnSpPr>
          <p:spPr bwMode="auto">
            <a:xfrm>
              <a:off x="4394200" y="457200"/>
              <a:ext cx="0" cy="2286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8" name="Straight Connector 17"/>
            <p:cNvCxnSpPr>
              <a:cxnSpLocks noChangeShapeType="1"/>
            </p:cNvCxnSpPr>
            <p:nvPr/>
          </p:nvCxnSpPr>
          <p:spPr bwMode="auto">
            <a:xfrm>
              <a:off x="1638300" y="469900"/>
              <a:ext cx="0" cy="2286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9" name="Straight Connector 18"/>
            <p:cNvCxnSpPr>
              <a:cxnSpLocks noChangeShapeType="1"/>
            </p:cNvCxnSpPr>
            <p:nvPr/>
          </p:nvCxnSpPr>
          <p:spPr bwMode="auto">
            <a:xfrm flipH="1" flipV="1">
              <a:off x="2387600" y="1765300"/>
              <a:ext cx="571500" cy="228600"/>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sp>
          <p:nvSpPr>
            <p:cNvPr id="20" name="Rectangle 19"/>
            <p:cNvSpPr>
              <a:spLocks noChangeArrowheads="1"/>
            </p:cNvSpPr>
            <p:nvPr/>
          </p:nvSpPr>
          <p:spPr bwMode="auto">
            <a:xfrm>
              <a:off x="3543300" y="4356100"/>
              <a:ext cx="2057400" cy="179832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إدارة ضغوط على مستوى الفرد</a:t>
              </a:r>
              <a:endParaRPr kumimoji="0" lang="en-US"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الفزع إلى الله، تعديل الشخصية، إدارة الوقت ، مواجهة الصراع في بيئة العمل ، التمارين الرياضية ، الدعم الاجتماعي ، الحفاظ على الطاقة، طلب المساعدة من المختصين </a:t>
              </a:r>
              <a:endParaRPr kumimoji="0" lang="en-US"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a:spLocks noChangeArrowheads="1"/>
            </p:cNvSpPr>
            <p:nvPr/>
          </p:nvSpPr>
          <p:spPr bwMode="auto">
            <a:xfrm>
              <a:off x="3314700" y="6375400"/>
              <a:ext cx="2286000" cy="457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برامج إدارة الضغوط على مستوى الفرد</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2" name="Rectangle 21"/>
            <p:cNvSpPr>
              <a:spLocks noChangeArrowheads="1"/>
            </p:cNvSpPr>
            <p:nvPr/>
          </p:nvSpPr>
          <p:spPr bwMode="auto">
            <a:xfrm>
              <a:off x="0" y="4356100"/>
              <a:ext cx="2286000" cy="179832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إدارة ضغوط على مستوى المنظمة</a:t>
              </a:r>
              <a:endParaRPr kumimoji="0" lang="en-US"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just"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إدارة ثقافة المنظمة، إعادة تصميم الوظائف ،الإشراف الناجح، استخدام الدوافع بفاعلية، مواجهة الصراع في بيئة العمل ،توفير المناخ الملائم للتقويم والتطوير الوظيفي ،تحسين ظروف العمل المادية </a:t>
              </a:r>
              <a:endParaRPr kumimoji="0" lang="en-US"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b="1"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b="0" i="0" u="none" strike="noStrike" kern="0" cap="none" spc="0" normalizeH="0" baseline="0" noProof="0" dirty="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3" name="Rectangle 22"/>
            <p:cNvSpPr>
              <a:spLocks noChangeArrowheads="1"/>
            </p:cNvSpPr>
            <p:nvPr/>
          </p:nvSpPr>
          <p:spPr bwMode="auto">
            <a:xfrm>
              <a:off x="0" y="6400800"/>
              <a:ext cx="2476500" cy="457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برامج إدارة الضغوط على مستوى المنظمة</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p>
          </p:txBody>
        </p:sp>
        <p:cxnSp>
          <p:nvCxnSpPr>
            <p:cNvPr id="24" name="Straight Connector 23"/>
            <p:cNvCxnSpPr>
              <a:cxnSpLocks noChangeShapeType="1"/>
            </p:cNvCxnSpPr>
            <p:nvPr/>
          </p:nvCxnSpPr>
          <p:spPr bwMode="auto">
            <a:xfrm>
              <a:off x="1028700" y="6146800"/>
              <a:ext cx="0" cy="2286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25" name="Straight Connector 24"/>
            <p:cNvCxnSpPr>
              <a:cxnSpLocks noChangeShapeType="1"/>
            </p:cNvCxnSpPr>
            <p:nvPr/>
          </p:nvCxnSpPr>
          <p:spPr bwMode="auto">
            <a:xfrm>
              <a:off x="4457700" y="6146800"/>
              <a:ext cx="0" cy="2286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26" name="Straight Connector 25"/>
            <p:cNvCxnSpPr>
              <a:cxnSpLocks noChangeShapeType="1"/>
            </p:cNvCxnSpPr>
            <p:nvPr/>
          </p:nvCxnSpPr>
          <p:spPr bwMode="auto">
            <a:xfrm flipH="1">
              <a:off x="2540000" y="6591300"/>
              <a:ext cx="685800" cy="0"/>
            </a:xfrm>
            <a:prstGeom prst="line">
              <a:avLst/>
            </a:prstGeom>
            <a:noFill/>
            <a:ln w="9525">
              <a:solidFill>
                <a:srgbClr val="70AD47">
                  <a:lumMod val="75000"/>
                </a:srgbClr>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 name="Straight Connector 26"/>
            <p:cNvCxnSpPr>
              <a:cxnSpLocks noChangeShapeType="1"/>
            </p:cNvCxnSpPr>
            <p:nvPr/>
          </p:nvCxnSpPr>
          <p:spPr bwMode="auto">
            <a:xfrm>
              <a:off x="1028700" y="4203700"/>
              <a:ext cx="0" cy="1143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sp>
          <p:nvSpPr>
            <p:cNvPr id="28" name="Rectangle 27"/>
            <p:cNvSpPr>
              <a:spLocks noChangeArrowheads="1"/>
            </p:cNvSpPr>
            <p:nvPr/>
          </p:nvSpPr>
          <p:spPr bwMode="auto">
            <a:xfrm>
              <a:off x="1771193" y="6057900"/>
              <a:ext cx="2286000" cy="457200"/>
            </a:xfrm>
            <a:prstGeom prst="rect">
              <a:avLst/>
            </a:prstGeom>
            <a:noFill/>
            <a:ln w="9525">
              <a:no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برامج إدارة ضغوط العمل</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9" name="Rectangle 28"/>
            <p:cNvSpPr>
              <a:spLocks noChangeArrowheads="1"/>
            </p:cNvSpPr>
            <p:nvPr/>
          </p:nvSpPr>
          <p:spPr bwMode="auto">
            <a:xfrm>
              <a:off x="1765300" y="4114800"/>
              <a:ext cx="2286000" cy="457200"/>
            </a:xfrm>
            <a:prstGeom prst="rect">
              <a:avLst/>
            </a:prstGeom>
            <a:noFill/>
            <a:ln w="9525">
              <a:no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إدارة ضغوط العمل</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30" name="Rectangle 29"/>
            <p:cNvSpPr>
              <a:spLocks noChangeArrowheads="1"/>
            </p:cNvSpPr>
            <p:nvPr/>
          </p:nvSpPr>
          <p:spPr bwMode="auto">
            <a:xfrm>
              <a:off x="1790700" y="2362200"/>
              <a:ext cx="2286000" cy="457200"/>
            </a:xfrm>
            <a:prstGeom prst="rect">
              <a:avLst/>
            </a:prstGeom>
            <a:noFill/>
            <a:ln w="9525">
              <a:no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النتائج المترتبة على ضغوط العمل</a:t>
              </a:r>
              <a:endParaRPr kumimoji="0" lang="en-US" b="0" i="0" u="none" strike="noStrike" kern="0" cap="none" spc="0" normalizeH="0" baseline="0" noProof="0">
                <a:ln>
                  <a:noFill/>
                </a:ln>
                <a:solidFill>
                  <a:sysClr val="windowText" lastClr="0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565475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51</a:t>
            </a:fld>
            <a:endParaRPr lang="ar-EG"/>
          </a:p>
        </p:txBody>
      </p:sp>
      <p:grpSp>
        <p:nvGrpSpPr>
          <p:cNvPr id="5" name="Group 4"/>
          <p:cNvGrpSpPr/>
          <p:nvPr/>
        </p:nvGrpSpPr>
        <p:grpSpPr>
          <a:xfrm>
            <a:off x="1918741" y="310370"/>
            <a:ext cx="3320988" cy="89027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283309" y="155001"/>
              <a:ext cx="2257326" cy="271166"/>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 </a:t>
              </a:r>
              <a:r>
                <a:rPr lang="ar-SA" sz="24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سيزلاقي</a:t>
              </a: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ووالاس1987</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104931" y="1419926"/>
            <a:ext cx="11934151" cy="5139767"/>
            <a:chOff x="120872" y="1316174"/>
            <a:chExt cx="11934151" cy="5139767"/>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1" name="Rectangle 10"/>
            <p:cNvSpPr/>
            <p:nvPr/>
          </p:nvSpPr>
          <p:spPr>
            <a:xfrm>
              <a:off x="120872" y="1316174"/>
              <a:ext cx="8999377"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قام بإعداد هذا النموذج كل من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سيزلاقي</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وولاس</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في عام 1987، لاستخدامه كإطار لتحليل ضغوط العمل، وتقوم فلسفة هذا النموذج على أن الضغوط تنبع من ثلاث مصادر: بيئية، تنظيمية، فردية</a:t>
              </a:r>
            </a:p>
          </p:txBody>
        </p:sp>
      </p:grpSp>
      <p:sp>
        <p:nvSpPr>
          <p:cNvPr id="12" name="Rectangle 11"/>
          <p:cNvSpPr/>
          <p:nvPr/>
        </p:nvSpPr>
        <p:spPr>
          <a:xfrm>
            <a:off x="328443" y="3329874"/>
            <a:ext cx="8621485"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تعمل هذه المصادر مجتمعة على خلق ضغوط على الأفراد، لكن تتفاوت آثارها على الأفراد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فرد إلى آخر بسبب الفروق الفردية</a:t>
            </a:r>
          </a:p>
        </p:txBody>
      </p:sp>
      <p:sp>
        <p:nvSpPr>
          <p:cNvPr id="13" name="Rectangle 12"/>
          <p:cNvSpPr/>
          <p:nvPr/>
        </p:nvSpPr>
        <p:spPr>
          <a:xfrm>
            <a:off x="463031" y="5143916"/>
            <a:ext cx="9304316"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ثم تتجلى الآثار التي تنجم عن الضغوط على مستوى السلوكيات، كذلك على صحة العاملين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خلال الإصابة بعدة أمراض خطيرة</a:t>
            </a:r>
            <a:endPar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937793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52</a:t>
            </a:fld>
            <a:endParaRPr lang="ar-EG"/>
          </a:p>
        </p:txBody>
      </p:sp>
      <p:sp>
        <p:nvSpPr>
          <p:cNvPr id="2" name="Rectangle 1"/>
          <p:cNvSpPr/>
          <p:nvPr/>
        </p:nvSpPr>
        <p:spPr>
          <a:xfrm>
            <a:off x="838200" y="73406"/>
            <a:ext cx="5551520" cy="487506"/>
          </a:xfrm>
          <a:prstGeom prst="rect">
            <a:avLst/>
          </a:prstGeom>
        </p:spPr>
        <p:txBody>
          <a:bodyPr wrap="none">
            <a:spAutoFit/>
          </a:bodyPr>
          <a:lstStyle/>
          <a:p>
            <a:pPr algn="ctr">
              <a:lnSpc>
                <a:spcPct val="107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نموذج" </a:t>
            </a:r>
            <a:r>
              <a:rPr lang="ar-EG" sz="2400" b="1" dirty="0" err="1">
                <a:solidFill>
                  <a:srgbClr val="C00000"/>
                </a:solidFill>
                <a:latin typeface="Calibri" panose="020F0502020204030204" pitchFamily="34" charset="0"/>
                <a:ea typeface="Calibri" panose="020F0502020204030204" pitchFamily="34" charset="0"/>
                <a:cs typeface="Sakkal Majalla" panose="02000000000000000000" pitchFamily="2" charset="-78"/>
              </a:rPr>
              <a:t>سيزلاقي</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a:t>
            </a:r>
            <a:r>
              <a:rPr lang="ar-EG" sz="2400" b="1" dirty="0" err="1">
                <a:solidFill>
                  <a:srgbClr val="C00000"/>
                </a:solidFill>
                <a:latin typeface="Calibri" panose="020F0502020204030204" pitchFamily="34" charset="0"/>
                <a:ea typeface="Calibri" panose="020F0502020204030204" pitchFamily="34" charset="0"/>
                <a:cs typeface="Sakkal Majalla" panose="02000000000000000000" pitchFamily="2" charset="-78"/>
              </a:rPr>
              <a:t>ووالاس</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1987 لتفسير وتحليل ضغوط العمل</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684463916"/>
              </p:ext>
            </p:extLst>
          </p:nvPr>
        </p:nvGraphicFramePr>
        <p:xfrm>
          <a:off x="2428257" y="925900"/>
          <a:ext cx="7473221" cy="1397575"/>
        </p:xfrm>
        <a:graphic>
          <a:graphicData uri="http://schemas.openxmlformats.org/drawingml/2006/table">
            <a:tbl>
              <a:tblPr rtl="1" firstRow="1" firstCol="1" lastRow="1" lastCol="1" bandRow="1" bandCol="1"/>
              <a:tblGrid>
                <a:gridCol w="2359965">
                  <a:extLst>
                    <a:ext uri="{9D8B030D-6E8A-4147-A177-3AD203B41FA5}">
                      <a16:colId xmlns:a16="http://schemas.microsoft.com/office/drawing/2014/main" val="1764554369"/>
                    </a:ext>
                  </a:extLst>
                </a:gridCol>
                <a:gridCol w="2556628">
                  <a:extLst>
                    <a:ext uri="{9D8B030D-6E8A-4147-A177-3AD203B41FA5}">
                      <a16:colId xmlns:a16="http://schemas.microsoft.com/office/drawing/2014/main" val="257952109"/>
                    </a:ext>
                  </a:extLst>
                </a:gridCol>
                <a:gridCol w="2556628">
                  <a:extLst>
                    <a:ext uri="{9D8B030D-6E8A-4147-A177-3AD203B41FA5}">
                      <a16:colId xmlns:a16="http://schemas.microsoft.com/office/drawing/2014/main" val="566088305"/>
                    </a:ext>
                  </a:extLst>
                </a:gridCol>
              </a:tblGrid>
              <a:tr h="349394">
                <a:tc>
                  <a:txBody>
                    <a:bodyPr/>
                    <a:lstStyle/>
                    <a:p>
                      <a:pPr algn="ctr" rtl="1">
                        <a:lnSpc>
                          <a:spcPct val="107000"/>
                        </a:lnSpc>
                        <a:spcAft>
                          <a:spcPts val="0"/>
                        </a:spcAft>
                      </a:pPr>
                      <a:r>
                        <a:rPr lang="ar-DZ" sz="2000" b="1" dirty="0">
                          <a:effectLst/>
                          <a:latin typeface="Sakkal Majalla" panose="02000000000000000000" pitchFamily="2" charset="-78"/>
                          <a:ea typeface="Times New Roman" panose="02020603050405020304" pitchFamily="18" charset="0"/>
                          <a:cs typeface="Sakkal Majalla" panose="02000000000000000000" pitchFamily="2" charset="-78"/>
                        </a:rPr>
                        <a:t>العناصر البيئية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538135"/>
                      </a:solidFill>
                      <a:prstDash val="solid"/>
                      <a:round/>
                      <a:headEnd type="none" w="med" len="med"/>
                      <a:tailEnd type="none" w="med" len="med"/>
                    </a:lnL>
                    <a:lnR w="28575" cap="flat" cmpd="sng" algn="ctr">
                      <a:solidFill>
                        <a:srgbClr val="538135"/>
                      </a:solidFill>
                      <a:prstDash val="solid"/>
                      <a:round/>
                      <a:headEnd type="none" w="med" len="med"/>
                      <a:tailEnd type="none" w="med" len="med"/>
                    </a:lnR>
                    <a:lnT w="57150" cap="flat" cmpd="dbl" algn="ctr">
                      <a:solidFill>
                        <a:srgbClr val="538135"/>
                      </a:solidFill>
                      <a:prstDash val="solid"/>
                      <a:round/>
                      <a:headEnd type="none" w="med" len="med"/>
                      <a:tailEnd type="none" w="med" len="med"/>
                    </a:lnT>
                    <a:lnB w="28575" cap="flat" cmpd="sng" algn="ctr">
                      <a:solidFill>
                        <a:srgbClr val="538135"/>
                      </a:solidFill>
                      <a:prstDash val="solid"/>
                      <a:round/>
                      <a:headEnd type="none" w="med" len="med"/>
                      <a:tailEnd type="none" w="med" len="med"/>
                    </a:lnB>
                  </a:tcPr>
                </a:tc>
                <a:tc>
                  <a:txBody>
                    <a:bodyPr/>
                    <a:lstStyle/>
                    <a:p>
                      <a:pPr algn="ctr" rtl="1">
                        <a:lnSpc>
                          <a:spcPct val="107000"/>
                        </a:lnSpc>
                        <a:spcAft>
                          <a:spcPts val="0"/>
                        </a:spcAft>
                      </a:pPr>
                      <a:r>
                        <a:rPr lang="ar-DZ" sz="2000" b="1" dirty="0">
                          <a:effectLst/>
                          <a:latin typeface="Sakkal Majalla" panose="02000000000000000000" pitchFamily="2" charset="-78"/>
                          <a:ea typeface="Times New Roman" panose="02020603050405020304" pitchFamily="18" charset="0"/>
                          <a:cs typeface="Sakkal Majalla" panose="02000000000000000000" pitchFamily="2" charset="-78"/>
                        </a:rPr>
                        <a:t>العناصر التنظيمية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538135"/>
                      </a:solidFill>
                      <a:prstDash val="solid"/>
                      <a:round/>
                      <a:headEnd type="none" w="med" len="med"/>
                      <a:tailEnd type="none" w="med" len="med"/>
                    </a:lnL>
                    <a:lnR w="28575" cap="flat" cmpd="sng" algn="ctr">
                      <a:solidFill>
                        <a:srgbClr val="538135"/>
                      </a:solidFill>
                      <a:prstDash val="solid"/>
                      <a:round/>
                      <a:headEnd type="none" w="med" len="med"/>
                      <a:tailEnd type="none" w="med" len="med"/>
                    </a:lnR>
                    <a:lnT w="57150" cap="flat" cmpd="dbl" algn="ctr">
                      <a:solidFill>
                        <a:srgbClr val="538135"/>
                      </a:solidFill>
                      <a:prstDash val="solid"/>
                      <a:round/>
                      <a:headEnd type="none" w="med" len="med"/>
                      <a:tailEnd type="none" w="med" len="med"/>
                    </a:lnT>
                    <a:lnB w="28575" cap="flat" cmpd="sng" algn="ctr">
                      <a:solidFill>
                        <a:srgbClr val="538135"/>
                      </a:solidFill>
                      <a:prstDash val="solid"/>
                      <a:round/>
                      <a:headEnd type="none" w="med" len="med"/>
                      <a:tailEnd type="none" w="med" len="med"/>
                    </a:lnB>
                  </a:tcPr>
                </a:tc>
                <a:tc>
                  <a:txBody>
                    <a:bodyPr/>
                    <a:lstStyle/>
                    <a:p>
                      <a:pPr algn="ctr" rtl="1">
                        <a:lnSpc>
                          <a:spcPct val="107000"/>
                        </a:lnSpc>
                        <a:spcAft>
                          <a:spcPts val="0"/>
                        </a:spcAft>
                      </a:pPr>
                      <a:r>
                        <a:rPr lang="ar-DZ" sz="2000" b="1" dirty="0">
                          <a:effectLst/>
                          <a:latin typeface="Sakkal Majalla" panose="02000000000000000000" pitchFamily="2" charset="-78"/>
                          <a:ea typeface="Times New Roman" panose="02020603050405020304" pitchFamily="18" charset="0"/>
                          <a:cs typeface="Sakkal Majalla" panose="02000000000000000000" pitchFamily="2" charset="-78"/>
                        </a:rPr>
                        <a:t>العناصر الفردية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538135"/>
                      </a:solidFill>
                      <a:prstDash val="solid"/>
                      <a:round/>
                      <a:headEnd type="none" w="med" len="med"/>
                      <a:tailEnd type="none" w="med" len="med"/>
                    </a:lnL>
                    <a:lnR w="57150" cap="flat" cmpd="dbl" algn="ctr">
                      <a:solidFill>
                        <a:srgbClr val="538135"/>
                      </a:solidFill>
                      <a:prstDash val="solid"/>
                      <a:round/>
                      <a:headEnd type="none" w="med" len="med"/>
                      <a:tailEnd type="none" w="med" len="med"/>
                    </a:lnR>
                    <a:lnT w="57150" cap="flat" cmpd="dbl" algn="ctr">
                      <a:solidFill>
                        <a:srgbClr val="538135"/>
                      </a:solidFill>
                      <a:prstDash val="solid"/>
                      <a:round/>
                      <a:headEnd type="none" w="med" len="med"/>
                      <a:tailEnd type="none" w="med" len="med"/>
                    </a:lnT>
                    <a:lnB w="28575" cap="flat" cmpd="sng" algn="ctr">
                      <a:solidFill>
                        <a:srgbClr val="538135"/>
                      </a:solidFill>
                      <a:prstDash val="solid"/>
                      <a:round/>
                      <a:headEnd type="none" w="med" len="med"/>
                      <a:tailEnd type="none" w="med" len="med"/>
                    </a:lnB>
                  </a:tcPr>
                </a:tc>
                <a:extLst>
                  <a:ext uri="{0D108BD9-81ED-4DB2-BD59-A6C34878D82A}">
                    <a16:rowId xmlns:a16="http://schemas.microsoft.com/office/drawing/2014/main" val="976087488"/>
                  </a:ext>
                </a:extLst>
              </a:tr>
              <a:tr h="1048181">
                <a:tc>
                  <a:txBody>
                    <a:bodyPr/>
                    <a:lstStyle/>
                    <a:p>
                      <a:pPr algn="just" rtl="1">
                        <a:lnSpc>
                          <a:spcPct val="107000"/>
                        </a:lnSpc>
                        <a:spcAft>
                          <a:spcPts val="0"/>
                        </a:spcAft>
                      </a:pPr>
                      <a:r>
                        <a:rPr lang="ar-SA" sz="2000" dirty="0">
                          <a:effectLst/>
                          <a:latin typeface="Sakkal Majalla" panose="02000000000000000000" pitchFamily="2" charset="-78"/>
                          <a:ea typeface="Times New Roman" panose="02020603050405020304" pitchFamily="18" charset="0"/>
                          <a:cs typeface="Sakkal Majalla" panose="02000000000000000000" pitchFamily="2" charset="-78"/>
                        </a:rPr>
                        <a:t>- </a:t>
                      </a: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الاقتصاد </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الغموض السياسي</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نوعية الحياة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57150" cap="flat" cmpd="dbl" algn="ctr">
                      <a:solidFill>
                        <a:srgbClr val="538135"/>
                      </a:solidFill>
                      <a:prstDash val="solid"/>
                      <a:round/>
                      <a:headEnd type="none" w="med" len="med"/>
                      <a:tailEnd type="none" w="med" len="med"/>
                    </a:lnL>
                    <a:lnR w="28575" cap="flat" cmpd="sng" algn="ctr">
                      <a:solidFill>
                        <a:srgbClr val="538135"/>
                      </a:solidFill>
                      <a:prstDash val="solid"/>
                      <a:round/>
                      <a:headEnd type="none" w="med" len="med"/>
                      <a:tailEnd type="none" w="med" len="med"/>
                    </a:lnR>
                    <a:lnT w="28575" cap="flat" cmpd="sng" algn="ctr">
                      <a:solidFill>
                        <a:srgbClr val="538135"/>
                      </a:solidFill>
                      <a:prstDash val="solid"/>
                      <a:round/>
                      <a:headEnd type="none" w="med" len="med"/>
                      <a:tailEnd type="none" w="med" len="med"/>
                    </a:lnT>
                    <a:lnB w="57150" cap="flat" cmpd="dbl" algn="ctr">
                      <a:solidFill>
                        <a:srgbClr val="538135"/>
                      </a:solidFill>
                      <a:prstDash val="solid"/>
                      <a:round/>
                      <a:headEnd type="none" w="med" len="med"/>
                      <a:tailEnd type="none" w="med" len="med"/>
                    </a:lnB>
                  </a:tcPr>
                </a:tc>
                <a:tc>
                  <a:txBody>
                    <a:bodyPr/>
                    <a:lstStyle/>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المستوى التنظيمي </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 مستوى الجماعة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 مستوى الفرد</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538135"/>
                      </a:solidFill>
                      <a:prstDash val="solid"/>
                      <a:round/>
                      <a:headEnd type="none" w="med" len="med"/>
                      <a:tailEnd type="none" w="med" len="med"/>
                    </a:lnL>
                    <a:lnR w="28575" cap="flat" cmpd="sng" algn="ctr">
                      <a:solidFill>
                        <a:srgbClr val="538135"/>
                      </a:solidFill>
                      <a:prstDash val="solid"/>
                      <a:round/>
                      <a:headEnd type="none" w="med" len="med"/>
                      <a:tailEnd type="none" w="med" len="med"/>
                    </a:lnR>
                    <a:lnT w="28575" cap="flat" cmpd="sng" algn="ctr">
                      <a:solidFill>
                        <a:srgbClr val="538135"/>
                      </a:solidFill>
                      <a:prstDash val="solid"/>
                      <a:round/>
                      <a:headEnd type="none" w="med" len="med"/>
                      <a:tailEnd type="none" w="med" len="med"/>
                    </a:lnT>
                    <a:lnB w="57150" cap="flat" cmpd="dbl" algn="ctr">
                      <a:solidFill>
                        <a:srgbClr val="538135"/>
                      </a:solidFill>
                      <a:prstDash val="solid"/>
                      <a:round/>
                      <a:headEnd type="none" w="med" len="med"/>
                      <a:tailEnd type="none" w="med" len="med"/>
                    </a:lnB>
                  </a:tcPr>
                </a:tc>
                <a:tc>
                  <a:txBody>
                    <a:bodyPr/>
                    <a:lstStyle/>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المشكلات الأسرية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 المشكلات الاقتصادية</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p>
                      <a:pPr algn="just" rtl="1">
                        <a:lnSpc>
                          <a:spcPct val="107000"/>
                        </a:lnSpc>
                        <a:spcAft>
                          <a:spcPts val="0"/>
                        </a:spcAft>
                      </a:pPr>
                      <a:r>
                        <a:rPr lang="ar-DZ" sz="2000" dirty="0">
                          <a:effectLst/>
                          <a:latin typeface="Sakkal Majalla" panose="02000000000000000000" pitchFamily="2" charset="-78"/>
                          <a:ea typeface="Times New Roman" panose="02020603050405020304" pitchFamily="18" charset="0"/>
                          <a:cs typeface="Sakkal Majalla" panose="02000000000000000000" pitchFamily="2" charset="-78"/>
                        </a:rPr>
                        <a:t> - مشكلا ت الانتقال </a:t>
                      </a:r>
                      <a:endParaRPr lang="en-US" sz="2000" dirty="0">
                        <a:effectLst/>
                        <a:latin typeface="Sakkal Majalla" panose="02000000000000000000" pitchFamily="2" charset="-78"/>
                        <a:ea typeface="Calibri" panose="020F0502020204030204" pitchFamily="34" charset="0"/>
                        <a:cs typeface="Sakkal Majalla" panose="02000000000000000000" pitchFamily="2" charset="-78"/>
                      </a:endParaRPr>
                    </a:p>
                  </a:txBody>
                  <a:tcPr marL="68580" marR="68580" marT="0" marB="0">
                    <a:lnL w="28575" cap="flat" cmpd="sng" algn="ctr">
                      <a:solidFill>
                        <a:srgbClr val="538135"/>
                      </a:solidFill>
                      <a:prstDash val="solid"/>
                      <a:round/>
                      <a:headEnd type="none" w="med" len="med"/>
                      <a:tailEnd type="none" w="med" len="med"/>
                    </a:lnL>
                    <a:lnR w="57150" cap="flat" cmpd="dbl" algn="ctr">
                      <a:solidFill>
                        <a:srgbClr val="538135"/>
                      </a:solidFill>
                      <a:prstDash val="solid"/>
                      <a:round/>
                      <a:headEnd type="none" w="med" len="med"/>
                      <a:tailEnd type="none" w="med" len="med"/>
                    </a:lnR>
                    <a:lnT w="28575" cap="flat" cmpd="sng" algn="ctr">
                      <a:solidFill>
                        <a:srgbClr val="538135"/>
                      </a:solidFill>
                      <a:prstDash val="solid"/>
                      <a:round/>
                      <a:headEnd type="none" w="med" len="med"/>
                      <a:tailEnd type="none" w="med" len="med"/>
                    </a:lnT>
                    <a:lnB w="57150" cap="flat" cmpd="dbl" algn="ctr">
                      <a:solidFill>
                        <a:srgbClr val="538135"/>
                      </a:solidFill>
                      <a:prstDash val="solid"/>
                      <a:round/>
                      <a:headEnd type="none" w="med" len="med"/>
                      <a:tailEnd type="none" w="med" len="med"/>
                    </a:lnB>
                  </a:tcPr>
                </a:tc>
                <a:extLst>
                  <a:ext uri="{0D108BD9-81ED-4DB2-BD59-A6C34878D82A}">
                    <a16:rowId xmlns:a16="http://schemas.microsoft.com/office/drawing/2014/main" val="576319881"/>
                  </a:ext>
                </a:extLst>
              </a:tr>
            </a:tbl>
          </a:graphicData>
        </a:graphic>
      </p:graphicFrame>
      <p:grpSp>
        <p:nvGrpSpPr>
          <p:cNvPr id="10" name="Group 9"/>
          <p:cNvGrpSpPr/>
          <p:nvPr/>
        </p:nvGrpSpPr>
        <p:grpSpPr>
          <a:xfrm>
            <a:off x="3642610" y="2323475"/>
            <a:ext cx="5456420" cy="4283701"/>
            <a:chOff x="139700" y="0"/>
            <a:chExt cx="4317992" cy="4114799"/>
          </a:xfrm>
        </p:grpSpPr>
        <p:sp>
          <p:nvSpPr>
            <p:cNvPr id="11" name="Text Box 768704"/>
            <p:cNvSpPr txBox="1"/>
            <p:nvPr/>
          </p:nvSpPr>
          <p:spPr>
            <a:xfrm>
              <a:off x="2958729" y="2146300"/>
              <a:ext cx="1156071" cy="482600"/>
            </a:xfrm>
            <a:prstGeom prst="rect">
              <a:avLst/>
            </a:prstGeom>
            <a:noFill/>
            <a:ln w="6350">
              <a:solidFill>
                <a:srgbClr val="70AD47">
                  <a:lumMod val="75000"/>
                </a:srgbClr>
              </a:solid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0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النتائج </a:t>
              </a:r>
              <a:endParaRPr kumimoji="0" lang="en-US" sz="20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nvGrpSpPr>
            <p:cNvPr id="12" name="Group 11"/>
            <p:cNvGrpSpPr/>
            <p:nvPr/>
          </p:nvGrpSpPr>
          <p:grpSpPr>
            <a:xfrm>
              <a:off x="139700" y="0"/>
              <a:ext cx="4317992" cy="4114799"/>
              <a:chOff x="139700" y="0"/>
              <a:chExt cx="4317992" cy="4114799"/>
            </a:xfrm>
          </p:grpSpPr>
          <p:grpSp>
            <p:nvGrpSpPr>
              <p:cNvPr id="13" name="Group 12"/>
              <p:cNvGrpSpPr/>
              <p:nvPr/>
            </p:nvGrpSpPr>
            <p:grpSpPr>
              <a:xfrm>
                <a:off x="139700" y="0"/>
                <a:ext cx="4317992" cy="4114799"/>
                <a:chOff x="-342900" y="0"/>
                <a:chExt cx="4317992" cy="4114799"/>
              </a:xfrm>
            </p:grpSpPr>
            <p:grpSp>
              <p:nvGrpSpPr>
                <p:cNvPr id="18" name="Group 17"/>
                <p:cNvGrpSpPr/>
                <p:nvPr/>
              </p:nvGrpSpPr>
              <p:grpSpPr>
                <a:xfrm>
                  <a:off x="368300" y="0"/>
                  <a:ext cx="3086100" cy="495300"/>
                  <a:chOff x="0" y="0"/>
                  <a:chExt cx="3086100" cy="495300"/>
                </a:xfrm>
              </p:grpSpPr>
              <p:cxnSp>
                <p:nvCxnSpPr>
                  <p:cNvPr id="34" name="Straight Connector 33"/>
                  <p:cNvCxnSpPr>
                    <a:cxnSpLocks noChangeShapeType="1"/>
                  </p:cNvCxnSpPr>
                  <p:nvPr/>
                </p:nvCxnSpPr>
                <p:spPr bwMode="auto">
                  <a:xfrm flipH="1">
                    <a:off x="0" y="114300"/>
                    <a:ext cx="3086100" cy="635"/>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cxnSp>
                <p:nvCxnSpPr>
                  <p:cNvPr id="35" name="Straight Connector 34"/>
                  <p:cNvCxnSpPr>
                    <a:cxnSpLocks noChangeShapeType="1"/>
                  </p:cNvCxnSpPr>
                  <p:nvPr/>
                </p:nvCxnSpPr>
                <p:spPr bwMode="auto">
                  <a:xfrm>
                    <a:off x="3086100" y="0"/>
                    <a:ext cx="0" cy="1143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36" name="Straight Connector 35"/>
                  <p:cNvCxnSpPr>
                    <a:cxnSpLocks noChangeShapeType="1"/>
                  </p:cNvCxnSpPr>
                  <p:nvPr/>
                </p:nvCxnSpPr>
                <p:spPr bwMode="auto">
                  <a:xfrm>
                    <a:off x="1574800" y="0"/>
                    <a:ext cx="0" cy="1143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37" name="Straight Connector 36"/>
                  <p:cNvCxnSpPr>
                    <a:cxnSpLocks noChangeShapeType="1"/>
                  </p:cNvCxnSpPr>
                  <p:nvPr/>
                </p:nvCxnSpPr>
                <p:spPr bwMode="auto">
                  <a:xfrm>
                    <a:off x="0" y="0"/>
                    <a:ext cx="0" cy="1143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38" name="Straight Connector 37"/>
                  <p:cNvCxnSpPr>
                    <a:cxnSpLocks noChangeShapeType="1"/>
                  </p:cNvCxnSpPr>
                  <p:nvPr/>
                </p:nvCxnSpPr>
                <p:spPr bwMode="auto">
                  <a:xfrm>
                    <a:off x="2743200" y="139700"/>
                    <a:ext cx="0" cy="3429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39" name="Straight Arrow Connector 38"/>
                  <p:cNvCxnSpPr/>
                  <p:nvPr/>
                </p:nvCxnSpPr>
                <p:spPr>
                  <a:xfrm>
                    <a:off x="495300" y="279400"/>
                    <a:ext cx="2222500" cy="0"/>
                  </a:xfrm>
                  <a:prstGeom prst="straightConnector1">
                    <a:avLst/>
                  </a:prstGeom>
                  <a:noFill/>
                  <a:ln w="6350" cap="flat" cmpd="sng" algn="ctr">
                    <a:solidFill>
                      <a:srgbClr val="70AD47">
                        <a:lumMod val="75000"/>
                      </a:srgbClr>
                    </a:solidFill>
                    <a:prstDash val="solid"/>
                    <a:miter lim="800000"/>
                    <a:tailEnd type="triangle"/>
                  </a:ln>
                  <a:effectLst/>
                </p:spPr>
              </p:cxnSp>
              <p:cxnSp>
                <p:nvCxnSpPr>
                  <p:cNvPr id="40" name="Straight Connector 39"/>
                  <p:cNvCxnSpPr/>
                  <p:nvPr/>
                </p:nvCxnSpPr>
                <p:spPr>
                  <a:xfrm>
                    <a:off x="508000" y="266700"/>
                    <a:ext cx="12700" cy="228600"/>
                  </a:xfrm>
                  <a:prstGeom prst="line">
                    <a:avLst/>
                  </a:prstGeom>
                  <a:noFill/>
                  <a:ln w="6350" cap="flat" cmpd="sng" algn="ctr">
                    <a:solidFill>
                      <a:srgbClr val="70AD47">
                        <a:lumMod val="75000"/>
                      </a:srgbClr>
                    </a:solidFill>
                    <a:prstDash val="solid"/>
                    <a:miter lim="800000"/>
                  </a:ln>
                  <a:effectLst/>
                </p:spPr>
              </p:cxnSp>
            </p:grpSp>
            <p:grpSp>
              <p:nvGrpSpPr>
                <p:cNvPr id="19" name="Group 18"/>
                <p:cNvGrpSpPr/>
                <p:nvPr/>
              </p:nvGrpSpPr>
              <p:grpSpPr>
                <a:xfrm>
                  <a:off x="-342900" y="469900"/>
                  <a:ext cx="4317992" cy="3644899"/>
                  <a:chOff x="-342900" y="0"/>
                  <a:chExt cx="4317992" cy="3644899"/>
                </a:xfrm>
              </p:grpSpPr>
              <p:grpSp>
                <p:nvGrpSpPr>
                  <p:cNvPr id="20" name="Group 19"/>
                  <p:cNvGrpSpPr/>
                  <p:nvPr/>
                </p:nvGrpSpPr>
                <p:grpSpPr>
                  <a:xfrm>
                    <a:off x="2059073" y="0"/>
                    <a:ext cx="1877926" cy="1397000"/>
                    <a:chOff x="-189282" y="0"/>
                    <a:chExt cx="1659263" cy="1397000"/>
                  </a:xfrm>
                </p:grpSpPr>
                <p:grpSp>
                  <p:nvGrpSpPr>
                    <p:cNvPr id="30" name="Group 29"/>
                    <p:cNvGrpSpPr/>
                    <p:nvPr/>
                  </p:nvGrpSpPr>
                  <p:grpSpPr>
                    <a:xfrm>
                      <a:off x="-168318" y="0"/>
                      <a:ext cx="1638299" cy="1397000"/>
                      <a:chOff x="-280531" y="0"/>
                      <a:chExt cx="2730500" cy="1638300"/>
                    </a:xfrm>
                  </p:grpSpPr>
                  <p:sp>
                    <p:nvSpPr>
                      <p:cNvPr id="32" name="Rectangle 31"/>
                      <p:cNvSpPr/>
                      <p:nvPr/>
                    </p:nvSpPr>
                    <p:spPr>
                      <a:xfrm>
                        <a:off x="-280531" y="0"/>
                        <a:ext cx="2730500" cy="1638300"/>
                      </a:xfrm>
                      <a:prstGeom prst="rect">
                        <a:avLst/>
                      </a:prstGeom>
                      <a:noFill/>
                      <a:ln w="12700" cap="flat" cmpd="sng" algn="ctr">
                        <a:solidFill>
                          <a:srgbClr val="70AD47">
                            <a:lumMod val="75000"/>
                          </a:srgbClr>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000" b="0" i="0" u="none" strike="noStrike" kern="0" cap="none" spc="0" normalizeH="0" baseline="0" noProof="0">
                          <a:ln>
                            <a:noFill/>
                          </a:ln>
                          <a:solidFill>
                            <a:sysClr val="window" lastClr="FFFFFF"/>
                          </a:solidFill>
                          <a:effectLst/>
                          <a:uLnTx/>
                          <a:uFillTx/>
                          <a:latin typeface="Calibri" panose="020F0502020204030204"/>
                          <a:ea typeface="+mn-ea"/>
                          <a:cs typeface="Arial" panose="020B0604020202020204" pitchFamily="34" charset="0"/>
                        </a:endParaRPr>
                      </a:p>
                    </p:txBody>
                  </p:sp>
                  <p:sp>
                    <p:nvSpPr>
                      <p:cNvPr id="33" name="Text Box 768415"/>
                      <p:cNvSpPr txBox="1"/>
                      <p:nvPr/>
                    </p:nvSpPr>
                    <p:spPr>
                      <a:xfrm>
                        <a:off x="-104385" y="14897"/>
                        <a:ext cx="2451101" cy="146442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000" b="1"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الضغط</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SA"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ضغط العمل</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SA"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الإحباط والقلق</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SA"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ضغوط الحياة</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p:txBody>
                  </p:sp>
                </p:grpSp>
                <p:cxnSp>
                  <p:nvCxnSpPr>
                    <p:cNvPr id="31" name="Straight Connector 30"/>
                    <p:cNvCxnSpPr/>
                    <p:nvPr/>
                  </p:nvCxnSpPr>
                  <p:spPr>
                    <a:xfrm flipH="1">
                      <a:off x="-189282" y="419100"/>
                      <a:ext cx="1625600" cy="0"/>
                    </a:xfrm>
                    <a:prstGeom prst="line">
                      <a:avLst/>
                    </a:prstGeom>
                    <a:noFill/>
                    <a:ln w="6350" cap="flat" cmpd="sng" algn="ctr">
                      <a:solidFill>
                        <a:srgbClr val="70AD47">
                          <a:lumMod val="75000"/>
                        </a:srgbClr>
                      </a:solidFill>
                      <a:prstDash val="solid"/>
                      <a:miter lim="800000"/>
                    </a:ln>
                    <a:effectLst/>
                  </p:spPr>
                </p:cxnSp>
              </p:grpSp>
              <p:grpSp>
                <p:nvGrpSpPr>
                  <p:cNvPr id="21" name="Group 20"/>
                  <p:cNvGrpSpPr/>
                  <p:nvPr/>
                </p:nvGrpSpPr>
                <p:grpSpPr>
                  <a:xfrm>
                    <a:off x="-342900" y="0"/>
                    <a:ext cx="4317992" cy="3644899"/>
                    <a:chOff x="-302973" y="0"/>
                    <a:chExt cx="3815211" cy="3644899"/>
                  </a:xfrm>
                </p:grpSpPr>
                <p:grpSp>
                  <p:nvGrpSpPr>
                    <p:cNvPr id="22" name="Group 21"/>
                    <p:cNvGrpSpPr/>
                    <p:nvPr/>
                  </p:nvGrpSpPr>
                  <p:grpSpPr>
                    <a:xfrm>
                      <a:off x="-302973" y="0"/>
                      <a:ext cx="3815211" cy="3644899"/>
                      <a:chOff x="-504955" y="0"/>
                      <a:chExt cx="6358685" cy="4274473"/>
                    </a:xfrm>
                  </p:grpSpPr>
                  <p:sp>
                    <p:nvSpPr>
                      <p:cNvPr id="24" name="Rectangle 23"/>
                      <p:cNvSpPr/>
                      <p:nvPr/>
                    </p:nvSpPr>
                    <p:spPr>
                      <a:xfrm>
                        <a:off x="-504955" y="0"/>
                        <a:ext cx="2730500" cy="1638300"/>
                      </a:xfrm>
                      <a:prstGeom prst="rect">
                        <a:avLst/>
                      </a:prstGeom>
                      <a:noFill/>
                      <a:ln w="12700" cap="flat" cmpd="sng" algn="ctr">
                        <a:solidFill>
                          <a:srgbClr val="70AD47">
                            <a:lumMod val="75000"/>
                          </a:srgbClr>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000" b="0" i="0" u="none" strike="noStrike" kern="0" cap="none" spc="0" normalizeH="0" baseline="0" noProof="0">
                          <a:ln>
                            <a:noFill/>
                          </a:ln>
                          <a:solidFill>
                            <a:sysClr val="window" lastClr="FFFFFF"/>
                          </a:solidFill>
                          <a:effectLst/>
                          <a:uLnTx/>
                          <a:uFillTx/>
                          <a:latin typeface="Calibri" panose="020F0502020204030204"/>
                          <a:ea typeface="+mn-ea"/>
                          <a:cs typeface="Arial" panose="020B0604020202020204" pitchFamily="34" charset="0"/>
                        </a:endParaRPr>
                      </a:p>
                    </p:txBody>
                  </p:sp>
                  <p:sp>
                    <p:nvSpPr>
                      <p:cNvPr id="25" name="Text Box 97"/>
                      <p:cNvSpPr txBox="1"/>
                      <p:nvPr/>
                    </p:nvSpPr>
                    <p:spPr>
                      <a:xfrm>
                        <a:off x="-178235" y="69618"/>
                        <a:ext cx="2451100" cy="153889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228600" marR="0" lvl="0" indent="0" algn="ctr" defTabSz="914400" rtl="1" eaLnBrk="1" fontAlgn="auto" latinLnBrk="0" hangingPunct="1">
                          <a:lnSpc>
                            <a:spcPct val="100000"/>
                          </a:lnSpc>
                          <a:spcBef>
                            <a:spcPts val="0"/>
                          </a:spcBef>
                          <a:spcAft>
                            <a:spcPts val="0"/>
                          </a:spcAft>
                          <a:buClrTx/>
                          <a:buSzTx/>
                          <a:buFontTx/>
                          <a:buNone/>
                          <a:tabLst>
                            <a:tab pos="2637155" algn="ctr"/>
                            <a:tab pos="5274310" algn="r"/>
                          </a:tabLst>
                          <a:defRPr/>
                        </a:pPr>
                        <a:r>
                          <a:rPr kumimoji="0" lang="ar-SA" sz="2000" b="1"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الفروق الفردية</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0" marR="0" lvl="0" indent="0" algn="justLow" defTabSz="914400" rtl="1" eaLnBrk="1" fontAlgn="auto" latinLnBrk="0" hangingPunct="1">
                          <a:lnSpc>
                            <a:spcPct val="107000"/>
                          </a:lnSpc>
                          <a:spcBef>
                            <a:spcPts val="0"/>
                          </a:spcBef>
                          <a:spcAft>
                            <a:spcPts val="80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rPr>
                          <a:t> </a:t>
                        </a:r>
                        <a:r>
                          <a:rPr kumimoji="0" lang="ar-SA"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الشخصية.</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justLow" defTabSz="914400" rtl="1" eaLnBrk="1" fontAlgn="auto" latinLnBrk="0" hangingPunct="1">
                          <a:lnSpc>
                            <a:spcPct val="100000"/>
                          </a:lnSpc>
                          <a:spcBef>
                            <a:spcPts val="0"/>
                          </a:spcBef>
                          <a:spcAft>
                            <a:spcPts val="0"/>
                          </a:spcAft>
                          <a:buClrTx/>
                          <a:buSzTx/>
                          <a:buFontTx/>
                          <a:buNone/>
                          <a:tabLst>
                            <a:tab pos="2637155" algn="ctr"/>
                            <a:tab pos="5274310" algn="r"/>
                          </a:tabLst>
                          <a:defRPr/>
                        </a:pPr>
                        <a:r>
                          <a:rPr kumimoji="0" lang="ar-SA"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الحاجات و العادات</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0000"/>
                          </a:lnSpc>
                          <a:spcBef>
                            <a:spcPts val="0"/>
                          </a:spcBef>
                          <a:spcAft>
                            <a:spcPts val="0"/>
                          </a:spcAft>
                          <a:buClrTx/>
                          <a:buSzTx/>
                          <a:buFontTx/>
                          <a:buNone/>
                          <a:tabLst>
                            <a:tab pos="2637155" algn="ctr"/>
                            <a:tab pos="5274310" algn="r"/>
                          </a:tabLst>
                          <a:defRPr/>
                        </a:pPr>
                        <a:r>
                          <a:rPr kumimoji="0" lang="ar-SA"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الوراثة والعمر</a:t>
                        </a:r>
                        <a:endParaRPr kumimoji="0" lang="en-US" sz="2000" b="0" i="0" u="none" strike="noStrike" kern="0" cap="none" spc="0" normalizeH="0" baseline="0" noProof="0" dirty="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p:txBody>
                  </p:sp>
                  <p:sp>
                    <p:nvSpPr>
                      <p:cNvPr id="26" name="Rectangle 25"/>
                      <p:cNvSpPr/>
                      <p:nvPr/>
                    </p:nvSpPr>
                    <p:spPr>
                      <a:xfrm>
                        <a:off x="3123230" y="2591494"/>
                        <a:ext cx="2730500" cy="1638300"/>
                      </a:xfrm>
                      <a:prstGeom prst="rect">
                        <a:avLst/>
                      </a:prstGeom>
                      <a:noFill/>
                      <a:ln w="12700" cap="flat" cmpd="sng" algn="ctr">
                        <a:solidFill>
                          <a:srgbClr val="70AD47">
                            <a:lumMod val="75000"/>
                          </a:srgbClr>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000" b="0" i="0" u="none" strike="noStrike" kern="0" cap="none" spc="0" normalizeH="0" baseline="0" noProof="0">
                          <a:ln>
                            <a:noFill/>
                          </a:ln>
                          <a:solidFill>
                            <a:sysClr val="window" lastClr="FFFFFF"/>
                          </a:solidFill>
                          <a:effectLst/>
                          <a:uLnTx/>
                          <a:uFillTx/>
                          <a:latin typeface="Calibri" panose="020F0502020204030204"/>
                          <a:ea typeface="+mn-ea"/>
                          <a:cs typeface="Arial" panose="020B0604020202020204" pitchFamily="34" charset="0"/>
                        </a:endParaRPr>
                      </a:p>
                    </p:txBody>
                  </p:sp>
                  <p:sp>
                    <p:nvSpPr>
                      <p:cNvPr id="27" name="Text Box 290"/>
                      <p:cNvSpPr txBox="1"/>
                      <p:nvPr/>
                    </p:nvSpPr>
                    <p:spPr>
                      <a:xfrm>
                        <a:off x="3402548" y="2735578"/>
                        <a:ext cx="2451099" cy="153889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tab pos="2637155" algn="ctr"/>
                            <a:tab pos="5274310" algn="r"/>
                          </a:tabLst>
                          <a:defRPr/>
                        </a:pPr>
                        <a:r>
                          <a:rPr kumimoji="0" lang="ar-SA" sz="2000" b="1"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السلوكية:</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SA"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أداء غير فعال.</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SA"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التغيب .</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SA"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دوران العمل،.........الخ</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p:txBody>
                  </p:sp>
                  <p:sp>
                    <p:nvSpPr>
                      <p:cNvPr id="28" name="Rectangle 27"/>
                      <p:cNvSpPr/>
                      <p:nvPr/>
                    </p:nvSpPr>
                    <p:spPr>
                      <a:xfrm>
                        <a:off x="-486253" y="2606386"/>
                        <a:ext cx="2730500" cy="1638300"/>
                      </a:xfrm>
                      <a:prstGeom prst="rect">
                        <a:avLst/>
                      </a:prstGeom>
                      <a:noFill/>
                      <a:ln w="12700" cap="flat" cmpd="sng" algn="ctr">
                        <a:solidFill>
                          <a:srgbClr val="70AD47">
                            <a:lumMod val="75000"/>
                          </a:srgbClr>
                        </a:solid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SA" sz="2000" b="0" i="0" u="none" strike="noStrike" kern="0" cap="none" spc="0" normalizeH="0" baseline="0" noProof="0">
                          <a:ln>
                            <a:noFill/>
                          </a:ln>
                          <a:solidFill>
                            <a:sysClr val="window" lastClr="FFFFFF"/>
                          </a:solidFill>
                          <a:effectLst/>
                          <a:uLnTx/>
                          <a:uFillTx/>
                          <a:latin typeface="Calibri" panose="020F0502020204030204"/>
                          <a:ea typeface="+mn-ea"/>
                          <a:cs typeface="Arial" panose="020B0604020202020204" pitchFamily="34" charset="0"/>
                        </a:endParaRPr>
                      </a:p>
                    </p:txBody>
                  </p:sp>
                  <p:sp>
                    <p:nvSpPr>
                      <p:cNvPr id="29" name="Text Box 292"/>
                      <p:cNvSpPr txBox="1"/>
                      <p:nvPr/>
                    </p:nvSpPr>
                    <p:spPr>
                      <a:xfrm>
                        <a:off x="-206884" y="2735578"/>
                        <a:ext cx="2451100" cy="1538895"/>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tab pos="2637155" algn="ctr"/>
                            <a:tab pos="5274310" algn="r"/>
                          </a:tabLst>
                          <a:defRPr/>
                        </a:pPr>
                        <a:r>
                          <a:rPr kumimoji="0" lang="ar-SA" sz="2000" b="1"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النفسية:</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SA"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أمراض القلب </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SA"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ارتفاع ضغط الدم.</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SA"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Sakkal Majalla" panose="02000000000000000000" pitchFamily="2" charset="-78"/>
                          </a:rPr>
                          <a:t>مشكلات أخرى.</a:t>
                        </a:r>
                        <a:endParaRPr kumimoji="0" lang="en-US" sz="2000" b="0" i="0" u="none" strike="noStrike" kern="0" cap="none" spc="0" normalizeH="0" baseline="0" noProof="0">
                          <a:ln>
                            <a:noFill/>
                          </a:ln>
                          <a:solidFill>
                            <a:sysClr val="windowText" lastClr="000000"/>
                          </a:solidFill>
                          <a:effectLst/>
                          <a:uLnTx/>
                          <a:uFillTx/>
                          <a:latin typeface="Calibri" panose="020F0502020204030204"/>
                          <a:ea typeface="Calibri" panose="020F0502020204030204" pitchFamily="34" charset="0"/>
                          <a:cs typeface="Arial" panose="020B0604020202020204" pitchFamily="34" charset="0"/>
                        </a:endParaRPr>
                      </a:p>
                    </p:txBody>
                  </p:sp>
                </p:grpSp>
                <p:cxnSp>
                  <p:nvCxnSpPr>
                    <p:cNvPr id="23" name="Straight Connector 22"/>
                    <p:cNvCxnSpPr/>
                    <p:nvPr/>
                  </p:nvCxnSpPr>
                  <p:spPr>
                    <a:xfrm flipH="1">
                      <a:off x="-302973" y="419100"/>
                      <a:ext cx="1625600" cy="0"/>
                    </a:xfrm>
                    <a:prstGeom prst="line">
                      <a:avLst/>
                    </a:prstGeom>
                    <a:noFill/>
                    <a:ln w="6350" cap="flat" cmpd="sng" algn="ctr">
                      <a:solidFill>
                        <a:srgbClr val="70AD47">
                          <a:lumMod val="75000"/>
                        </a:srgbClr>
                      </a:solidFill>
                      <a:prstDash val="solid"/>
                      <a:miter lim="800000"/>
                    </a:ln>
                    <a:effectLst/>
                  </p:spPr>
                </p:cxnSp>
              </p:grpSp>
            </p:grpSp>
          </p:grpSp>
          <p:cxnSp>
            <p:nvCxnSpPr>
              <p:cNvPr id="14" name="Straight Connector 13"/>
              <p:cNvCxnSpPr>
                <a:cxnSpLocks noChangeShapeType="1"/>
              </p:cNvCxnSpPr>
              <p:nvPr/>
            </p:nvCxnSpPr>
            <p:spPr bwMode="auto">
              <a:xfrm>
                <a:off x="3733800" y="1866900"/>
                <a:ext cx="635" cy="2667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5" name="Straight Connector 14"/>
              <p:cNvCxnSpPr>
                <a:cxnSpLocks noChangeShapeType="1"/>
                <a:stCxn id="11" idx="1"/>
              </p:cNvCxnSpPr>
              <p:nvPr/>
            </p:nvCxnSpPr>
            <p:spPr bwMode="auto">
              <a:xfrm flipH="1" flipV="1">
                <a:off x="1549195" y="2374900"/>
                <a:ext cx="1409125" cy="12700"/>
              </a:xfrm>
              <a:prstGeom prst="line">
                <a:avLst/>
              </a:prstGeom>
              <a:noFill/>
              <a:ln w="9525">
                <a:solidFill>
                  <a:srgbClr val="70AD47">
                    <a:lumMod val="75000"/>
                  </a:srgbClr>
                </a:solidFill>
                <a:round/>
                <a:headEnd/>
                <a:tailEnd/>
              </a:ln>
              <a:extLst>
                <a:ext uri="{909E8E84-426E-40DD-AFC4-6F175D3DCCD1}">
                  <a14:hiddenFill xmlns:a14="http://schemas.microsoft.com/office/drawing/2010/main">
                    <a:noFill/>
                  </a14:hiddenFill>
                </a:ext>
              </a:extLst>
            </p:spPr>
          </p:cxnSp>
          <p:cxnSp>
            <p:nvCxnSpPr>
              <p:cNvPr id="16" name="Straight Connector 15"/>
              <p:cNvCxnSpPr>
                <a:cxnSpLocks noChangeShapeType="1"/>
              </p:cNvCxnSpPr>
              <p:nvPr/>
            </p:nvCxnSpPr>
            <p:spPr bwMode="auto">
              <a:xfrm>
                <a:off x="1549400" y="2387600"/>
                <a:ext cx="635" cy="2667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7" name="Straight Connector 16"/>
              <p:cNvCxnSpPr>
                <a:cxnSpLocks noChangeShapeType="1"/>
              </p:cNvCxnSpPr>
              <p:nvPr/>
            </p:nvCxnSpPr>
            <p:spPr bwMode="auto">
              <a:xfrm>
                <a:off x="2685015" y="2400300"/>
                <a:ext cx="635" cy="266700"/>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685522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53</a:t>
            </a:fld>
            <a:endParaRPr lang="ar-EG"/>
          </a:p>
        </p:txBody>
      </p:sp>
      <p:grpSp>
        <p:nvGrpSpPr>
          <p:cNvPr id="5" name="Group 4"/>
          <p:cNvGrpSpPr/>
          <p:nvPr/>
        </p:nvGrpSpPr>
        <p:grpSpPr>
          <a:xfrm>
            <a:off x="1319134" y="310370"/>
            <a:ext cx="3920595" cy="890271"/>
            <a:chOff x="0" y="0"/>
            <a:chExt cx="2540635" cy="629285"/>
          </a:xfrm>
        </p:grpSpPr>
        <p:pic>
          <p:nvPicPr>
            <p:cNvPr id="6" name="Picture 5" descr="C:\Users\Google\Desktop\اشكال\ااااااااااااااا_0004_Vector-Smart-Object.png"/>
            <p:cNvPicPr>
              <a:picLocks noChangeAspect="1"/>
            </p:cNvPicPr>
            <p:nvPr/>
          </p:nvPicPr>
          <p:blipFill rotWithShape="1">
            <a:blip r:embed="rId3" cstate="print">
              <a:extLst>
                <a:ext uri="{28A0092B-C50C-407E-A947-70E740481C1C}">
                  <a14:useLocalDpi xmlns:a14="http://schemas.microsoft.com/office/drawing/2010/main" val="0"/>
                </a:ext>
              </a:extLst>
            </a:blip>
            <a:srcRect t="5752" b="7960"/>
            <a:stretch/>
          </p:blipFill>
          <p:spPr bwMode="auto">
            <a:xfrm flipH="1">
              <a:off x="0" y="0"/>
              <a:ext cx="2540635" cy="629285"/>
            </a:xfrm>
            <a:prstGeom prst="rect">
              <a:avLst/>
            </a:prstGeom>
            <a:noFill/>
            <a:ln>
              <a:noFill/>
            </a:ln>
            <a:extLst>
              <a:ext uri="{53640926-AAD7-44D8-BBD7-CCE9431645EC}">
                <a14:shadowObscured xmlns:a14="http://schemas.microsoft.com/office/drawing/2010/main"/>
              </a:ext>
            </a:extLst>
          </p:spPr>
        </p:pic>
        <p:sp>
          <p:nvSpPr>
            <p:cNvPr id="8" name="Rectangle 7"/>
            <p:cNvSpPr/>
            <p:nvPr/>
          </p:nvSpPr>
          <p:spPr>
            <a:xfrm flipH="1">
              <a:off x="283309" y="155001"/>
              <a:ext cx="2257326" cy="271166"/>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نموذج كاري كوبر وديريك </a:t>
              </a:r>
              <a:r>
                <a:rPr lang="ar-SA" sz="2400" b="1" dirty="0" err="1">
                  <a:solidFill>
                    <a:srgbClr val="FFFFFF"/>
                  </a:solidFill>
                  <a:latin typeface="Sakkal Majalla" panose="02000000000000000000" pitchFamily="2" charset="-78"/>
                  <a:ea typeface="Calibri" panose="020F0502020204030204" pitchFamily="34" charset="0"/>
                  <a:cs typeface="Sakkal Majalla" panose="02000000000000000000" pitchFamily="2" charset="-78"/>
                </a:rPr>
                <a:t>تورنجتون</a:t>
              </a: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 </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9" name="Rectangle 8"/>
          <p:cNvSpPr/>
          <p:nvPr/>
        </p:nvSpPr>
        <p:spPr>
          <a:xfrm>
            <a:off x="584616" y="1419926"/>
            <a:ext cx="11366416"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يسمى بالنموذج متعدد الأبعاد بحيث يرى أصحاب هذا النموذج أن هناك تعدد وتنوع في مصادر ضغوط العمل، مما أدى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نظرهم إلى خلق صعوبة في حصرها ضمن فئتين أو ثلاث/ لذا نجدهم يحاولون التطرق إلى مداخل لمصادر ضغوط العمل تتفاعل مع الخصائص الشخصية للفرد، </a:t>
            </a:r>
            <a:r>
              <a:rPr lang="ar-EG" sz="2400" b="1" dirty="0">
                <a:solidFill>
                  <a:srgbClr val="C00000"/>
                </a:solidFill>
                <a:latin typeface="Sakkal Majalla" panose="02000000000000000000" pitchFamily="2" charset="-78"/>
                <a:cs typeface="Sakkal Majalla" panose="02000000000000000000" pitchFamily="2" charset="-78"/>
              </a:rPr>
              <a:t>بحيث أصحاب النموذج إلى الأبعاد التالية: </a:t>
            </a: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097" y="3403897"/>
            <a:ext cx="10889672" cy="2446501"/>
          </a:xfrm>
          <a:prstGeom prst="rect">
            <a:avLst/>
          </a:prstGeom>
        </p:spPr>
      </p:pic>
      <p:grpSp>
        <p:nvGrpSpPr>
          <p:cNvPr id="11" name="Group 10"/>
          <p:cNvGrpSpPr/>
          <p:nvPr/>
        </p:nvGrpSpPr>
        <p:grpSpPr>
          <a:xfrm>
            <a:off x="5601097" y="4154902"/>
            <a:ext cx="1519758" cy="2239631"/>
            <a:chOff x="7247704" y="3358105"/>
            <a:chExt cx="1519758" cy="2239631"/>
          </a:xfrm>
        </p:grpSpPr>
        <p:sp>
          <p:nvSpPr>
            <p:cNvPr id="12" name="Rectangle 11"/>
            <p:cNvSpPr/>
            <p:nvPr/>
          </p:nvSpPr>
          <p:spPr>
            <a:xfrm>
              <a:off x="7247704" y="3358105"/>
              <a:ext cx="1519758" cy="1200329"/>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بالمنظمة</a:t>
              </a:r>
            </a:p>
          </p:txBody>
        </p:sp>
        <p:sp>
          <p:nvSpPr>
            <p:cNvPr id="13" name="Rectangle 12"/>
            <p:cNvSpPr/>
            <p:nvPr/>
          </p:nvSpPr>
          <p:spPr>
            <a:xfrm>
              <a:off x="7907415" y="5074516"/>
              <a:ext cx="184730" cy="523220"/>
            </a:xfrm>
            <a:prstGeom prst="rect">
              <a:avLst/>
            </a:prstGeom>
          </p:spPr>
          <p:txBody>
            <a:bodyPr wrap="none">
              <a:spAutoFit/>
            </a:bodyPr>
            <a:lstStyle/>
            <a:p>
              <a:pPr algn="ctr"/>
              <a:endParaRPr lang="ar-EG" sz="2800" dirty="0">
                <a:solidFill>
                  <a:srgbClr val="C00000"/>
                </a:solidFill>
              </a:endParaRPr>
            </a:p>
          </p:txBody>
        </p:sp>
      </p:grpSp>
      <p:grpSp>
        <p:nvGrpSpPr>
          <p:cNvPr id="14" name="Group 13"/>
          <p:cNvGrpSpPr/>
          <p:nvPr/>
        </p:nvGrpSpPr>
        <p:grpSpPr>
          <a:xfrm>
            <a:off x="2655702" y="4081220"/>
            <a:ext cx="1574093" cy="2334228"/>
            <a:chOff x="7198711" y="3263508"/>
            <a:chExt cx="1574093" cy="2334228"/>
          </a:xfrm>
        </p:grpSpPr>
        <p:sp>
          <p:nvSpPr>
            <p:cNvPr id="15" name="Rectangle 14"/>
            <p:cNvSpPr/>
            <p:nvPr/>
          </p:nvSpPr>
          <p:spPr>
            <a:xfrm>
              <a:off x="7198711" y="3263508"/>
              <a:ext cx="1574093" cy="1200329"/>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بالعالم الخارجي</a:t>
              </a:r>
            </a:p>
          </p:txBody>
        </p:sp>
        <p:sp>
          <p:nvSpPr>
            <p:cNvPr id="16" name="Rectangle 15"/>
            <p:cNvSpPr/>
            <p:nvPr/>
          </p:nvSpPr>
          <p:spPr>
            <a:xfrm>
              <a:off x="7907416" y="5074516"/>
              <a:ext cx="184730" cy="523220"/>
            </a:xfrm>
            <a:prstGeom prst="rect">
              <a:avLst/>
            </a:prstGeom>
          </p:spPr>
          <p:txBody>
            <a:bodyPr wrap="none">
              <a:spAutoFit/>
            </a:bodyPr>
            <a:lstStyle/>
            <a:p>
              <a:pPr algn="ctr"/>
              <a:endParaRPr lang="ar-EG" sz="2800" dirty="0">
                <a:solidFill>
                  <a:srgbClr val="C00000"/>
                </a:solidFill>
              </a:endParaRPr>
            </a:p>
          </p:txBody>
        </p:sp>
      </p:grpSp>
      <p:grpSp>
        <p:nvGrpSpPr>
          <p:cNvPr id="17" name="Group 16"/>
          <p:cNvGrpSpPr/>
          <p:nvPr/>
        </p:nvGrpSpPr>
        <p:grpSpPr>
          <a:xfrm>
            <a:off x="975932" y="3033665"/>
            <a:ext cx="1611902" cy="1887591"/>
            <a:chOff x="6947427" y="5074516"/>
            <a:chExt cx="1611902" cy="1887591"/>
          </a:xfrm>
        </p:grpSpPr>
        <p:sp>
          <p:nvSpPr>
            <p:cNvPr id="18" name="Rectangle 17"/>
            <p:cNvSpPr/>
            <p:nvPr/>
          </p:nvSpPr>
          <p:spPr>
            <a:xfrm>
              <a:off x="6947427" y="6131110"/>
              <a:ext cx="1611902"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بالفرد</a:t>
              </a:r>
            </a:p>
          </p:txBody>
        </p:sp>
        <p:sp>
          <p:nvSpPr>
            <p:cNvPr id="19" name="Rectangle 18"/>
            <p:cNvSpPr/>
            <p:nvPr/>
          </p:nvSpPr>
          <p:spPr>
            <a:xfrm>
              <a:off x="7907416" y="5074516"/>
              <a:ext cx="184730" cy="523220"/>
            </a:xfrm>
            <a:prstGeom prst="rect">
              <a:avLst/>
            </a:prstGeom>
          </p:spPr>
          <p:txBody>
            <a:bodyPr wrap="none">
              <a:spAutoFit/>
            </a:bodyPr>
            <a:lstStyle/>
            <a:p>
              <a:pPr algn="ctr"/>
              <a:endParaRPr lang="ar-EG" sz="2800" dirty="0">
                <a:solidFill>
                  <a:srgbClr val="C00000"/>
                </a:solidFill>
              </a:endParaRPr>
            </a:p>
          </p:txBody>
        </p:sp>
      </p:grpSp>
      <p:grpSp>
        <p:nvGrpSpPr>
          <p:cNvPr id="20" name="Group 19"/>
          <p:cNvGrpSpPr/>
          <p:nvPr/>
        </p:nvGrpSpPr>
        <p:grpSpPr>
          <a:xfrm>
            <a:off x="8521277" y="4321091"/>
            <a:ext cx="1558685" cy="2052527"/>
            <a:chOff x="7271482" y="3545209"/>
            <a:chExt cx="1558685" cy="2052527"/>
          </a:xfrm>
        </p:grpSpPr>
        <p:sp>
          <p:nvSpPr>
            <p:cNvPr id="21" name="Rectangle 20"/>
            <p:cNvSpPr/>
            <p:nvPr/>
          </p:nvSpPr>
          <p:spPr>
            <a:xfrm>
              <a:off x="7271482" y="3545209"/>
              <a:ext cx="1558685"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بالدور</a:t>
              </a:r>
            </a:p>
          </p:txBody>
        </p:sp>
        <p:sp>
          <p:nvSpPr>
            <p:cNvPr id="22" name="Rectangle 21"/>
            <p:cNvSpPr/>
            <p:nvPr/>
          </p:nvSpPr>
          <p:spPr>
            <a:xfrm>
              <a:off x="7907416" y="5074516"/>
              <a:ext cx="184730" cy="523220"/>
            </a:xfrm>
            <a:prstGeom prst="rect">
              <a:avLst/>
            </a:prstGeom>
          </p:spPr>
          <p:txBody>
            <a:bodyPr wrap="none">
              <a:spAutoFit/>
            </a:bodyPr>
            <a:lstStyle/>
            <a:p>
              <a:pPr algn="ctr"/>
              <a:endParaRPr lang="ar-EG" sz="2800" dirty="0">
                <a:solidFill>
                  <a:srgbClr val="C00000"/>
                </a:solidFill>
              </a:endParaRPr>
            </a:p>
          </p:txBody>
        </p:sp>
      </p:grpSp>
      <p:grpSp>
        <p:nvGrpSpPr>
          <p:cNvPr id="23" name="Group 22"/>
          <p:cNvGrpSpPr/>
          <p:nvPr/>
        </p:nvGrpSpPr>
        <p:grpSpPr>
          <a:xfrm>
            <a:off x="10127159" y="3081652"/>
            <a:ext cx="1692703" cy="1822665"/>
            <a:chOff x="7418044" y="5213936"/>
            <a:chExt cx="1692703" cy="1822665"/>
          </a:xfrm>
        </p:grpSpPr>
        <p:sp>
          <p:nvSpPr>
            <p:cNvPr id="24" name="Rectangle 23"/>
            <p:cNvSpPr/>
            <p:nvPr/>
          </p:nvSpPr>
          <p:spPr>
            <a:xfrm>
              <a:off x="7418044" y="6205604"/>
              <a:ext cx="1692703"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بالعمل ذاته</a:t>
              </a:r>
              <a:endParaRPr lang="ar-EG" sz="2800" dirty="0">
                <a:latin typeface="Sakkal Majalla" panose="02000000000000000000" pitchFamily="2" charset="-78"/>
                <a:cs typeface="Sakkal Majalla" panose="02000000000000000000" pitchFamily="2" charset="-78"/>
              </a:endParaRPr>
            </a:p>
          </p:txBody>
        </p:sp>
        <p:sp>
          <p:nvSpPr>
            <p:cNvPr id="25" name="Rectangle 24"/>
            <p:cNvSpPr/>
            <p:nvPr/>
          </p:nvSpPr>
          <p:spPr>
            <a:xfrm>
              <a:off x="7892384" y="5213936"/>
              <a:ext cx="184730" cy="523220"/>
            </a:xfrm>
            <a:prstGeom prst="rect">
              <a:avLst/>
            </a:prstGeom>
          </p:spPr>
          <p:txBody>
            <a:bodyPr wrap="none">
              <a:spAutoFit/>
            </a:bodyPr>
            <a:lstStyle/>
            <a:p>
              <a:pPr algn="ctr"/>
              <a:endParaRPr lang="ar-EG" sz="2800" dirty="0">
                <a:solidFill>
                  <a:srgbClr val="C00000"/>
                </a:solidFill>
              </a:endParaRPr>
            </a:p>
          </p:txBody>
        </p:sp>
      </p:grpSp>
      <p:grpSp>
        <p:nvGrpSpPr>
          <p:cNvPr id="26" name="Group 25"/>
          <p:cNvGrpSpPr/>
          <p:nvPr/>
        </p:nvGrpSpPr>
        <p:grpSpPr>
          <a:xfrm>
            <a:off x="7060669" y="3033665"/>
            <a:ext cx="1598192" cy="2656403"/>
            <a:chOff x="7262988" y="5074516"/>
            <a:chExt cx="1598192" cy="2656403"/>
          </a:xfrm>
        </p:grpSpPr>
        <p:sp>
          <p:nvSpPr>
            <p:cNvPr id="27" name="Rectangle 26"/>
            <p:cNvSpPr/>
            <p:nvPr/>
          </p:nvSpPr>
          <p:spPr>
            <a:xfrm>
              <a:off x="7262988" y="6161259"/>
              <a:ext cx="1598192" cy="1569660"/>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بالتطور الوظيفي</a:t>
              </a:r>
            </a:p>
          </p:txBody>
        </p:sp>
        <p:sp>
          <p:nvSpPr>
            <p:cNvPr id="28" name="Rectangle 27"/>
            <p:cNvSpPr/>
            <p:nvPr/>
          </p:nvSpPr>
          <p:spPr>
            <a:xfrm>
              <a:off x="7907415" y="5074516"/>
              <a:ext cx="184731" cy="523220"/>
            </a:xfrm>
            <a:prstGeom prst="rect">
              <a:avLst/>
            </a:prstGeom>
          </p:spPr>
          <p:txBody>
            <a:bodyPr wrap="none">
              <a:spAutoFit/>
            </a:bodyPr>
            <a:lstStyle/>
            <a:p>
              <a:pPr algn="ctr"/>
              <a:endParaRPr lang="ar-EG" sz="2800" dirty="0">
                <a:solidFill>
                  <a:srgbClr val="C00000"/>
                </a:solidFill>
              </a:endParaRPr>
            </a:p>
          </p:txBody>
        </p:sp>
      </p:grpSp>
      <p:grpSp>
        <p:nvGrpSpPr>
          <p:cNvPr id="29" name="Group 28"/>
          <p:cNvGrpSpPr/>
          <p:nvPr/>
        </p:nvGrpSpPr>
        <p:grpSpPr>
          <a:xfrm>
            <a:off x="4125840" y="3127330"/>
            <a:ext cx="1550440" cy="2580603"/>
            <a:chOff x="7224561" y="5074516"/>
            <a:chExt cx="1550440" cy="2580603"/>
          </a:xfrm>
        </p:grpSpPr>
        <p:sp>
          <p:nvSpPr>
            <p:cNvPr id="30" name="Rectangle 29"/>
            <p:cNvSpPr/>
            <p:nvPr/>
          </p:nvSpPr>
          <p:spPr>
            <a:xfrm>
              <a:off x="7224561" y="6085459"/>
              <a:ext cx="1550440" cy="1569660"/>
            </a:xfrm>
            <a:prstGeom prst="rect">
              <a:avLst/>
            </a:prstGeom>
          </p:spPr>
          <p:txBody>
            <a:bodyPr wrap="square">
              <a:spAutoFit/>
            </a:bodyPr>
            <a:lstStyle/>
            <a:p>
              <a:pPr algn="ct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العوامل المتعلقة بعضوية الفرد بالمنظمة</a:t>
              </a:r>
            </a:p>
          </p:txBody>
        </p:sp>
        <p:sp>
          <p:nvSpPr>
            <p:cNvPr id="31" name="Rectangle 30"/>
            <p:cNvSpPr/>
            <p:nvPr/>
          </p:nvSpPr>
          <p:spPr>
            <a:xfrm>
              <a:off x="7907416" y="5074516"/>
              <a:ext cx="184730" cy="523220"/>
            </a:xfrm>
            <a:prstGeom prst="rect">
              <a:avLst/>
            </a:prstGeom>
          </p:spPr>
          <p:txBody>
            <a:bodyPr wrap="none">
              <a:spAutoFit/>
            </a:bodyPr>
            <a:lstStyle/>
            <a:p>
              <a:pPr algn="ctr"/>
              <a:endParaRPr lang="ar-EG" sz="2800" dirty="0">
                <a:solidFill>
                  <a:srgbClr val="C00000"/>
                </a:solidFill>
              </a:endParaRPr>
            </a:p>
          </p:txBody>
        </p:sp>
      </p:grpSp>
    </p:spTree>
    <p:extLst>
      <p:ext uri="{BB962C8B-B14F-4D97-AF65-F5344CB8AC3E}">
        <p14:creationId xmlns:p14="http://schemas.microsoft.com/office/powerpoint/2010/main" val="762139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par>
                                <p:cTn id="20" presetID="16" presetClass="entr" presetSubtype="21"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inVertic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500" fill="hold"/>
                                        <p:tgtEl>
                                          <p:spTgt spid="26"/>
                                        </p:tgtEl>
                                        <p:attrNameLst>
                                          <p:attrName>ppt_w</p:attrName>
                                        </p:attrNameLst>
                                      </p:cBhvr>
                                      <p:tavLst>
                                        <p:tav tm="0">
                                          <p:val>
                                            <p:fltVal val="0"/>
                                          </p:val>
                                        </p:tav>
                                        <p:tav tm="100000">
                                          <p:val>
                                            <p:strVal val="#ppt_w"/>
                                          </p:val>
                                        </p:tav>
                                      </p:tavLst>
                                    </p:anim>
                                    <p:anim calcmode="lin" valueType="num">
                                      <p:cBhvr>
                                        <p:cTn id="34" dur="500" fill="hold"/>
                                        <p:tgtEl>
                                          <p:spTgt spid="26"/>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17" presetClass="entr" presetSubtype="1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1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0"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10"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54</a:t>
            </a:fld>
            <a:endParaRPr lang="ar-EG"/>
          </a:p>
        </p:txBody>
      </p:sp>
      <p:sp>
        <p:nvSpPr>
          <p:cNvPr id="2" name="Rectangle 1"/>
          <p:cNvSpPr/>
          <p:nvPr/>
        </p:nvSpPr>
        <p:spPr>
          <a:xfrm>
            <a:off x="2259041" y="284233"/>
            <a:ext cx="4046301" cy="553357"/>
          </a:xfrm>
          <a:prstGeom prst="rect">
            <a:avLst/>
          </a:prstGeom>
        </p:spPr>
        <p:txBody>
          <a:bodyPr wrap="none">
            <a:spAutoFit/>
          </a:bodyPr>
          <a:lstStyle/>
          <a:p>
            <a:pPr algn="ctr">
              <a:lnSpc>
                <a:spcPct val="107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ويتجلى هذا النموذج في الشكل التالي:</a:t>
            </a:r>
            <a:endParaRPr lang="en-US"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2704322" y="904918"/>
            <a:ext cx="6840752" cy="5702258"/>
            <a:chOff x="-546100" y="576904"/>
            <a:chExt cx="5871722" cy="5680365"/>
          </a:xfrm>
        </p:grpSpPr>
        <p:sp>
          <p:nvSpPr>
            <p:cNvPr id="6" name="Rectangle 5"/>
            <p:cNvSpPr>
              <a:spLocks noChangeArrowheads="1"/>
            </p:cNvSpPr>
            <p:nvPr/>
          </p:nvSpPr>
          <p:spPr bwMode="auto">
            <a:xfrm>
              <a:off x="3200400" y="1371600"/>
              <a:ext cx="1840472" cy="1600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بالدور في المنظمة: </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 </a:t>
              </a: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صراع/ غموض الدور</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 المسؤولية عن الآخرين</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 عدم المشاركة في اتخاذ القرار</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a:spLocks noChangeArrowheads="1"/>
            </p:cNvSpPr>
            <p:nvPr/>
          </p:nvSpPr>
          <p:spPr bwMode="auto">
            <a:xfrm>
              <a:off x="-113860" y="1371600"/>
              <a:ext cx="1714059" cy="16002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بتداخل المنظمة مع العامل الخارجي وتشمل:</a:t>
              </a:r>
              <a:endPar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sz="14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التعارض بين مطالب العمل ومطالب البيت.</a:t>
              </a:r>
              <a:endPar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DZ" sz="14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تأثير عمل الزوجين خارج المنزل</a:t>
              </a:r>
              <a:endPar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a:spLocks noChangeArrowheads="1"/>
            </p:cNvSpPr>
            <p:nvPr/>
          </p:nvSpPr>
          <p:spPr bwMode="auto">
            <a:xfrm>
              <a:off x="1659797" y="576904"/>
              <a:ext cx="1462295" cy="1475092"/>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بالعمل ذاته وتشمل</a:t>
              </a:r>
              <a:r>
                <a:rPr kumimoji="0" lang="ar-DZ" sz="1400" b="1"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a:t>
              </a:r>
              <a:endPar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sz="1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عبء العمل الزائد/أو</a:t>
              </a:r>
              <a:r>
                <a:rPr kumimoji="0" lang="ar-EG" sz="1400" b="0" i="0" u="none" strike="noStrike" kern="0" cap="none" spc="0" normalizeH="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 </a:t>
              </a:r>
              <a:r>
                <a:rPr kumimoji="0" lang="ar-DZ" sz="1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القليل</a:t>
              </a:r>
              <a:endPar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DZ" sz="14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ضغوط الوقت...</a:t>
              </a:r>
              <a:endParaRPr kumimoji="0" lang="en-US" sz="1100" b="0" i="0" u="none" strike="noStrike" kern="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0" name="Oval 9"/>
            <p:cNvSpPr>
              <a:spLocks noChangeArrowheads="1"/>
            </p:cNvSpPr>
            <p:nvPr/>
          </p:nvSpPr>
          <p:spPr bwMode="auto">
            <a:xfrm>
              <a:off x="1168400" y="2628900"/>
              <a:ext cx="2514600" cy="2669785"/>
            </a:xfrm>
            <a:prstGeom prst="ellipse">
              <a:avLst/>
            </a:prstGeom>
            <a:solidFill>
              <a:srgbClr val="FFFFFF"/>
            </a:solidFill>
            <a:ln w="9525">
              <a:solidFill>
                <a:srgbClr val="70AD47">
                  <a:lumMod val="75000"/>
                </a:srgbClr>
              </a:solidFill>
              <a:round/>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بالفرد وتشمل:</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الشخصية</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التسامح بشأن الغموض</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القدرة على التكيف مع التغير</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الدوافع</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sz="14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السمات السلوكية</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800"/>
                </a:spcAft>
                <a:buClr>
                  <a:srgbClr val="19935C"/>
                </a:buClr>
                <a:buSzTx/>
                <a:buFont typeface="Wingdings" panose="05000000000000000000" pitchFamily="2" charset="2"/>
                <a:buChar char=""/>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نمط الشخصية(أ، ب)</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a:spLocks noChangeArrowheads="1"/>
            </p:cNvSpPr>
            <p:nvPr/>
          </p:nvSpPr>
          <p:spPr bwMode="auto">
            <a:xfrm>
              <a:off x="-546100" y="3727782"/>
              <a:ext cx="1714500" cy="19431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بكون الفرد عضو في المنظمة وتشمل:</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0"/>
                </a:spcAft>
                <a:buClr>
                  <a:srgbClr val="19935C"/>
                </a:buClr>
                <a:buSzTx/>
                <a:buFont typeface="Wingdings" panose="05000000000000000000" pitchFamily="2" charset="2"/>
                <a:buChar char=""/>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غياب الاستشارة الفعالة </a:t>
              </a:r>
              <a:b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مع عدم حرية التصرف</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342900" marR="0" lvl="0" indent="-342900" algn="r" defTabSz="914400" rtl="1" eaLnBrk="1" fontAlgn="auto" latinLnBrk="0" hangingPunct="1">
                <a:lnSpc>
                  <a:spcPct val="107000"/>
                </a:lnSpc>
                <a:spcBef>
                  <a:spcPts val="0"/>
                </a:spcBef>
                <a:spcAft>
                  <a:spcPts val="800"/>
                </a:spcAft>
                <a:buClr>
                  <a:srgbClr val="19935C"/>
                </a:buClr>
                <a:buSzTx/>
                <a:buFont typeface="Wingdings" panose="05000000000000000000" pitchFamily="2" charset="2"/>
                <a:buChar char=""/>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شيوع التعامل السياسي </a:t>
              </a:r>
              <a:b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في المكتب...</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a:spLocks noChangeArrowheads="1"/>
            </p:cNvSpPr>
            <p:nvPr/>
          </p:nvSpPr>
          <p:spPr bwMode="auto">
            <a:xfrm>
              <a:off x="3682242" y="3825817"/>
              <a:ext cx="1643380" cy="19431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بالتطور الوظيفي وتشمل:</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الترقية إلى أعلى</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إنزال الشخص من مرتبته الحالية</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800"/>
                </a:spcAft>
                <a:buClrTx/>
                <a:buSzTx/>
                <a:buFontTx/>
                <a:buNone/>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غياب الأمن الوظيفي</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a:spLocks noChangeArrowheads="1"/>
            </p:cNvSpPr>
            <p:nvPr/>
          </p:nvSpPr>
          <p:spPr bwMode="auto">
            <a:xfrm>
              <a:off x="905045" y="5342869"/>
              <a:ext cx="2971800" cy="914400"/>
            </a:xfrm>
            <a:prstGeom prst="rect">
              <a:avLst/>
            </a:prstGeom>
            <a:solidFill>
              <a:srgbClr val="FFFFFF"/>
            </a:solidFill>
            <a:ln w="9525">
              <a:solidFill>
                <a:srgbClr val="70AD47">
                  <a:lumMod val="75000"/>
                </a:srgbClr>
              </a:solidFill>
              <a:miter lim="800000"/>
              <a:headEnd/>
              <a:tailEnd/>
            </a:ln>
          </p:spPr>
          <p:txBody>
            <a:bodyPr rot="0" vert="horz" wrap="square" lIns="91440" tIns="45720" rIns="91440" bIns="45720" anchor="t" anchorCtr="0" upright="1">
              <a:no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DZ" sz="16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عوامل متعلقة بالعلاقات مع المنظمة  وتشمل:</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العلاقات البينية مع الزملاء والمرؤوسين</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a:p>
              <a:pPr marL="228600" marR="0" lvl="0" indent="-228600" algn="r" defTabSz="914400" rtl="1" eaLnBrk="1" fontAlgn="auto" latinLnBrk="0" hangingPunct="1">
                <a:lnSpc>
                  <a:spcPct val="107000"/>
                </a:lnSpc>
                <a:spcBef>
                  <a:spcPts val="0"/>
                </a:spcBef>
                <a:spcAft>
                  <a:spcPts val="0"/>
                </a:spcAft>
                <a:buClrTx/>
                <a:buSzTx/>
                <a:buFontTx/>
                <a:buNone/>
                <a:tabLst/>
                <a:defRPr/>
              </a:pPr>
              <a:r>
                <a:rPr kumimoji="0" lang="ar-DZ" sz="1400" b="1"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صعوبات في تفويض المسؤولية..</a:t>
              </a:r>
              <a:endParaRPr kumimoji="0" lang="en-US" sz="1100" b="0" i="0" u="none" strike="noStrike" kern="0" cap="none" spc="0" normalizeH="0" baseline="0" noProof="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cxnSp>
          <p:nvCxnSpPr>
            <p:cNvPr id="14" name="Straight Connector 13"/>
            <p:cNvCxnSpPr>
              <a:cxnSpLocks noChangeShapeType="1"/>
            </p:cNvCxnSpPr>
            <p:nvPr/>
          </p:nvCxnSpPr>
          <p:spPr bwMode="auto">
            <a:xfrm flipH="1">
              <a:off x="2514600" y="2085975"/>
              <a:ext cx="367859" cy="542925"/>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5" name="Straight Connector 14"/>
            <p:cNvCxnSpPr>
              <a:cxnSpLocks noChangeShapeType="1"/>
            </p:cNvCxnSpPr>
            <p:nvPr/>
          </p:nvCxnSpPr>
          <p:spPr bwMode="auto">
            <a:xfrm>
              <a:off x="1999297" y="2171700"/>
              <a:ext cx="288607" cy="457201"/>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cxnSp>
          <p:nvCxnSpPr>
            <p:cNvPr id="16" name="Straight Connector 15"/>
            <p:cNvCxnSpPr>
              <a:cxnSpLocks noChangeShapeType="1"/>
            </p:cNvCxnSpPr>
            <p:nvPr/>
          </p:nvCxnSpPr>
          <p:spPr bwMode="auto">
            <a:xfrm>
              <a:off x="2400300" y="2057401"/>
              <a:ext cx="0" cy="571498"/>
            </a:xfrm>
            <a:prstGeom prst="line">
              <a:avLst/>
            </a:prstGeom>
            <a:noFill/>
            <a:ln w="9525">
              <a:solidFill>
                <a:srgbClr val="70AD47">
                  <a:lumMod val="75000"/>
                </a:srgbClr>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23059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55</a:t>
            </a:fld>
            <a:endParaRPr lang="ar-EG"/>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54650" y="1154676"/>
            <a:ext cx="381000" cy="4856672"/>
          </a:xfrm>
          <a:prstGeom prst="rect">
            <a:avLst/>
          </a:prstGeom>
        </p:spPr>
      </p:pic>
      <p:sp>
        <p:nvSpPr>
          <p:cNvPr id="6" name="Rectangle 5"/>
          <p:cNvSpPr/>
          <p:nvPr/>
        </p:nvSpPr>
        <p:spPr>
          <a:xfrm>
            <a:off x="235470" y="1121100"/>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من خلال استعراضنا للنماذج السابقة نلمس اجتهاد العلماء والباحثين في إيجاد تفسيرات علمية لضغوط العمل في شكل نماذج</a:t>
            </a:r>
          </a:p>
        </p:txBody>
      </p:sp>
      <p:sp>
        <p:nvSpPr>
          <p:cNvPr id="8" name="Rectangle 7"/>
          <p:cNvSpPr/>
          <p:nvPr/>
        </p:nvSpPr>
        <p:spPr>
          <a:xfrm>
            <a:off x="235471" y="2590153"/>
            <a:ext cx="11219175"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وقد جاءت هذه النماذج كمطلب هام من أجل فهم أهم مصادر ضغوط العمل التي يتعرض لها العاملون في المنظمات </a:t>
            </a:r>
          </a:p>
        </p:txBody>
      </p:sp>
      <p:sp>
        <p:nvSpPr>
          <p:cNvPr id="9" name="Rectangle 8"/>
          <p:cNvSpPr/>
          <p:nvPr/>
        </p:nvSpPr>
        <p:spPr>
          <a:xfrm>
            <a:off x="235470" y="376300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وكذا الآثار التي تنجم عنها، ليتسنى بعدها للقائمين على أجهزة الصحة والسلامة بناء استراتيجيات بناءة من أجل التقليل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من حدتها على الأفراد من حيث الأداء، والأفعال والسلوكيات الأخرى، وكذا الصحة النفسية والجسمية</a:t>
            </a:r>
          </a:p>
        </p:txBody>
      </p:sp>
      <p:sp>
        <p:nvSpPr>
          <p:cNvPr id="10" name="Rectangle 9"/>
          <p:cNvSpPr/>
          <p:nvPr/>
        </p:nvSpPr>
        <p:spPr>
          <a:xfrm>
            <a:off x="235472" y="4971864"/>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ولعل أهم ما يمز هذه النماذج أنها جاءت متباينة تبعا للانتماء العلمي للباحثين بين التحليل النفسي، والإدراكي، والاجتماعي .....، بذلك لا يوجد نموذج واحد متفق عليه بين العلماء لتفسير ضغوط العمل</a:t>
            </a:r>
          </a:p>
        </p:txBody>
      </p:sp>
    </p:spTree>
    <p:extLst>
      <p:ext uri="{BB962C8B-B14F-4D97-AF65-F5344CB8AC3E}">
        <p14:creationId xmlns:p14="http://schemas.microsoft.com/office/powerpoint/2010/main" val="2472064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56</a:t>
            </a:fld>
            <a:endParaRPr lang="ar-EG"/>
          </a:p>
        </p:txBody>
      </p:sp>
      <p:grpSp>
        <p:nvGrpSpPr>
          <p:cNvPr id="5" name="Group 4"/>
          <p:cNvGrpSpPr/>
          <p:nvPr/>
        </p:nvGrpSpPr>
        <p:grpSpPr>
          <a:xfrm flipH="1">
            <a:off x="8739936" y="2058902"/>
            <a:ext cx="3372114" cy="3384206"/>
            <a:chOff x="1210583" y="1810074"/>
            <a:chExt cx="3213846" cy="3384206"/>
          </a:xfrm>
        </p:grpSpPr>
        <p:grpSp>
          <p:nvGrpSpPr>
            <p:cNvPr id="6" name="Group 5"/>
            <p:cNvGrpSpPr/>
            <p:nvPr/>
          </p:nvGrpSpPr>
          <p:grpSpPr>
            <a:xfrm>
              <a:off x="1210583" y="1810074"/>
              <a:ext cx="3213846" cy="3384206"/>
              <a:chOff x="1210583" y="1810074"/>
              <a:chExt cx="3213846" cy="3384206"/>
            </a:xfrm>
          </p:grpSpPr>
          <p:grpSp>
            <p:nvGrpSpPr>
              <p:cNvPr id="9" name="Group 8">
                <a:extLst>
                  <a:ext uri="{FF2B5EF4-FFF2-40B4-BE49-F238E27FC236}">
                    <a16:creationId xmlns:a16="http://schemas.microsoft.com/office/drawing/2014/main" id="{81DFA423-2E64-459A-B1BF-2DCE5D6B26DA}"/>
                  </a:ext>
                </a:extLst>
              </p:cNvPr>
              <p:cNvGrpSpPr/>
              <p:nvPr/>
            </p:nvGrpSpPr>
            <p:grpSpPr>
              <a:xfrm>
                <a:off x="1210583" y="1810074"/>
                <a:ext cx="3213846" cy="3384206"/>
                <a:chOff x="2926841" y="2358714"/>
                <a:chExt cx="3213846" cy="3384206"/>
              </a:xfrm>
            </p:grpSpPr>
            <p:sp>
              <p:nvSpPr>
                <p:cNvPr id="11" name="Freeform: Shape 9">
                  <a:extLst>
                    <a:ext uri="{FF2B5EF4-FFF2-40B4-BE49-F238E27FC236}">
                      <a16:creationId xmlns:a16="http://schemas.microsoft.com/office/drawing/2014/main" id="{21DECFBB-5CE4-47F4-9705-1B840552947B}"/>
                    </a:ext>
                  </a:extLst>
                </p:cNvPr>
                <p:cNvSpPr/>
                <p:nvPr/>
              </p:nvSpPr>
              <p:spPr>
                <a:xfrm>
                  <a:off x="4488555" y="2358714"/>
                  <a:ext cx="1652132" cy="3384206"/>
                </a:xfrm>
                <a:custGeom>
                  <a:avLst/>
                  <a:gdLst>
                    <a:gd name="connsiteX0" fmla="*/ 0 w 1652132"/>
                    <a:gd name="connsiteY0" fmla="*/ 0 h 3384206"/>
                    <a:gd name="connsiteX1" fmla="*/ 0 w 1652132"/>
                    <a:gd name="connsiteY1" fmla="*/ 220373 h 3384206"/>
                    <a:gd name="connsiteX2" fmla="*/ 1453077 w 1652132"/>
                    <a:gd name="connsiteY2" fmla="*/ 1696367 h 3384206"/>
                    <a:gd name="connsiteX3" fmla="*/ 0 w 1652132"/>
                    <a:gd name="connsiteY3" fmla="*/ 3172360 h 3384206"/>
                    <a:gd name="connsiteX4" fmla="*/ 0 w 1652132"/>
                    <a:gd name="connsiteY4" fmla="*/ 3392734 h 3384206"/>
                    <a:gd name="connsiteX5" fmla="*/ 1673450 w 1652132"/>
                    <a:gd name="connsiteY5" fmla="*/ 1696367 h 3384206"/>
                    <a:gd name="connsiteX6" fmla="*/ 0 w 1652132"/>
                    <a:gd name="connsiteY6" fmla="*/ 0 h 338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2132" h="3384206">
                      <a:moveTo>
                        <a:pt x="0" y="0"/>
                      </a:moveTo>
                      <a:lnTo>
                        <a:pt x="0" y="220373"/>
                      </a:lnTo>
                      <a:cubicBezTo>
                        <a:pt x="803416" y="232897"/>
                        <a:pt x="1453077" y="890020"/>
                        <a:pt x="1453077" y="1696367"/>
                      </a:cubicBezTo>
                      <a:cubicBezTo>
                        <a:pt x="1453077" y="2502714"/>
                        <a:pt x="803416" y="3159836"/>
                        <a:pt x="0" y="3172360"/>
                      </a:cubicBezTo>
                      <a:lnTo>
                        <a:pt x="0" y="3392734"/>
                      </a:lnTo>
                      <a:cubicBezTo>
                        <a:pt x="924927" y="3380209"/>
                        <a:pt x="1673450" y="2624226"/>
                        <a:pt x="1673450" y="1696367"/>
                      </a:cubicBezTo>
                      <a:cubicBezTo>
                        <a:pt x="1673450" y="768508"/>
                        <a:pt x="924927" y="12791"/>
                        <a:pt x="0" y="0"/>
                      </a:cubicBezTo>
                      <a:close/>
                    </a:path>
                  </a:pathLst>
                </a:custGeom>
                <a:solidFill>
                  <a:srgbClr val="FFA300"/>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12" name="Freeform: Shape 11">
                  <a:extLst>
                    <a:ext uri="{FF2B5EF4-FFF2-40B4-BE49-F238E27FC236}">
                      <a16:creationId xmlns:a16="http://schemas.microsoft.com/office/drawing/2014/main" id="{82805BC2-1BEF-461A-AA9A-4C104CEAA637}"/>
                    </a:ext>
                  </a:extLst>
                </p:cNvPr>
                <p:cNvSpPr/>
                <p:nvPr/>
              </p:nvSpPr>
              <p:spPr>
                <a:xfrm>
                  <a:off x="4488555" y="2579088"/>
                  <a:ext cx="1438954" cy="2931202"/>
                </a:xfrm>
                <a:custGeom>
                  <a:avLst/>
                  <a:gdLst>
                    <a:gd name="connsiteX0" fmla="*/ 0 w 1438953"/>
                    <a:gd name="connsiteY0" fmla="*/ 0 h 2931202"/>
                    <a:gd name="connsiteX1" fmla="*/ 0 w 1438953"/>
                    <a:gd name="connsiteY1" fmla="*/ 220373 h 2931202"/>
                    <a:gd name="connsiteX2" fmla="*/ 1232704 w 1438953"/>
                    <a:gd name="connsiteY2" fmla="*/ 1475994 h 2931202"/>
                    <a:gd name="connsiteX3" fmla="*/ 0 w 1438953"/>
                    <a:gd name="connsiteY3" fmla="*/ 2731614 h 2931202"/>
                    <a:gd name="connsiteX4" fmla="*/ 0 w 1438953"/>
                    <a:gd name="connsiteY4" fmla="*/ 2951987 h 2931202"/>
                    <a:gd name="connsiteX5" fmla="*/ 1453077 w 1438953"/>
                    <a:gd name="connsiteY5" fmla="*/ 1475994 h 2931202"/>
                    <a:gd name="connsiteX6" fmla="*/ 0 w 1438953"/>
                    <a:gd name="connsiteY6" fmla="*/ 0 h 2931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38953" h="2931202">
                      <a:moveTo>
                        <a:pt x="0" y="0"/>
                      </a:moveTo>
                      <a:lnTo>
                        <a:pt x="0" y="220373"/>
                      </a:lnTo>
                      <a:cubicBezTo>
                        <a:pt x="681904" y="232897"/>
                        <a:pt x="1232704" y="791158"/>
                        <a:pt x="1232704" y="1475994"/>
                      </a:cubicBezTo>
                      <a:cubicBezTo>
                        <a:pt x="1232704" y="2160829"/>
                        <a:pt x="681638" y="2719090"/>
                        <a:pt x="0" y="2731614"/>
                      </a:cubicBezTo>
                      <a:lnTo>
                        <a:pt x="0" y="2951987"/>
                      </a:lnTo>
                      <a:cubicBezTo>
                        <a:pt x="803416" y="2939463"/>
                        <a:pt x="1453077" y="2282341"/>
                        <a:pt x="1453077" y="1475994"/>
                      </a:cubicBezTo>
                      <a:cubicBezTo>
                        <a:pt x="1453077" y="669646"/>
                        <a:pt x="803416" y="12791"/>
                        <a:pt x="0" y="0"/>
                      </a:cubicBezTo>
                      <a:close/>
                    </a:path>
                  </a:pathLst>
                </a:custGeom>
                <a:solidFill>
                  <a:srgbClr val="00C3E6"/>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13" name="Freeform: Shape 16">
                  <a:extLst>
                    <a:ext uri="{FF2B5EF4-FFF2-40B4-BE49-F238E27FC236}">
                      <a16:creationId xmlns:a16="http://schemas.microsoft.com/office/drawing/2014/main" id="{1DB8A44A-7014-4CE9-AC64-1C25601788C8}"/>
                    </a:ext>
                  </a:extLst>
                </p:cNvPr>
                <p:cNvSpPr/>
                <p:nvPr/>
              </p:nvSpPr>
              <p:spPr>
                <a:xfrm>
                  <a:off x="2926841" y="5529210"/>
                  <a:ext cx="1545543" cy="213178"/>
                </a:xfrm>
                <a:custGeom>
                  <a:avLst/>
                  <a:gdLst>
                    <a:gd name="connsiteX0" fmla="*/ 1570591 w 1545542"/>
                    <a:gd name="connsiteY0" fmla="*/ 0 h 213178"/>
                    <a:gd name="connsiteX1" fmla="*/ 0 w 1545542"/>
                    <a:gd name="connsiteY1" fmla="*/ 0 h 213178"/>
                    <a:gd name="connsiteX2" fmla="*/ 0 w 1545542"/>
                    <a:gd name="connsiteY2" fmla="*/ 220373 h 213178"/>
                    <a:gd name="connsiteX3" fmla="*/ 1570591 w 1545542"/>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545542" h="213178">
                      <a:moveTo>
                        <a:pt x="1570591" y="0"/>
                      </a:moveTo>
                      <a:lnTo>
                        <a:pt x="0" y="0"/>
                      </a:lnTo>
                      <a:lnTo>
                        <a:pt x="0" y="220373"/>
                      </a:lnTo>
                      <a:lnTo>
                        <a:pt x="1570591" y="220373"/>
                      </a:lnTo>
                    </a:path>
                  </a:pathLst>
                </a:custGeom>
                <a:solidFill>
                  <a:srgbClr val="FFA300"/>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14" name="Freeform: Shape 17">
                  <a:extLst>
                    <a:ext uri="{FF2B5EF4-FFF2-40B4-BE49-F238E27FC236}">
                      <a16:creationId xmlns:a16="http://schemas.microsoft.com/office/drawing/2014/main" id="{4C512946-FCF3-40B2-BA45-4C128E3C213F}"/>
                    </a:ext>
                  </a:extLst>
                </p:cNvPr>
                <p:cNvSpPr/>
                <p:nvPr/>
              </p:nvSpPr>
              <p:spPr>
                <a:xfrm>
                  <a:off x="3426744" y="5310702"/>
                  <a:ext cx="1065892" cy="213178"/>
                </a:xfrm>
                <a:custGeom>
                  <a:avLst/>
                  <a:gdLst>
                    <a:gd name="connsiteX0" fmla="*/ 1070688 w 1065891"/>
                    <a:gd name="connsiteY0" fmla="*/ 0 h 213178"/>
                    <a:gd name="connsiteX1" fmla="*/ 0 w 1065891"/>
                    <a:gd name="connsiteY1" fmla="*/ 0 h 213178"/>
                    <a:gd name="connsiteX2" fmla="*/ 0 w 1065891"/>
                    <a:gd name="connsiteY2" fmla="*/ 220373 h 213178"/>
                    <a:gd name="connsiteX3" fmla="*/ 1070688 w 1065891"/>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1065891" h="213178">
                      <a:moveTo>
                        <a:pt x="1070688" y="0"/>
                      </a:moveTo>
                      <a:lnTo>
                        <a:pt x="0" y="0"/>
                      </a:lnTo>
                      <a:lnTo>
                        <a:pt x="0" y="220373"/>
                      </a:lnTo>
                      <a:lnTo>
                        <a:pt x="1070688" y="220373"/>
                      </a:lnTo>
                    </a:path>
                  </a:pathLst>
                </a:custGeom>
                <a:solidFill>
                  <a:srgbClr val="00C3E6"/>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grpSp>
              <p:nvGrpSpPr>
                <p:cNvPr id="15" name="Group 14">
                  <a:extLst>
                    <a:ext uri="{FF2B5EF4-FFF2-40B4-BE49-F238E27FC236}">
                      <a16:creationId xmlns:a16="http://schemas.microsoft.com/office/drawing/2014/main" id="{1B8A9A02-18D9-4E2F-A89B-219E171FD636}"/>
                    </a:ext>
                  </a:extLst>
                </p:cNvPr>
                <p:cNvGrpSpPr/>
                <p:nvPr/>
              </p:nvGrpSpPr>
              <p:grpSpPr>
                <a:xfrm>
                  <a:off x="3796875" y="2799461"/>
                  <a:ext cx="1917455" cy="2504846"/>
                  <a:chOff x="3796875" y="2799461"/>
                  <a:chExt cx="1917455" cy="2504846"/>
                </a:xfrm>
              </p:grpSpPr>
              <p:sp>
                <p:nvSpPr>
                  <p:cNvPr id="16" name="Freeform: Shape 14">
                    <a:extLst>
                      <a:ext uri="{FF2B5EF4-FFF2-40B4-BE49-F238E27FC236}">
                        <a16:creationId xmlns:a16="http://schemas.microsoft.com/office/drawing/2014/main" id="{88D56175-05FD-426F-8CA7-BE8A03D42B72}"/>
                      </a:ext>
                    </a:extLst>
                  </p:cNvPr>
                  <p:cNvSpPr/>
                  <p:nvPr/>
                </p:nvSpPr>
                <p:spPr>
                  <a:xfrm>
                    <a:off x="4488555" y="2799461"/>
                    <a:ext cx="1225775" cy="2504846"/>
                  </a:xfrm>
                  <a:custGeom>
                    <a:avLst/>
                    <a:gdLst>
                      <a:gd name="connsiteX0" fmla="*/ 0 w 1225775"/>
                      <a:gd name="connsiteY0" fmla="*/ 0 h 2504845"/>
                      <a:gd name="connsiteX1" fmla="*/ 0 w 1225775"/>
                      <a:gd name="connsiteY1" fmla="*/ 220373 h 2504845"/>
                      <a:gd name="connsiteX2" fmla="*/ 1012331 w 1225775"/>
                      <a:gd name="connsiteY2" fmla="*/ 1255620 h 2504845"/>
                      <a:gd name="connsiteX3" fmla="*/ 0 w 1225775"/>
                      <a:gd name="connsiteY3" fmla="*/ 2290868 h 2504845"/>
                      <a:gd name="connsiteX4" fmla="*/ 0 w 1225775"/>
                      <a:gd name="connsiteY4" fmla="*/ 2511241 h 2504845"/>
                      <a:gd name="connsiteX5" fmla="*/ 1232704 w 1225775"/>
                      <a:gd name="connsiteY5" fmla="*/ 1255620 h 2504845"/>
                      <a:gd name="connsiteX6" fmla="*/ 0 w 1225775"/>
                      <a:gd name="connsiteY6" fmla="*/ 0 h 250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5775" h="2504845">
                        <a:moveTo>
                          <a:pt x="0" y="0"/>
                        </a:moveTo>
                        <a:lnTo>
                          <a:pt x="0" y="220373"/>
                        </a:lnTo>
                        <a:cubicBezTo>
                          <a:pt x="560393" y="232897"/>
                          <a:pt x="1012331" y="692297"/>
                          <a:pt x="1012331" y="1255620"/>
                        </a:cubicBezTo>
                        <a:cubicBezTo>
                          <a:pt x="1012331" y="1818944"/>
                          <a:pt x="560126" y="2278344"/>
                          <a:pt x="0" y="2290868"/>
                        </a:cubicBezTo>
                        <a:lnTo>
                          <a:pt x="0" y="2511241"/>
                        </a:lnTo>
                        <a:cubicBezTo>
                          <a:pt x="681904" y="2498717"/>
                          <a:pt x="1232704" y="1940456"/>
                          <a:pt x="1232704" y="1255620"/>
                        </a:cubicBezTo>
                        <a:cubicBezTo>
                          <a:pt x="1232704" y="570785"/>
                          <a:pt x="681904" y="12524"/>
                          <a:pt x="0" y="0"/>
                        </a:cubicBezTo>
                        <a:close/>
                      </a:path>
                    </a:pathLst>
                  </a:custGeom>
                  <a:solidFill>
                    <a:srgbClr val="FF3654"/>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17" name="Freeform: Shape 18">
                    <a:extLst>
                      <a:ext uri="{FF2B5EF4-FFF2-40B4-BE49-F238E27FC236}">
                        <a16:creationId xmlns:a16="http://schemas.microsoft.com/office/drawing/2014/main" id="{74DD1028-77FE-4259-B214-83461E055DBF}"/>
                      </a:ext>
                    </a:extLst>
                  </p:cNvPr>
                  <p:cNvSpPr/>
                  <p:nvPr/>
                </p:nvSpPr>
                <p:spPr>
                  <a:xfrm>
                    <a:off x="3796875" y="5086513"/>
                    <a:ext cx="692830" cy="213178"/>
                  </a:xfrm>
                  <a:custGeom>
                    <a:avLst/>
                    <a:gdLst>
                      <a:gd name="connsiteX0" fmla="*/ 0 w 692829"/>
                      <a:gd name="connsiteY0" fmla="*/ 0 h 213178"/>
                      <a:gd name="connsiteX1" fmla="*/ 700557 w 692829"/>
                      <a:gd name="connsiteY1" fmla="*/ 0 h 213178"/>
                      <a:gd name="connsiteX2" fmla="*/ 700557 w 692829"/>
                      <a:gd name="connsiteY2" fmla="*/ 220373 h 213178"/>
                      <a:gd name="connsiteX3" fmla="*/ 0 w 692829"/>
                      <a:gd name="connsiteY3" fmla="*/ 220373 h 213178"/>
                    </a:gdLst>
                    <a:ahLst/>
                    <a:cxnLst>
                      <a:cxn ang="0">
                        <a:pos x="connsiteX0" y="connsiteY0"/>
                      </a:cxn>
                      <a:cxn ang="0">
                        <a:pos x="connsiteX1" y="connsiteY1"/>
                      </a:cxn>
                      <a:cxn ang="0">
                        <a:pos x="connsiteX2" y="connsiteY2"/>
                      </a:cxn>
                      <a:cxn ang="0">
                        <a:pos x="connsiteX3" y="connsiteY3"/>
                      </a:cxn>
                    </a:cxnLst>
                    <a:rect l="l" t="t" r="r" b="b"/>
                    <a:pathLst>
                      <a:path w="692829" h="213178">
                        <a:moveTo>
                          <a:pt x="0" y="0"/>
                        </a:moveTo>
                        <a:lnTo>
                          <a:pt x="700557" y="0"/>
                        </a:lnTo>
                        <a:lnTo>
                          <a:pt x="700557" y="220373"/>
                        </a:lnTo>
                        <a:lnTo>
                          <a:pt x="0" y="220373"/>
                        </a:lnTo>
                        <a:close/>
                      </a:path>
                    </a:pathLst>
                  </a:custGeom>
                  <a:solidFill>
                    <a:srgbClr val="FF3654"/>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grpSp>
          </p:grpSp>
          <p:sp>
            <p:nvSpPr>
              <p:cNvPr id="10" name="Freeform: Shape 22">
                <a:extLst>
                  <a:ext uri="{FF2B5EF4-FFF2-40B4-BE49-F238E27FC236}">
                    <a16:creationId xmlns:a16="http://schemas.microsoft.com/office/drawing/2014/main" id="{DDF63577-1C9C-44AC-9F24-BF1724324FC0}"/>
                  </a:ext>
                </a:extLst>
              </p:cNvPr>
              <p:cNvSpPr/>
              <p:nvPr/>
            </p:nvSpPr>
            <p:spPr>
              <a:xfrm>
                <a:off x="1210584" y="2041563"/>
                <a:ext cx="2978186" cy="2904555"/>
              </a:xfrm>
              <a:custGeom>
                <a:avLst/>
                <a:gdLst>
                  <a:gd name="connsiteX0" fmla="*/ 2197201 w 2904554"/>
                  <a:gd name="connsiteY0" fmla="*/ 732400 h 2904554"/>
                  <a:gd name="connsiteX1" fmla="*/ 2197201 w 2904554"/>
                  <a:gd name="connsiteY1" fmla="*/ 2197201 h 2904554"/>
                  <a:gd name="connsiteX2" fmla="*/ 732400 w 2904554"/>
                  <a:gd name="connsiteY2" fmla="*/ 2197201 h 2904554"/>
                  <a:gd name="connsiteX3" fmla="*/ 732400 w 2904554"/>
                  <a:gd name="connsiteY3" fmla="*/ 732400 h 2904554"/>
                  <a:gd name="connsiteX4" fmla="*/ 2197201 w 2904554"/>
                  <a:gd name="connsiteY4" fmla="*/ 732400 h 2904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4554" h="2904554">
                    <a:moveTo>
                      <a:pt x="2197201" y="732400"/>
                    </a:moveTo>
                    <a:cubicBezTo>
                      <a:pt x="2601694" y="1136894"/>
                      <a:pt x="2601694" y="1792707"/>
                      <a:pt x="2197201" y="2197201"/>
                    </a:cubicBezTo>
                    <a:cubicBezTo>
                      <a:pt x="1792707" y="2601694"/>
                      <a:pt x="1136894" y="2601694"/>
                      <a:pt x="732400" y="2197201"/>
                    </a:cubicBezTo>
                    <a:cubicBezTo>
                      <a:pt x="327907" y="1792707"/>
                      <a:pt x="327907" y="1136894"/>
                      <a:pt x="732400" y="732400"/>
                    </a:cubicBezTo>
                    <a:cubicBezTo>
                      <a:pt x="1136894" y="327907"/>
                      <a:pt x="1792707" y="327907"/>
                      <a:pt x="2197201" y="732400"/>
                    </a:cubicBezTo>
                    <a:close/>
                  </a:path>
                </a:pathLst>
              </a:custGeom>
              <a:solidFill>
                <a:srgbClr val="FFFFFF"/>
              </a:solidFill>
              <a:ln w="26641" cap="flat">
                <a:noFill/>
                <a:prstDash val="solid"/>
                <a:miter/>
              </a:ln>
              <a:effectLst>
                <a:outerShdw blurRad="63500" sx="104000" sy="104000" algn="ctr" rotWithShape="0">
                  <a:prstClr val="black">
                    <a:alpha val="22000"/>
                  </a:prstClr>
                </a:outerShdw>
              </a:effectLst>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grpSp>
        <p:sp>
          <p:nvSpPr>
            <p:cNvPr id="8" name="Rectangle 7"/>
            <p:cNvSpPr/>
            <p:nvPr/>
          </p:nvSpPr>
          <p:spPr>
            <a:xfrm flipH="1">
              <a:off x="1710486" y="2587826"/>
              <a:ext cx="2037990" cy="1938992"/>
            </a:xfrm>
            <a:prstGeom prst="rect">
              <a:avLst/>
            </a:prstGeom>
          </p:spPr>
          <p:txBody>
            <a:bodyPr wrap="square">
              <a:spAutoFit/>
            </a:bodyPr>
            <a:lstStyle/>
            <a:p>
              <a:pPr algn="ctr">
                <a:spcBef>
                  <a:spcPct val="20000"/>
                </a:spcBef>
                <a:spcAft>
                  <a:spcPts val="800"/>
                </a:spcAft>
                <a:buClr>
                  <a:srgbClr val="C00000"/>
                </a:buClr>
              </a:pPr>
              <a:r>
                <a:rPr lang="ar-EG" sz="2400" b="1" spc="-150" dirty="0">
                  <a:solidFill>
                    <a:srgbClr val="C00000"/>
                  </a:solidFill>
                  <a:latin typeface="Sakkal Majalla" panose="02000000000000000000" pitchFamily="2" charset="-78"/>
                  <a:cs typeface="Sakkal Majalla" panose="02000000000000000000" pitchFamily="2" charset="-78"/>
                </a:rPr>
                <a:t>إضافة إلى أنه يمكن تصنيف هذه النماذج على أساس تحديدها لمصادر ضغوط العمل بحيث نجد أن هناك</a:t>
              </a:r>
              <a:endParaRPr lang="en-ZA" sz="2400" b="1" spc="-150" dirty="0">
                <a:solidFill>
                  <a:srgbClr val="C00000"/>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flipH="1">
            <a:off x="237121" y="1592296"/>
            <a:ext cx="9440867" cy="1253234"/>
            <a:chOff x="2734194" y="1470077"/>
            <a:chExt cx="9440867" cy="1253234"/>
          </a:xfrm>
        </p:grpSpPr>
        <p:sp>
          <p:nvSpPr>
            <p:cNvPr id="19" name="Freeform: Shape 24">
              <a:extLst>
                <a:ext uri="{FF2B5EF4-FFF2-40B4-BE49-F238E27FC236}">
                  <a16:creationId xmlns:a16="http://schemas.microsoft.com/office/drawing/2014/main" id="{AFAE7C39-31E0-478D-9B21-43A45FBC06A7}"/>
                </a:ext>
              </a:extLst>
            </p:cNvPr>
            <p:cNvSpPr/>
            <p:nvPr/>
          </p:nvSpPr>
          <p:spPr>
            <a:xfrm>
              <a:off x="2734194" y="1870598"/>
              <a:ext cx="932655" cy="852713"/>
            </a:xfrm>
            <a:custGeom>
              <a:avLst/>
              <a:gdLst>
                <a:gd name="connsiteX0" fmla="*/ 769840 w 932655"/>
                <a:gd name="connsiteY0" fmla="*/ 0 h 852713"/>
                <a:gd name="connsiteX1" fmla="*/ 0 w 932655"/>
                <a:gd name="connsiteY1" fmla="*/ 769840 h 852713"/>
                <a:gd name="connsiteX2" fmla="*/ 101260 w 932655"/>
                <a:gd name="connsiteY2" fmla="*/ 871100 h 852713"/>
                <a:gd name="connsiteX3" fmla="*/ 952641 w 932655"/>
                <a:gd name="connsiteY3" fmla="*/ 19719 h 852713"/>
              </a:gdLst>
              <a:ahLst/>
              <a:cxnLst>
                <a:cxn ang="0">
                  <a:pos x="connsiteX0" y="connsiteY0"/>
                </a:cxn>
                <a:cxn ang="0">
                  <a:pos x="connsiteX1" y="connsiteY1"/>
                </a:cxn>
                <a:cxn ang="0">
                  <a:pos x="connsiteX2" y="connsiteY2"/>
                </a:cxn>
                <a:cxn ang="0">
                  <a:pos x="connsiteX3" y="connsiteY3"/>
                </a:cxn>
              </a:cxnLst>
              <a:rect l="l" t="t" r="r" b="b"/>
              <a:pathLst>
                <a:path w="932655" h="852713">
                  <a:moveTo>
                    <a:pt x="769840" y="0"/>
                  </a:moveTo>
                  <a:lnTo>
                    <a:pt x="0" y="769840"/>
                  </a:lnTo>
                  <a:lnTo>
                    <a:pt x="101260" y="871100"/>
                  </a:lnTo>
                  <a:lnTo>
                    <a:pt x="952641" y="19719"/>
                  </a:lnTo>
                  <a:close/>
                </a:path>
              </a:pathLst>
            </a:custGeom>
            <a:solidFill>
              <a:srgbClr val="FF3654"/>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20" name="Rectangle 19"/>
            <p:cNvSpPr/>
            <p:nvPr/>
          </p:nvSpPr>
          <p:spPr>
            <a:xfrm flipH="1">
              <a:off x="3712235" y="1470077"/>
              <a:ext cx="8462826"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نماذج قسمت مصادر ضغوط العمل إلى فئتين بين المصادر المتعلقة الفرد والمصادر المتعلقة بالمنظمة، وهي ما يطلق عليه بالنماذج الثنائية</a:t>
              </a:r>
              <a:endParaRPr lang="en-ZA" sz="2400" b="1" dirty="0">
                <a:latin typeface="Sakkal Majalla" panose="02000000000000000000" pitchFamily="2" charset="-78"/>
                <a:cs typeface="Sakkal Majalla" panose="02000000000000000000" pitchFamily="2" charset="-78"/>
              </a:endParaRPr>
            </a:p>
          </p:txBody>
        </p:sp>
      </p:grpSp>
      <p:grpSp>
        <p:nvGrpSpPr>
          <p:cNvPr id="21" name="Group 20"/>
          <p:cNvGrpSpPr/>
          <p:nvPr/>
        </p:nvGrpSpPr>
        <p:grpSpPr>
          <a:xfrm flipH="1">
            <a:off x="287714" y="3204042"/>
            <a:ext cx="8780718" cy="1015663"/>
            <a:chOff x="3282062" y="2605753"/>
            <a:chExt cx="8780718" cy="1015663"/>
          </a:xfrm>
        </p:grpSpPr>
        <p:sp>
          <p:nvSpPr>
            <p:cNvPr id="22" name="Freeform: Shape 27">
              <a:extLst>
                <a:ext uri="{FF2B5EF4-FFF2-40B4-BE49-F238E27FC236}">
                  <a16:creationId xmlns:a16="http://schemas.microsoft.com/office/drawing/2014/main" id="{1349D27E-7FD4-44F5-9981-25430AF15B07}"/>
                </a:ext>
              </a:extLst>
            </p:cNvPr>
            <p:cNvSpPr/>
            <p:nvPr/>
          </p:nvSpPr>
          <p:spPr>
            <a:xfrm>
              <a:off x="3282062" y="3060133"/>
              <a:ext cx="802476" cy="106905"/>
            </a:xfrm>
            <a:custGeom>
              <a:avLst/>
              <a:gdLst>
                <a:gd name="connsiteX0" fmla="*/ 0 w 1039244"/>
                <a:gd name="connsiteY0" fmla="*/ 0 h 133236"/>
                <a:gd name="connsiteX1" fmla="*/ 1042176 w 1039244"/>
                <a:gd name="connsiteY1" fmla="*/ 0 h 133236"/>
                <a:gd name="connsiteX2" fmla="*/ 1042176 w 1039244"/>
                <a:gd name="connsiteY2" fmla="*/ 153488 h 133236"/>
                <a:gd name="connsiteX3" fmla="*/ 0 w 1039244"/>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1039244" h="133236">
                  <a:moveTo>
                    <a:pt x="0" y="0"/>
                  </a:moveTo>
                  <a:lnTo>
                    <a:pt x="1042176" y="0"/>
                  </a:lnTo>
                  <a:lnTo>
                    <a:pt x="1042176" y="153488"/>
                  </a:lnTo>
                  <a:lnTo>
                    <a:pt x="0" y="153488"/>
                  </a:lnTo>
                  <a:close/>
                </a:path>
              </a:pathLst>
            </a:custGeom>
            <a:solidFill>
              <a:srgbClr val="00C3E6"/>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23" name="Rectangle 22"/>
            <p:cNvSpPr/>
            <p:nvPr/>
          </p:nvSpPr>
          <p:spPr>
            <a:xfrm flipH="1">
              <a:off x="4024006" y="2605753"/>
              <a:ext cx="8038774"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نماذج قسمت مصادر ضغوط العمل إلى ثلاث فئات بين المصادر المتعلقة بالفرد والمصادر المتعلقة بالمنظمة والمصادر المتعلقة البيئة، وهي ما يطلق عليها بالنماذج الثلاثية</a:t>
              </a:r>
              <a:endParaRPr lang="en-ZA" sz="2400" b="1" dirty="0">
                <a:latin typeface="Sakkal Majalla" panose="02000000000000000000" pitchFamily="2" charset="-78"/>
                <a:cs typeface="Sakkal Majalla" panose="02000000000000000000" pitchFamily="2" charset="-78"/>
              </a:endParaRPr>
            </a:p>
          </p:txBody>
        </p:sp>
      </p:grpSp>
      <p:grpSp>
        <p:nvGrpSpPr>
          <p:cNvPr id="24" name="Group 23"/>
          <p:cNvGrpSpPr/>
          <p:nvPr/>
        </p:nvGrpSpPr>
        <p:grpSpPr>
          <a:xfrm flipH="1">
            <a:off x="148882" y="4503058"/>
            <a:ext cx="9062778" cy="1015663"/>
            <a:chOff x="3465929" y="3861901"/>
            <a:chExt cx="8967971" cy="1015663"/>
          </a:xfrm>
        </p:grpSpPr>
        <p:sp>
          <p:nvSpPr>
            <p:cNvPr id="25" name="Freeform: Shape 29">
              <a:extLst>
                <a:ext uri="{FF2B5EF4-FFF2-40B4-BE49-F238E27FC236}">
                  <a16:creationId xmlns:a16="http://schemas.microsoft.com/office/drawing/2014/main" id="{D595172F-03F9-4A20-BC62-536E290B892D}"/>
                </a:ext>
              </a:extLst>
            </p:cNvPr>
            <p:cNvSpPr/>
            <p:nvPr/>
          </p:nvSpPr>
          <p:spPr>
            <a:xfrm>
              <a:off x="3465929" y="4228084"/>
              <a:ext cx="691595" cy="141650"/>
            </a:xfrm>
            <a:custGeom>
              <a:avLst/>
              <a:gdLst>
                <a:gd name="connsiteX0" fmla="*/ 0 w 852713"/>
                <a:gd name="connsiteY0" fmla="*/ 0 h 133236"/>
                <a:gd name="connsiteX1" fmla="*/ 858576 w 852713"/>
                <a:gd name="connsiteY1" fmla="*/ 0 h 133236"/>
                <a:gd name="connsiteX2" fmla="*/ 858576 w 852713"/>
                <a:gd name="connsiteY2" fmla="*/ 153488 h 133236"/>
                <a:gd name="connsiteX3" fmla="*/ 0 w 852713"/>
                <a:gd name="connsiteY3" fmla="*/ 153488 h 133236"/>
              </a:gdLst>
              <a:ahLst/>
              <a:cxnLst>
                <a:cxn ang="0">
                  <a:pos x="connsiteX0" y="connsiteY0"/>
                </a:cxn>
                <a:cxn ang="0">
                  <a:pos x="connsiteX1" y="connsiteY1"/>
                </a:cxn>
                <a:cxn ang="0">
                  <a:pos x="connsiteX2" y="connsiteY2"/>
                </a:cxn>
                <a:cxn ang="0">
                  <a:pos x="connsiteX3" y="connsiteY3"/>
                </a:cxn>
              </a:cxnLst>
              <a:rect l="l" t="t" r="r" b="b"/>
              <a:pathLst>
                <a:path w="852713" h="133236">
                  <a:moveTo>
                    <a:pt x="0" y="0"/>
                  </a:moveTo>
                  <a:lnTo>
                    <a:pt x="858576" y="0"/>
                  </a:lnTo>
                  <a:lnTo>
                    <a:pt x="858576" y="153488"/>
                  </a:lnTo>
                  <a:lnTo>
                    <a:pt x="0" y="153488"/>
                  </a:lnTo>
                  <a:close/>
                </a:path>
              </a:pathLst>
            </a:custGeom>
            <a:solidFill>
              <a:srgbClr val="FFA300"/>
            </a:solidFill>
            <a:ln w="26641" cap="flat">
              <a:noFill/>
              <a:prstDash val="solid"/>
              <a:miter/>
            </a:ln>
          </p:spPr>
          <p:txBody>
            <a:bodyPr rtlCol="0" anchor="ctr"/>
            <a:lstStyle/>
            <a:p>
              <a:pPr algn="justLow"/>
              <a:endParaRPr lang="en-US" sz="2400">
                <a:latin typeface="Sakkal Majalla" panose="02000000000000000000" pitchFamily="2" charset="-78"/>
                <a:cs typeface="Sakkal Majalla" panose="02000000000000000000" pitchFamily="2" charset="-78"/>
              </a:endParaRPr>
            </a:p>
          </p:txBody>
        </p:sp>
        <p:sp>
          <p:nvSpPr>
            <p:cNvPr id="26" name="Rectangle 25"/>
            <p:cNvSpPr/>
            <p:nvPr/>
          </p:nvSpPr>
          <p:spPr>
            <a:xfrm flipH="1">
              <a:off x="4208195" y="3861901"/>
              <a:ext cx="8225705" cy="1015663"/>
            </a:xfrm>
            <a:prstGeom prst="rect">
              <a:avLst/>
            </a:prstGeom>
          </p:spPr>
          <p:txBody>
            <a:bodyPr wrap="square">
              <a:spAutoFit/>
            </a:bodyPr>
            <a:lstStyle/>
            <a:p>
              <a:pPr algn="justLow">
                <a:lnSpc>
                  <a:spcPct val="125000"/>
                </a:lnSpc>
                <a:spcBef>
                  <a:spcPct val="20000"/>
                </a:spcBef>
                <a:spcAft>
                  <a:spcPts val="800"/>
                </a:spcAft>
                <a:buClr>
                  <a:srgbClr val="C00000"/>
                </a:buClr>
              </a:pPr>
              <a:r>
                <a:rPr lang="ar-EG" sz="2400" b="1" dirty="0">
                  <a:latin typeface="Sakkal Majalla" panose="02000000000000000000" pitchFamily="2" charset="-78"/>
                  <a:cs typeface="Sakkal Majalla" panose="02000000000000000000" pitchFamily="2" charset="-78"/>
                </a:rPr>
                <a:t>نماذج قسمت مصادر ضغوط العمل إلى أربع فئات فأكثر وتظهر هذه النماذج مع نموذج كاري كوبر وديريك </a:t>
              </a:r>
              <a:r>
                <a:rPr lang="ar-EG" sz="2400" b="1" dirty="0" err="1">
                  <a:latin typeface="Sakkal Majalla" panose="02000000000000000000" pitchFamily="2" charset="-78"/>
                  <a:cs typeface="Sakkal Majalla" panose="02000000000000000000" pitchFamily="2" charset="-78"/>
                </a:rPr>
                <a:t>تورنجتون</a:t>
              </a:r>
              <a:r>
                <a:rPr lang="ar-EG" sz="2400" b="1" dirty="0">
                  <a:latin typeface="Sakkal Majalla" panose="02000000000000000000" pitchFamily="2" charset="-78"/>
                  <a:cs typeface="Sakkal Majalla" panose="02000000000000000000" pitchFamily="2" charset="-78"/>
                </a:rPr>
                <a:t> الذي سبق عرضه. وهي ما يطلق عليها بالنماذج المتعددة الأبعاد</a:t>
              </a:r>
              <a:endParaRPr lang="en-ZA" sz="2400" b="1" dirty="0">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054688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barn(inVertical)">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57</a:t>
            </a:fld>
            <a:endParaRPr lang="ar-EG"/>
          </a:p>
        </p:txBody>
      </p:sp>
      <p:grpSp>
        <p:nvGrpSpPr>
          <p:cNvPr id="5" name="Group 4">
            <a:extLst>
              <a:ext uri="{FF2B5EF4-FFF2-40B4-BE49-F238E27FC236}">
                <a16:creationId xmlns:a16="http://schemas.microsoft.com/office/drawing/2014/main" id="{018B03C2-F68E-43DB-8C80-BCD1D09A13C3}"/>
              </a:ext>
            </a:extLst>
          </p:cNvPr>
          <p:cNvGrpSpPr/>
          <p:nvPr/>
        </p:nvGrpSpPr>
        <p:grpSpPr>
          <a:xfrm flipH="1">
            <a:off x="7854783" y="1664790"/>
            <a:ext cx="3566589" cy="4249734"/>
            <a:chOff x="2073194" y="2718533"/>
            <a:chExt cx="3537861" cy="3916346"/>
          </a:xfrm>
        </p:grpSpPr>
        <p:pic>
          <p:nvPicPr>
            <p:cNvPr id="6" name="Picture 5">
              <a:extLst>
                <a:ext uri="{FF2B5EF4-FFF2-40B4-BE49-F238E27FC236}">
                  <a16:creationId xmlns:a16="http://schemas.microsoft.com/office/drawing/2014/main" id="{FF8447C6-FC9F-4933-AE51-A435C4E5A1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8" name="Rectangle 7">
              <a:extLst>
                <a:ext uri="{FF2B5EF4-FFF2-40B4-BE49-F238E27FC236}">
                  <a16:creationId xmlns:a16="http://schemas.microsoft.com/office/drawing/2014/main" id="{581FE0E3-32A2-45AE-9743-8A6890A8BDC1}"/>
                </a:ext>
              </a:extLst>
            </p:cNvPr>
            <p:cNvSpPr/>
            <p:nvPr/>
          </p:nvSpPr>
          <p:spPr>
            <a:xfrm>
              <a:off x="2085571" y="2854795"/>
              <a:ext cx="2707150" cy="2850499"/>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ومنه وبعد الاطلاع هذه النماذج المختلفة لم نتبنى أي نموذج من هذه النماذج السابقة في تحليل العلاقة بين الضغوط المهنية وحوادث العمل</a:t>
              </a:r>
            </a:p>
          </p:txBody>
        </p:sp>
      </p:grpSp>
      <p:grpSp>
        <p:nvGrpSpPr>
          <p:cNvPr id="9" name="Group 8">
            <a:extLst>
              <a:ext uri="{FF2B5EF4-FFF2-40B4-BE49-F238E27FC236}">
                <a16:creationId xmlns:a16="http://schemas.microsoft.com/office/drawing/2014/main" id="{018B03C2-F68E-43DB-8C80-BCD1D09A13C3}"/>
              </a:ext>
            </a:extLst>
          </p:cNvPr>
          <p:cNvGrpSpPr/>
          <p:nvPr/>
        </p:nvGrpSpPr>
        <p:grpSpPr>
          <a:xfrm flipH="1">
            <a:off x="4291843" y="1664790"/>
            <a:ext cx="3656074" cy="4249734"/>
            <a:chOff x="1964671" y="2718533"/>
            <a:chExt cx="3367733" cy="3916346"/>
          </a:xfrm>
        </p:grpSpPr>
        <p:pic>
          <p:nvPicPr>
            <p:cNvPr id="10" name="Picture 9">
              <a:extLst>
                <a:ext uri="{FF2B5EF4-FFF2-40B4-BE49-F238E27FC236}">
                  <a16:creationId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11" name="Rectangle 10">
              <a:extLst>
                <a:ext uri="{FF2B5EF4-FFF2-40B4-BE49-F238E27FC236}">
                  <a16:creationId xmlns:a16="http://schemas.microsoft.com/office/drawing/2014/main" id="{581FE0E3-32A2-45AE-9743-8A6890A8BDC1}"/>
                </a:ext>
              </a:extLst>
            </p:cNvPr>
            <p:cNvSpPr/>
            <p:nvPr/>
          </p:nvSpPr>
          <p:spPr>
            <a:xfrm>
              <a:off x="1964671" y="3128287"/>
              <a:ext cx="2540603" cy="3311400"/>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لكن حاولنا تقديم </a:t>
              </a:r>
              <a:br>
                <a:rPr lang="ar-EG" sz="2600" b="1" dirty="0">
                  <a:solidFill>
                    <a:srgbClr val="002060"/>
                  </a:solidFill>
                  <a:latin typeface="Sakkal Majalla" panose="02000000000000000000" pitchFamily="2" charset="-78"/>
                  <a:cs typeface="Sakkal Majalla" panose="02000000000000000000" pitchFamily="2" charset="-78"/>
                </a:rPr>
              </a:br>
              <a:r>
                <a:rPr lang="ar-EG" sz="2600" b="1" dirty="0">
                  <a:solidFill>
                    <a:srgbClr val="002060"/>
                  </a:solidFill>
                  <a:latin typeface="Sakkal Majalla" panose="02000000000000000000" pitchFamily="2" charset="-78"/>
                  <a:cs typeface="Sakkal Majalla" panose="02000000000000000000" pitchFamily="2" charset="-78"/>
                </a:rPr>
                <a:t>نموذج يوفق بين العديد من النماذج بما يخدم موضوع الدراسة، وتدعيمه بمفاهيم المقاربات النظرية التي كنا صرحنا بها</a:t>
              </a:r>
            </a:p>
          </p:txBody>
        </p:sp>
      </p:grpSp>
      <p:grpSp>
        <p:nvGrpSpPr>
          <p:cNvPr id="12" name="Group 11">
            <a:extLst>
              <a:ext uri="{FF2B5EF4-FFF2-40B4-BE49-F238E27FC236}">
                <a16:creationId xmlns:a16="http://schemas.microsoft.com/office/drawing/2014/main" id="{018B03C2-F68E-43DB-8C80-BCD1D09A13C3}"/>
              </a:ext>
            </a:extLst>
          </p:cNvPr>
          <p:cNvGrpSpPr/>
          <p:nvPr/>
        </p:nvGrpSpPr>
        <p:grpSpPr>
          <a:xfrm flipH="1">
            <a:off x="977497" y="1618353"/>
            <a:ext cx="3566589" cy="4249734"/>
            <a:chOff x="2073194" y="2718533"/>
            <a:chExt cx="3537861" cy="3916346"/>
          </a:xfrm>
        </p:grpSpPr>
        <p:pic>
          <p:nvPicPr>
            <p:cNvPr id="13" name="Picture 12">
              <a:extLst>
                <a:ext uri="{FF2B5EF4-FFF2-40B4-BE49-F238E27FC236}">
                  <a16:creationId xmlns:a16="http://schemas.microsoft.com/office/drawing/2014/main" id="{FF8447C6-FC9F-4933-AE51-A435C4E5A1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4" name="Rectangle 13">
              <a:extLst>
                <a:ext uri="{FF2B5EF4-FFF2-40B4-BE49-F238E27FC236}">
                  <a16:creationId xmlns:a16="http://schemas.microsoft.com/office/drawing/2014/main" id="{581FE0E3-32A2-45AE-9743-8A6890A8BDC1}"/>
                </a:ext>
              </a:extLst>
            </p:cNvPr>
            <p:cNvSpPr/>
            <p:nvPr/>
          </p:nvSpPr>
          <p:spPr>
            <a:xfrm>
              <a:off x="2106630" y="2761327"/>
              <a:ext cx="2674848" cy="3311400"/>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كما نشير أن بناءنا لهذا النموذج كان وفق النظرية النظامية، أي تحليل الأفعال والسلوكيات </a:t>
              </a:r>
              <a:br>
                <a:rPr lang="ar-EG" sz="2600" b="1" dirty="0">
                  <a:solidFill>
                    <a:srgbClr val="002060"/>
                  </a:solidFill>
                  <a:latin typeface="Sakkal Majalla" panose="02000000000000000000" pitchFamily="2" charset="-78"/>
                  <a:cs typeface="Sakkal Majalla" panose="02000000000000000000" pitchFamily="2" charset="-78"/>
                </a:rPr>
              </a:br>
              <a:r>
                <a:rPr lang="ar-EG" sz="2600" b="1" dirty="0">
                  <a:solidFill>
                    <a:srgbClr val="002060"/>
                  </a:solidFill>
                  <a:latin typeface="Sakkal Majalla" panose="02000000000000000000" pitchFamily="2" charset="-78"/>
                  <a:cs typeface="Sakkal Majalla" panose="02000000000000000000" pitchFamily="2" charset="-78"/>
                </a:rPr>
                <a:t>على أساس نظامي – نظرية النظم-، </a:t>
              </a:r>
              <a:r>
                <a:rPr lang="ar-EG" sz="2600" b="1" dirty="0">
                  <a:solidFill>
                    <a:srgbClr val="C00000"/>
                  </a:solidFill>
                  <a:latin typeface="Sakkal Majalla" panose="02000000000000000000" pitchFamily="2" charset="-78"/>
                  <a:cs typeface="Sakkal Majalla" panose="02000000000000000000" pitchFamily="2" charset="-78"/>
                </a:rPr>
                <a:t>كما هو موضح في الشكل التالي</a:t>
              </a:r>
            </a:p>
          </p:txBody>
        </p:sp>
      </p:grpSp>
    </p:spTree>
    <p:extLst>
      <p:ext uri="{BB962C8B-B14F-4D97-AF65-F5344CB8AC3E}">
        <p14:creationId xmlns:p14="http://schemas.microsoft.com/office/powerpoint/2010/main" val="320553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النماذج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58</a:t>
            </a:fld>
            <a:endParaRPr lang="ar-EG"/>
          </a:p>
        </p:txBody>
      </p:sp>
      <p:pic>
        <p:nvPicPr>
          <p:cNvPr id="2" name="Picture 1"/>
          <p:cNvPicPr>
            <a:picLocks noChangeAspect="1"/>
          </p:cNvPicPr>
          <p:nvPr/>
        </p:nvPicPr>
        <p:blipFill>
          <a:blip r:embed="rId3"/>
          <a:stretch>
            <a:fillRect/>
          </a:stretch>
        </p:blipFill>
        <p:spPr>
          <a:xfrm>
            <a:off x="991383" y="512455"/>
            <a:ext cx="5829142" cy="6094721"/>
          </a:xfrm>
          <a:prstGeom prst="rect">
            <a:avLst/>
          </a:prstGeom>
        </p:spPr>
      </p:pic>
      <p:sp>
        <p:nvSpPr>
          <p:cNvPr id="3" name="Rectangle 2"/>
          <p:cNvSpPr/>
          <p:nvPr/>
        </p:nvSpPr>
        <p:spPr>
          <a:xfrm>
            <a:off x="7525062" y="2974510"/>
            <a:ext cx="2853419" cy="954107"/>
          </a:xfrm>
          <a:prstGeom prst="rect">
            <a:avLst/>
          </a:prstGeom>
        </p:spPr>
        <p:txBody>
          <a:bodyPr wrap="square">
            <a:spAutoFit/>
          </a:bodyPr>
          <a:lstStyle/>
          <a:p>
            <a:pPr algn="ctr"/>
            <a:r>
              <a:rPr lang="ar-EG" sz="2800" dirty="0">
                <a:solidFill>
                  <a:srgbClr val="25AE5D"/>
                </a:solidFill>
                <a:latin typeface="Sakkal Majalla" panose="02000000000000000000" pitchFamily="2" charset="-78"/>
                <a:cs typeface="Sakkal Majalla" panose="02000000000000000000" pitchFamily="2" charset="-78"/>
              </a:rPr>
              <a:t>نموذج لتفسير أثر ضغوط العمل على أداء الأفراد</a:t>
            </a:r>
          </a:p>
        </p:txBody>
      </p:sp>
    </p:spTree>
    <p:extLst>
      <p:ext uri="{BB962C8B-B14F-4D97-AF65-F5344CB8AC3E}">
        <p14:creationId xmlns:p14="http://schemas.microsoft.com/office/powerpoint/2010/main" val="174596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النظريات المفسرة لضغوط العمل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3375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5400" b="1" dirty="0">
                <a:ln>
                  <a:solidFill>
                    <a:prstClr val="white"/>
                  </a:solidFill>
                </a:ln>
                <a:solidFill>
                  <a:prstClr val="white"/>
                </a:solidFill>
                <a:latin typeface="Sakkal Majalla" pitchFamily="2" charset="-78"/>
                <a:cs typeface="Sakkal Majalla" pitchFamily="2" charset="-78"/>
              </a:rPr>
              <a:t>الهدف العام</a:t>
            </a:r>
          </a:p>
        </p:txBody>
      </p:sp>
      <p:sp>
        <p:nvSpPr>
          <p:cNvPr id="3" name="Rectangle 2"/>
          <p:cNvSpPr/>
          <p:nvPr/>
        </p:nvSpPr>
        <p:spPr>
          <a:xfrm>
            <a:off x="6477000" y="1866000"/>
            <a:ext cx="5467350" cy="3724096"/>
          </a:xfrm>
          <a:prstGeom prst="rect">
            <a:avLst/>
          </a:prstGeom>
        </p:spPr>
        <p:txBody>
          <a:bodyPr wrap="square">
            <a:spAutoFit/>
          </a:bodyPr>
          <a:lstStyle/>
          <a:p>
            <a:pPr algn="ctr">
              <a:lnSpc>
                <a:spcPct val="150000"/>
              </a:lnSpc>
            </a:pPr>
            <a:r>
              <a:rPr lang="ar-EG" sz="3200" b="1" dirty="0">
                <a:solidFill>
                  <a:srgbClr val="002060"/>
                </a:solidFill>
                <a:latin typeface="Sakkal Majalla" pitchFamily="2" charset="-78"/>
                <a:cs typeface="Sakkal Majalla" pitchFamily="2" charset="-78"/>
              </a:rPr>
              <a:t>تأهيل المشاركين فيها على تشخيص ضغوط العمل وتحديد مسبباته الداخلية والخارجية واستخدام الادوات والطرق العلمية</a:t>
            </a:r>
            <a:br>
              <a:rPr lang="ar-EG" sz="3200" b="1" dirty="0">
                <a:solidFill>
                  <a:srgbClr val="002060"/>
                </a:solidFill>
                <a:latin typeface="Sakkal Majalla" pitchFamily="2" charset="-78"/>
                <a:cs typeface="Sakkal Majalla" pitchFamily="2" charset="-78"/>
              </a:rPr>
            </a:br>
            <a:r>
              <a:rPr lang="ar-EG" sz="3200" b="1" dirty="0">
                <a:solidFill>
                  <a:srgbClr val="002060"/>
                </a:solidFill>
                <a:latin typeface="Sakkal Majalla" pitchFamily="2" charset="-78"/>
                <a:cs typeface="Sakkal Majalla" pitchFamily="2" charset="-78"/>
              </a:rPr>
              <a:t> في تخفيضها وتلاشي اثارها السلبية</a:t>
            </a:r>
            <a:br>
              <a:rPr lang="ar-EG" sz="3200" b="1" dirty="0">
                <a:solidFill>
                  <a:srgbClr val="002060"/>
                </a:solidFill>
                <a:latin typeface="Sakkal Majalla" pitchFamily="2" charset="-78"/>
                <a:cs typeface="Sakkal Majalla" pitchFamily="2" charset="-78"/>
              </a:rPr>
            </a:br>
            <a:r>
              <a:rPr lang="ar-EG" sz="3200" b="1" dirty="0">
                <a:solidFill>
                  <a:srgbClr val="002060"/>
                </a:solidFill>
                <a:latin typeface="Sakkal Majalla" pitchFamily="2" charset="-78"/>
                <a:cs typeface="Sakkal Majalla" pitchFamily="2" charset="-78"/>
              </a:rPr>
              <a:t> على بيئة العمل.</a:t>
            </a: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6</a:t>
            </a:fld>
            <a:endParaRPr lang="ar-EG">
              <a:solidFill>
                <a:prstClr val="black">
                  <a:tint val="75000"/>
                </a:prstClr>
              </a:solidFill>
            </a:endParaRPr>
          </a:p>
        </p:txBody>
      </p:sp>
    </p:spTree>
    <p:extLst>
      <p:ext uri="{BB962C8B-B14F-4D97-AF65-F5344CB8AC3E}">
        <p14:creationId xmlns:p14="http://schemas.microsoft.com/office/powerpoint/2010/main" val="3268377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60</a:t>
            </a:fld>
            <a:endParaRPr lang="ar-EG"/>
          </a:p>
        </p:txBody>
      </p:sp>
      <p:grpSp>
        <p:nvGrpSpPr>
          <p:cNvPr id="5" name="Group 4"/>
          <p:cNvGrpSpPr/>
          <p:nvPr/>
        </p:nvGrpSpPr>
        <p:grpSpPr>
          <a:xfrm>
            <a:off x="1813811" y="711238"/>
            <a:ext cx="9221298" cy="5895938"/>
            <a:chOff x="1978702" y="834646"/>
            <a:chExt cx="9221298" cy="5895938"/>
          </a:xfrm>
        </p:grpSpPr>
        <p:pic>
          <p:nvPicPr>
            <p:cNvPr id="2" name="Picture 1"/>
            <p:cNvPicPr>
              <a:picLocks noChangeAspect="1"/>
            </p:cNvPicPr>
            <p:nvPr/>
          </p:nvPicPr>
          <p:blipFill rotWithShape="1">
            <a:blip r:embed="rId3"/>
            <a:srcRect l="15332" b="5443"/>
            <a:stretch/>
          </p:blipFill>
          <p:spPr>
            <a:xfrm>
              <a:off x="1978702" y="894606"/>
              <a:ext cx="9221298" cy="5835978"/>
            </a:xfrm>
            <a:prstGeom prst="rect">
              <a:avLst/>
            </a:prstGeom>
          </p:spPr>
        </p:pic>
        <p:sp>
          <p:nvSpPr>
            <p:cNvPr id="3" name="Rectangle 2"/>
            <p:cNvSpPr/>
            <p:nvPr/>
          </p:nvSpPr>
          <p:spPr>
            <a:xfrm>
              <a:off x="3777521" y="834646"/>
              <a:ext cx="6026046" cy="2215991"/>
            </a:xfrm>
            <a:prstGeom prst="rect">
              <a:avLst/>
            </a:prstGeom>
          </p:spPr>
          <p:txBody>
            <a:bodyPr wrap="square">
              <a:spAutoFit/>
            </a:bodyPr>
            <a:lstStyle/>
            <a:p>
              <a:pPr algn="justLow">
                <a:lnSpc>
                  <a:spcPct val="11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يتعامل الباحثون مع ضغوط العمل وتأثيرها على الصحة وأداء الفرد على أساس التكامل والتداخل بين العقل والجسم، أو تفاعل الجانب الفسيولوجي مع الجانب الانفعالي أو على أساس الاستجابة للطرفين </a:t>
              </a:r>
              <a:r>
                <a:rPr lang="ar-EG" sz="2400" b="1" dirty="0">
                  <a:solidFill>
                    <a:srgbClr val="FFFF00"/>
                  </a:solidFill>
                  <a:latin typeface="Calibri" panose="020F0502020204030204" pitchFamily="34" charset="0"/>
                  <a:ea typeface="Calibri" panose="020F0502020204030204" pitchFamily="34" charset="0"/>
                  <a:cs typeface="Sakkal Majalla" panose="02000000000000000000" pitchFamily="2" charset="-78"/>
                </a:rPr>
                <a:t>وعليه يمكن إدراج بعض النظريات التي تناولت مسالة الضغوط وفسرتها كما يلي:</a:t>
              </a:r>
              <a:endParaRPr lang="en-US" sz="1600" dirty="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1933274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61</a:t>
            </a:fld>
            <a:endParaRPr lang="ar-EG"/>
          </a:p>
        </p:txBody>
      </p:sp>
      <p:grpSp>
        <p:nvGrpSpPr>
          <p:cNvPr id="5" name="Group 4"/>
          <p:cNvGrpSpPr/>
          <p:nvPr/>
        </p:nvGrpSpPr>
        <p:grpSpPr>
          <a:xfrm>
            <a:off x="104931" y="1419926"/>
            <a:ext cx="11934151" cy="5139767"/>
            <a:chOff x="120872" y="1316174"/>
            <a:chExt cx="11934151" cy="5139767"/>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8" name="Rectangle 7"/>
            <p:cNvSpPr/>
            <p:nvPr/>
          </p:nvSpPr>
          <p:spPr>
            <a:xfrm>
              <a:off x="120872" y="1316174"/>
              <a:ext cx="8999377"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تعتبر هذه النظرية من أهم النظريات التي تناولت ضغط العمل وقد جاءت نتيجة الاهتمام الكبير بعمليتي الإدراك والعالج الحسي والإدراكي، فالتقدير المعرفي حسب ما جاء فيها هو مفهوم أساسي يعتمد على طبيعة الفرد</a:t>
              </a:r>
            </a:p>
          </p:txBody>
        </p:sp>
      </p:grpSp>
      <p:sp>
        <p:nvSpPr>
          <p:cNvPr id="9" name="Rectangle 8"/>
          <p:cNvSpPr/>
          <p:nvPr/>
        </p:nvSpPr>
        <p:spPr>
          <a:xfrm>
            <a:off x="328443" y="3329874"/>
            <a:ext cx="862148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كما تركز هذه النظرية في تفسيرها للضغوط على أهمية التفكير والعوامل المعرفية للفرد ومدى مقاومته وقدرته على الصمود والمواجهة، إذا انصبت اهتمامات وأعمال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الزاروس</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على التقييم الذهني ورد الفعل من جانب الفرد تجاه المواقف الضاغطة</a:t>
            </a:r>
          </a:p>
        </p:txBody>
      </p:sp>
      <p:sp>
        <p:nvSpPr>
          <p:cNvPr id="10" name="Rectangle 9"/>
          <p:cNvSpPr/>
          <p:nvPr/>
        </p:nvSpPr>
        <p:spPr>
          <a:xfrm>
            <a:off x="463031" y="5143916"/>
            <a:ext cx="9304316"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كما يرى أن الأسباب والمواقف المسببة للضغط لفرد ما مالا يمكن أن تكون كذلك لفرد أخر، ويرجع ذلك إلى السمات الشخصية والخبرات الذاتية والقدرة على تحمل الضغوط والمهارات الفردية لكل شخص على حدة</a:t>
            </a:r>
            <a:endPar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grpSp>
        <p:nvGrpSpPr>
          <p:cNvPr id="11" name="Group 10"/>
          <p:cNvGrpSpPr/>
          <p:nvPr/>
        </p:nvGrpSpPr>
        <p:grpSpPr>
          <a:xfrm>
            <a:off x="1715639" y="167677"/>
            <a:ext cx="3705942" cy="786470"/>
            <a:chOff x="-1367487" y="146304"/>
            <a:chExt cx="6440502" cy="866619"/>
          </a:xfrm>
        </p:grpSpPr>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23665"/>
            <a:stretch/>
          </p:blipFill>
          <p:spPr bwMode="auto">
            <a:xfrm>
              <a:off x="0" y="146304"/>
              <a:ext cx="5073015" cy="866619"/>
            </a:xfrm>
            <a:prstGeom prst="rect">
              <a:avLst/>
            </a:prstGeom>
            <a:ln>
              <a:noFill/>
            </a:ln>
            <a:extLst>
              <a:ext uri="{53640926-AAD7-44D8-BBD7-CCE9431645EC}">
                <a14:shadowObscured xmlns:a14="http://schemas.microsoft.com/office/drawing/2010/main"/>
              </a:ext>
            </a:extLst>
          </p:spPr>
        </p:pic>
        <p:sp>
          <p:nvSpPr>
            <p:cNvPr id="13" name="Text Box 268"/>
            <p:cNvSpPr txBox="1"/>
            <p:nvPr/>
          </p:nvSpPr>
          <p:spPr>
            <a:xfrm>
              <a:off x="3868082" y="347361"/>
              <a:ext cx="1124343" cy="51331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ZA" sz="16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4" name="Text Box 269"/>
            <p:cNvSpPr txBox="1"/>
            <p:nvPr/>
          </p:nvSpPr>
          <p:spPr>
            <a:xfrm>
              <a:off x="-1367487" y="250528"/>
              <a:ext cx="5566246" cy="70698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نظرية التقدير المعرفي </a:t>
              </a:r>
              <a:r>
                <a:rPr lang="ar-EG" sz="2400" b="1" dirty="0" err="1">
                  <a:solidFill>
                    <a:srgbClr val="0070C0"/>
                  </a:solidFill>
                  <a:latin typeface="Sakkal Majalla" panose="02000000000000000000" pitchFamily="2" charset="-78"/>
                  <a:ea typeface="Calibri" panose="020F0502020204030204" pitchFamily="34" charset="0"/>
                  <a:cs typeface="Sakkal Majalla" panose="02000000000000000000" pitchFamily="2" charset="-78"/>
                </a:rPr>
                <a:t>للازاروس</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92403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62</a:t>
            </a:fld>
            <a:endParaRPr lang="ar-EG"/>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70731" y="2248643"/>
            <a:ext cx="7644985" cy="688220"/>
          </a:xfrm>
          <a:prstGeom prst="rect">
            <a:avLst/>
          </a:prstGeom>
        </p:spPr>
      </p:pic>
      <p:grpSp>
        <p:nvGrpSpPr>
          <p:cNvPr id="6" name="Group 5"/>
          <p:cNvGrpSpPr/>
          <p:nvPr/>
        </p:nvGrpSpPr>
        <p:grpSpPr>
          <a:xfrm>
            <a:off x="4893232" y="873649"/>
            <a:ext cx="3199985" cy="3063609"/>
            <a:chOff x="4878242" y="1203433"/>
            <a:chExt cx="3199985" cy="3472324"/>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8242" y="1203433"/>
              <a:ext cx="3199985" cy="3472324"/>
            </a:xfrm>
            <a:prstGeom prst="rect">
              <a:avLst/>
            </a:prstGeom>
          </p:spPr>
        </p:pic>
        <p:sp>
          <p:nvSpPr>
            <p:cNvPr id="9" name="Rectangle 8"/>
            <p:cNvSpPr/>
            <p:nvPr/>
          </p:nvSpPr>
          <p:spPr>
            <a:xfrm>
              <a:off x="5385414" y="2029104"/>
              <a:ext cx="2185637" cy="1569767"/>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anose="02000000000000000000" pitchFamily="2" charset="-78"/>
                </a:rPr>
                <a:t>يستند " </a:t>
              </a:r>
              <a:r>
                <a:rPr lang="ar-EG" sz="2800" dirty="0" err="1">
                  <a:solidFill>
                    <a:schemeClr val="bg1"/>
                  </a:solidFill>
                  <a:latin typeface="Sakkal Majalla" panose="02000000000000000000" pitchFamily="2" charset="-78"/>
                  <a:cs typeface="Sakkal Majalla" panose="02000000000000000000" pitchFamily="2" charset="-78"/>
                </a:rPr>
                <a:t>الزاروس</a:t>
              </a:r>
              <a:r>
                <a:rPr lang="ar-EG" sz="2800" dirty="0">
                  <a:solidFill>
                    <a:schemeClr val="bg1"/>
                  </a:solidFill>
                  <a:latin typeface="Sakkal Majalla" panose="02000000000000000000" pitchFamily="2" charset="-78"/>
                  <a:cs typeface="Sakkal Majalla" panose="02000000000000000000" pitchFamily="2" charset="-78"/>
                </a:rPr>
                <a:t>" في نظريته إلى نوعين من التقدير المعرفي:</a:t>
              </a:r>
            </a:p>
          </p:txBody>
        </p:sp>
      </p:grpSp>
      <p:grpSp>
        <p:nvGrpSpPr>
          <p:cNvPr id="10" name="Group 9"/>
          <p:cNvGrpSpPr/>
          <p:nvPr/>
        </p:nvGrpSpPr>
        <p:grpSpPr>
          <a:xfrm>
            <a:off x="9583762" y="3099285"/>
            <a:ext cx="1463908" cy="1525309"/>
            <a:chOff x="9200313" y="3575344"/>
            <a:chExt cx="2200829" cy="2200829"/>
          </a:xfrm>
        </p:grpSpPr>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0313" y="3575344"/>
              <a:ext cx="2200829" cy="2200829"/>
            </a:xfrm>
            <a:prstGeom prst="rect">
              <a:avLst/>
            </a:prstGeom>
          </p:spPr>
        </p:pic>
        <p:sp>
          <p:nvSpPr>
            <p:cNvPr id="12" name="Rectangle 11"/>
            <p:cNvSpPr/>
            <p:nvPr/>
          </p:nvSpPr>
          <p:spPr>
            <a:xfrm>
              <a:off x="9427196" y="4096105"/>
              <a:ext cx="1747063" cy="1376656"/>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التقدير الأولي</a:t>
              </a:r>
            </a:p>
          </p:txBody>
        </p:sp>
      </p:grpSp>
      <p:grpSp>
        <p:nvGrpSpPr>
          <p:cNvPr id="13" name="Group 12"/>
          <p:cNvGrpSpPr/>
          <p:nvPr/>
        </p:nvGrpSpPr>
        <p:grpSpPr>
          <a:xfrm>
            <a:off x="2014976" y="2987128"/>
            <a:ext cx="1463908" cy="1525309"/>
            <a:chOff x="1631527" y="3463187"/>
            <a:chExt cx="2200829" cy="2200829"/>
          </a:xfrm>
        </p:grpSpPr>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31527" y="3463187"/>
              <a:ext cx="2200829" cy="2200829"/>
            </a:xfrm>
            <a:prstGeom prst="rect">
              <a:avLst/>
            </a:prstGeom>
          </p:spPr>
        </p:pic>
        <p:sp>
          <p:nvSpPr>
            <p:cNvPr id="15" name="Rectangle 14"/>
            <p:cNvSpPr/>
            <p:nvPr/>
          </p:nvSpPr>
          <p:spPr>
            <a:xfrm>
              <a:off x="1858410" y="3875272"/>
              <a:ext cx="1747061" cy="1376656"/>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التقدير الثانوي</a:t>
              </a:r>
            </a:p>
          </p:txBody>
        </p:sp>
      </p:grpSp>
      <p:sp>
        <p:nvSpPr>
          <p:cNvPr id="16" name="Rectangle 15"/>
          <p:cNvSpPr/>
          <p:nvPr/>
        </p:nvSpPr>
        <p:spPr>
          <a:xfrm>
            <a:off x="9046523" y="4775230"/>
            <a:ext cx="2538385" cy="1015663"/>
          </a:xfrm>
          <a:prstGeom prst="rect">
            <a:avLst/>
          </a:prstGeom>
        </p:spPr>
        <p:txBody>
          <a:bodyPr wrap="square">
            <a:spAutoFit/>
          </a:bodyPr>
          <a:lstStyle/>
          <a:p>
            <a:pPr algn="ctr">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وهو عبارة عن إدراك الفرد للأحداث المسببة للضغط</a:t>
            </a:r>
          </a:p>
        </p:txBody>
      </p:sp>
      <p:sp>
        <p:nvSpPr>
          <p:cNvPr id="17" name="Rectangle 16"/>
          <p:cNvSpPr/>
          <p:nvPr/>
        </p:nvSpPr>
        <p:spPr>
          <a:xfrm>
            <a:off x="1001082" y="4518127"/>
            <a:ext cx="3491694" cy="1477328"/>
          </a:xfrm>
          <a:prstGeom prst="rect">
            <a:avLst/>
          </a:prstGeom>
        </p:spPr>
        <p:txBody>
          <a:bodyPr wrap="square">
            <a:spAutoFit/>
          </a:bodyPr>
          <a:lstStyle/>
          <a:p>
            <a:pPr algn="ctr">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هو عبارة عن مجموعة من الطرق التي يتبعها الفرد في مواجهة المشكلات التي تظهر في الموقف</a:t>
            </a:r>
          </a:p>
        </p:txBody>
      </p:sp>
    </p:spTree>
    <p:extLst>
      <p:ext uri="{BB962C8B-B14F-4D97-AF65-F5344CB8AC3E}">
        <p14:creationId xmlns:p14="http://schemas.microsoft.com/office/powerpoint/2010/main" val="1662892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down)">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63</a:t>
            </a:fld>
            <a:endParaRPr lang="ar-EG"/>
          </a:p>
        </p:txBody>
      </p:sp>
      <p:grpSp>
        <p:nvGrpSpPr>
          <p:cNvPr id="10" name="Group 9"/>
          <p:cNvGrpSpPr/>
          <p:nvPr/>
        </p:nvGrpSpPr>
        <p:grpSpPr>
          <a:xfrm>
            <a:off x="1715639" y="167677"/>
            <a:ext cx="3705942" cy="786470"/>
            <a:chOff x="-1367487" y="146304"/>
            <a:chExt cx="6440502" cy="866619"/>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23665"/>
            <a:stretch/>
          </p:blipFill>
          <p:spPr bwMode="auto">
            <a:xfrm>
              <a:off x="0" y="146304"/>
              <a:ext cx="5073015" cy="866619"/>
            </a:xfrm>
            <a:prstGeom prst="rect">
              <a:avLst/>
            </a:prstGeom>
            <a:ln>
              <a:noFill/>
            </a:ln>
            <a:extLst>
              <a:ext uri="{53640926-AAD7-44D8-BBD7-CCE9431645EC}">
                <a14:shadowObscured xmlns:a14="http://schemas.microsoft.com/office/drawing/2010/main"/>
              </a:ext>
            </a:extLst>
          </p:spPr>
        </p:pic>
        <p:sp>
          <p:nvSpPr>
            <p:cNvPr id="12" name="Text Box 268"/>
            <p:cNvSpPr txBox="1"/>
            <p:nvPr/>
          </p:nvSpPr>
          <p:spPr>
            <a:xfrm>
              <a:off x="3868082" y="347361"/>
              <a:ext cx="1124343" cy="51331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Text Box 269"/>
            <p:cNvSpPr txBox="1"/>
            <p:nvPr/>
          </p:nvSpPr>
          <p:spPr>
            <a:xfrm>
              <a:off x="-1367487" y="250528"/>
              <a:ext cx="5566246" cy="70698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نظرية النسق النظري </a:t>
              </a:r>
              <a:r>
                <a:rPr lang="ar-EG" sz="2400" b="1" dirty="0" err="1">
                  <a:solidFill>
                    <a:srgbClr val="0070C0"/>
                  </a:solidFill>
                  <a:latin typeface="Sakkal Majalla" panose="02000000000000000000" pitchFamily="2" charset="-78"/>
                  <a:ea typeface="Calibri" panose="020F0502020204030204" pitchFamily="34" charset="0"/>
                  <a:cs typeface="Sakkal Majalla" panose="02000000000000000000" pitchFamily="2" charset="-78"/>
                </a:rPr>
                <a:t>لسبيلبرجر</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1318516" y="1820266"/>
            <a:ext cx="6778928" cy="3834946"/>
            <a:chOff x="975360" y="1258794"/>
            <a:chExt cx="6778928" cy="4709743"/>
          </a:xfrm>
        </p:grpSpPr>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360" y="1258794"/>
              <a:ext cx="6778928" cy="4709743"/>
            </a:xfrm>
            <a:prstGeom prst="rect">
              <a:avLst/>
            </a:prstGeom>
          </p:spPr>
        </p:pic>
        <p:sp>
          <p:nvSpPr>
            <p:cNvPr id="16" name="Rectangle 15"/>
            <p:cNvSpPr/>
            <p:nvPr/>
          </p:nvSpPr>
          <p:spPr>
            <a:xfrm>
              <a:off x="1019283" y="1567868"/>
              <a:ext cx="2838077" cy="4195623"/>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واعتبر الضغط الناتج عن ضاغط معين يسبب حالة القلق. كما اهتم "</a:t>
              </a:r>
              <a:r>
                <a:rPr lang="ar-EG" sz="2400" b="1" dirty="0" err="1">
                  <a:solidFill>
                    <a:srgbClr val="002060"/>
                  </a:solidFill>
                  <a:latin typeface="Sakkal Majalla" panose="02000000000000000000" pitchFamily="2" charset="-78"/>
                  <a:cs typeface="Sakkal Majalla" panose="02000000000000000000" pitchFamily="2" charset="-78"/>
                </a:rPr>
                <a:t>سبيلبرجر</a:t>
              </a:r>
              <a:r>
                <a:rPr lang="ar-EG" sz="2400" b="1" dirty="0">
                  <a:solidFill>
                    <a:srgbClr val="002060"/>
                  </a:solidFill>
                  <a:latin typeface="Sakkal Majalla" panose="02000000000000000000" pitchFamily="2" charset="-78"/>
                  <a:cs typeface="Sakkal Majalla" panose="02000000000000000000" pitchFamily="2" charset="-78"/>
                </a:rPr>
                <a:t>" بتحديد طبيعة الظروف البيئية المحيطة والتي تكون ضاغطة ومّيز بين </a:t>
              </a:r>
              <a:r>
                <a:rPr lang="ar-EG" sz="2400" b="1" dirty="0" err="1">
                  <a:solidFill>
                    <a:srgbClr val="002060"/>
                  </a:solidFill>
                  <a:latin typeface="Sakkal Majalla" panose="02000000000000000000" pitchFamily="2" charset="-78"/>
                  <a:cs typeface="Sakkal Majalla" panose="02000000000000000000" pitchFamily="2" charset="-78"/>
                </a:rPr>
                <a:t>حاالت</a:t>
              </a:r>
              <a:r>
                <a:rPr lang="ar-EG" sz="2400" b="1" dirty="0">
                  <a:solidFill>
                    <a:srgbClr val="002060"/>
                  </a:solidFill>
                  <a:latin typeface="Sakkal Majalla" panose="02000000000000000000" pitchFamily="2" charset="-78"/>
                  <a:cs typeface="Sakkal Majalla" panose="02000000000000000000" pitchFamily="2" charset="-78"/>
                </a:rPr>
                <a:t> القلق الناتجة عنها، كما بين </a:t>
              </a:r>
              <a:r>
                <a:rPr lang="ar-EG" sz="2400" b="1" dirty="0" err="1">
                  <a:solidFill>
                    <a:srgbClr val="002060"/>
                  </a:solidFill>
                  <a:latin typeface="Sakkal Majalla" panose="02000000000000000000" pitchFamily="2" charset="-78"/>
                  <a:cs typeface="Sakkal Majalla" panose="02000000000000000000" pitchFamily="2" charset="-78"/>
                </a:rPr>
                <a:t>ميكانيزمات</a:t>
              </a:r>
              <a:r>
                <a:rPr lang="ar-EG" sz="2400" b="1" dirty="0">
                  <a:solidFill>
                    <a:srgbClr val="002060"/>
                  </a:solidFill>
                  <a:latin typeface="Sakkal Majalla" panose="02000000000000000000" pitchFamily="2" charset="-78"/>
                  <a:cs typeface="Sakkal Majalla" panose="02000000000000000000" pitchFamily="2" charset="-78"/>
                </a:rPr>
                <a:t> الدفاع التي تساعد على تجنبها</a:t>
              </a:r>
            </a:p>
          </p:txBody>
        </p:sp>
      </p:grpSp>
      <p:grpSp>
        <p:nvGrpSpPr>
          <p:cNvPr id="17" name="Group 16"/>
          <p:cNvGrpSpPr/>
          <p:nvPr/>
        </p:nvGrpSpPr>
        <p:grpSpPr>
          <a:xfrm>
            <a:off x="4398482" y="1820266"/>
            <a:ext cx="6789117" cy="3834946"/>
            <a:chOff x="4055326" y="1258794"/>
            <a:chExt cx="6789117" cy="4709743"/>
          </a:xfrm>
        </p:grpSpPr>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5326" y="1258794"/>
              <a:ext cx="6778928" cy="4709743"/>
            </a:xfrm>
            <a:prstGeom prst="rect">
              <a:avLst/>
            </a:prstGeom>
          </p:spPr>
        </p:pic>
        <p:sp>
          <p:nvSpPr>
            <p:cNvPr id="19" name="Rectangle 18"/>
            <p:cNvSpPr/>
            <p:nvPr/>
          </p:nvSpPr>
          <p:spPr>
            <a:xfrm>
              <a:off x="7952254" y="1596758"/>
              <a:ext cx="2892189" cy="3798739"/>
            </a:xfrm>
            <a:prstGeom prst="rect">
              <a:avLst/>
            </a:prstGeom>
          </p:spPr>
          <p:txBody>
            <a:bodyPr wrap="square">
              <a:spAutoFit/>
            </a:bodyPr>
            <a:lstStyle/>
            <a:p>
              <a:pPr algn="ctr">
                <a:lnSpc>
                  <a:spcPct val="125000"/>
                </a:lnSpc>
              </a:pPr>
              <a:r>
                <a:rPr lang="ar-EG" sz="2600" b="1" dirty="0">
                  <a:solidFill>
                    <a:srgbClr val="002060"/>
                  </a:solidFill>
                  <a:latin typeface="Sakkal Majalla" panose="02000000000000000000" pitchFamily="2" charset="-78"/>
                  <a:cs typeface="Sakkal Majalla" panose="02000000000000000000" pitchFamily="2" charset="-78"/>
                </a:rPr>
                <a:t>تعد نظرية النسق النظري من بين النظريات التي تفسر ظاهرة ضغوط العمل،</a:t>
              </a:r>
              <a:br>
                <a:rPr lang="ar-EG" sz="2600" b="1" dirty="0">
                  <a:solidFill>
                    <a:srgbClr val="002060"/>
                  </a:solidFill>
                  <a:latin typeface="Sakkal Majalla" panose="02000000000000000000" pitchFamily="2" charset="-78"/>
                  <a:cs typeface="Sakkal Majalla" panose="02000000000000000000" pitchFamily="2" charset="-78"/>
                </a:rPr>
              </a:br>
              <a:r>
                <a:rPr lang="ar-EG" sz="2600" b="1" dirty="0">
                  <a:solidFill>
                    <a:srgbClr val="002060"/>
                  </a:solidFill>
                  <a:latin typeface="Sakkal Majalla" panose="02000000000000000000" pitchFamily="2" charset="-78"/>
                  <a:cs typeface="Sakkal Majalla" panose="02000000000000000000" pitchFamily="2" charset="-78"/>
                </a:rPr>
                <a:t>إذ أقام </a:t>
              </a:r>
              <a:r>
                <a:rPr lang="ar-EG" sz="2600" b="1" dirty="0" err="1">
                  <a:solidFill>
                    <a:srgbClr val="002060"/>
                  </a:solidFill>
                  <a:latin typeface="Sakkal Majalla" panose="02000000000000000000" pitchFamily="2" charset="-78"/>
                  <a:cs typeface="Sakkal Majalla" panose="02000000000000000000" pitchFamily="2" charset="-78"/>
                </a:rPr>
                <a:t>سبيلبرجر</a:t>
              </a:r>
              <a:r>
                <a:rPr lang="ar-EG" sz="2600" b="1" dirty="0">
                  <a:solidFill>
                    <a:srgbClr val="002060"/>
                  </a:solidFill>
                  <a:latin typeface="Sakkal Majalla" panose="02000000000000000000" pitchFamily="2" charset="-78"/>
                  <a:cs typeface="Sakkal Majalla" panose="02000000000000000000" pitchFamily="2" charset="-78"/>
                </a:rPr>
                <a:t> نظريته على أساس التمييز بين القلق كسمة والقلق كحالة</a:t>
              </a:r>
            </a:p>
          </p:txBody>
        </p:sp>
      </p:grpSp>
      <p:sp>
        <p:nvSpPr>
          <p:cNvPr id="20" name="Rectangle 19"/>
          <p:cNvSpPr/>
          <p:nvPr/>
        </p:nvSpPr>
        <p:spPr>
          <a:xfrm rot="491989">
            <a:off x="5138887" y="2200207"/>
            <a:ext cx="2376165" cy="3093154"/>
          </a:xfrm>
          <a:prstGeom prst="rect">
            <a:avLst/>
          </a:prstGeom>
        </p:spPr>
        <p:txBody>
          <a:bodyPr wrap="square">
            <a:spAutoFit/>
          </a:bodyPr>
          <a:lstStyle/>
          <a:p>
            <a:pPr algn="ctr">
              <a:lnSpc>
                <a:spcPct val="125000"/>
              </a:lnSpc>
            </a:pPr>
            <a:r>
              <a:rPr lang="ar-EG" sz="2600" b="1" dirty="0">
                <a:solidFill>
                  <a:srgbClr val="002060"/>
                </a:solidFill>
                <a:latin typeface="Sakkal Majalla" panose="02000000000000000000" pitchFamily="2" charset="-78"/>
                <a:cs typeface="Sakkal Majalla" panose="02000000000000000000" pitchFamily="2" charset="-78"/>
              </a:rPr>
              <a:t>وما إذا كان التدفق المالي يتوافق كليا </a:t>
            </a:r>
            <a:br>
              <a:rPr lang="ar-EG" sz="2600" b="1" dirty="0">
                <a:solidFill>
                  <a:srgbClr val="002060"/>
                </a:solidFill>
                <a:latin typeface="Sakkal Majalla" panose="02000000000000000000" pitchFamily="2" charset="-78"/>
                <a:cs typeface="Sakkal Majalla" panose="02000000000000000000" pitchFamily="2" charset="-78"/>
              </a:rPr>
            </a:br>
            <a:r>
              <a:rPr lang="ar-EG" sz="2600" b="1" dirty="0">
                <a:solidFill>
                  <a:srgbClr val="002060"/>
                </a:solidFill>
                <a:latin typeface="Sakkal Majalla" panose="02000000000000000000" pitchFamily="2" charset="-78"/>
                <a:cs typeface="Sakkal Majalla" panose="02000000000000000000" pitchFamily="2" charset="-78"/>
              </a:rPr>
              <a:t>مع ما يظهر من ممارسات ونتائج أقسام المحاسبة والقياس</a:t>
            </a:r>
          </a:p>
        </p:txBody>
      </p:sp>
    </p:spTree>
    <p:extLst>
      <p:ext uri="{BB962C8B-B14F-4D97-AF65-F5344CB8AC3E}">
        <p14:creationId xmlns:p14="http://schemas.microsoft.com/office/powerpoint/2010/main" val="742208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64</a:t>
            </a:fld>
            <a:endParaRPr lang="ar-EG"/>
          </a:p>
        </p:txBody>
      </p:sp>
      <p:grpSp>
        <p:nvGrpSpPr>
          <p:cNvPr id="5" name="Group 4"/>
          <p:cNvGrpSpPr/>
          <p:nvPr/>
        </p:nvGrpSpPr>
        <p:grpSpPr>
          <a:xfrm>
            <a:off x="2502507" y="167677"/>
            <a:ext cx="2919074" cy="786470"/>
            <a:chOff x="0" y="146304"/>
            <a:chExt cx="5073015" cy="866619"/>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3665"/>
            <a:stretch/>
          </p:blipFill>
          <p:spPr bwMode="auto">
            <a:xfrm>
              <a:off x="0" y="146304"/>
              <a:ext cx="5073015" cy="866619"/>
            </a:xfrm>
            <a:prstGeom prst="rect">
              <a:avLst/>
            </a:prstGeom>
            <a:ln>
              <a:noFill/>
            </a:ln>
            <a:extLst>
              <a:ext uri="{53640926-AAD7-44D8-BBD7-CCE9431645EC}">
                <a14:shadowObscured xmlns:a14="http://schemas.microsoft.com/office/drawing/2010/main"/>
              </a:ext>
            </a:extLst>
          </p:spPr>
        </p:pic>
        <p:sp>
          <p:nvSpPr>
            <p:cNvPr id="8" name="Text Box 268"/>
            <p:cNvSpPr txBox="1"/>
            <p:nvPr/>
          </p:nvSpPr>
          <p:spPr>
            <a:xfrm>
              <a:off x="3868082" y="347361"/>
              <a:ext cx="1124343" cy="51331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ثالثاً</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Text Box 269"/>
            <p:cNvSpPr txBox="1"/>
            <p:nvPr/>
          </p:nvSpPr>
          <p:spPr>
            <a:xfrm>
              <a:off x="366194" y="250528"/>
              <a:ext cx="3832565" cy="70698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نظرية هنري </a:t>
              </a:r>
              <a:r>
                <a:rPr lang="ar-EG" sz="2400" b="1" dirty="0" err="1">
                  <a:solidFill>
                    <a:srgbClr val="0070C0"/>
                  </a:solidFill>
                  <a:latin typeface="Sakkal Majalla" panose="02000000000000000000" pitchFamily="2" charset="-78"/>
                  <a:ea typeface="Calibri" panose="020F0502020204030204" pitchFamily="34" charset="0"/>
                  <a:cs typeface="Sakkal Majalla" panose="02000000000000000000" pitchFamily="2" charset="-78"/>
                </a:rPr>
                <a:t>موراي</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479685" y="1136609"/>
            <a:ext cx="11161432"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يعتبر "هنري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موراي</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 مفهوم الحاجة ومفهوم الضغط مفهومان أساسيان، على أساس أن مفهوم الحاجة يمثل المحددات الجوهرية للسلوك ومفهوم الضغط يمثل المحددات الجوهرية للسلك في البيئة ذلك لشخص تتيسر له الجهود للوصول</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إلى هدف معين. </a:t>
            </a:r>
            <a:r>
              <a:rPr lang="ar-EG" sz="2400" b="1" dirty="0">
                <a:solidFill>
                  <a:srgbClr val="FF0000"/>
                </a:solidFill>
                <a:latin typeface="Calibri" panose="020F0502020204030204" pitchFamily="34" charset="0"/>
                <a:ea typeface="Calibri" panose="020F0502020204030204" pitchFamily="34" charset="0"/>
                <a:cs typeface="Sakkal Majalla" panose="02000000000000000000" pitchFamily="2" charset="-78"/>
              </a:rPr>
              <a:t>ومّيز "</a:t>
            </a:r>
            <a:r>
              <a:rPr lang="ar-EG" sz="2400" b="1" dirty="0" err="1">
                <a:solidFill>
                  <a:srgbClr val="FF0000"/>
                </a:solidFill>
                <a:latin typeface="Calibri" panose="020F0502020204030204" pitchFamily="34" charset="0"/>
                <a:ea typeface="Calibri" panose="020F0502020204030204" pitchFamily="34" charset="0"/>
                <a:cs typeface="Sakkal Majalla" panose="02000000000000000000" pitchFamily="2" charset="-78"/>
              </a:rPr>
              <a:t>موراي</a:t>
            </a:r>
            <a:r>
              <a:rPr lang="ar-EG" sz="2400" b="1" dirty="0">
                <a:solidFill>
                  <a:srgbClr val="FF0000"/>
                </a:solidFill>
                <a:latin typeface="Calibri" panose="020F0502020204030204" pitchFamily="34" charset="0"/>
                <a:ea typeface="Calibri" panose="020F0502020204030204" pitchFamily="34" charset="0"/>
                <a:cs typeface="Sakkal Majalla" panose="02000000000000000000" pitchFamily="2" charset="-78"/>
              </a:rPr>
              <a:t>" بين نوعين من الضغط هما: </a:t>
            </a:r>
          </a:p>
        </p:txBody>
      </p:sp>
      <p:grpSp>
        <p:nvGrpSpPr>
          <p:cNvPr id="11" name="Group 10"/>
          <p:cNvGrpSpPr/>
          <p:nvPr/>
        </p:nvGrpSpPr>
        <p:grpSpPr>
          <a:xfrm>
            <a:off x="9878505" y="2796399"/>
            <a:ext cx="1618951" cy="1369882"/>
            <a:chOff x="7827580" y="2616319"/>
            <a:chExt cx="3156626" cy="2858311"/>
          </a:xfrm>
        </p:grpSpPr>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27580" y="2842504"/>
              <a:ext cx="3156626" cy="2632126"/>
            </a:xfrm>
            <a:prstGeom prst="rect">
              <a:avLst/>
            </a:prstGeom>
          </p:spPr>
        </p:pic>
        <p:sp>
          <p:nvSpPr>
            <p:cNvPr id="13" name="Rectangle 12"/>
            <p:cNvSpPr/>
            <p:nvPr/>
          </p:nvSpPr>
          <p:spPr>
            <a:xfrm>
              <a:off x="8701961" y="3100947"/>
              <a:ext cx="2108604" cy="2071054"/>
            </a:xfrm>
            <a:prstGeom prst="rect">
              <a:avLst/>
            </a:prstGeom>
          </p:spPr>
          <p:txBody>
            <a:bodyPr wrap="square">
              <a:spAutoFit/>
            </a:bodyPr>
            <a:lstStyle/>
            <a:p>
              <a:pPr algn="ctr">
                <a:lnSpc>
                  <a:spcPct val="125000"/>
                </a:lnSpc>
              </a:pPr>
              <a:r>
                <a:rPr lang="ar-EG" sz="2400" b="1" dirty="0">
                  <a:solidFill>
                    <a:srgbClr val="538135"/>
                  </a:solidFill>
                  <a:ea typeface="Calibri" panose="020F0502020204030204" pitchFamily="34" charset="0"/>
                  <a:cs typeface="Sakkal Majalla" panose="02000000000000000000" pitchFamily="2" charset="-78"/>
                </a:rPr>
                <a:t>ضغط بيتا (</a:t>
              </a:r>
              <a:r>
                <a:rPr lang="en-US" sz="2400" b="1" dirty="0">
                  <a:solidFill>
                    <a:srgbClr val="538135"/>
                  </a:solidFill>
                  <a:latin typeface="Cambria" panose="02040503050406030204" pitchFamily="18" charset="0"/>
                  <a:ea typeface="Calibri" panose="020F0502020204030204" pitchFamily="34" charset="0"/>
                  <a:cs typeface="Cambria" panose="02040503050406030204" pitchFamily="18" charset="0"/>
                </a:rPr>
                <a:t>β</a:t>
              </a:r>
              <a:r>
                <a:rPr lang="ar-EG" sz="2400" b="1" dirty="0">
                  <a:solidFill>
                    <a:srgbClr val="538135"/>
                  </a:solidFill>
                  <a:ea typeface="Calibri" panose="020F0502020204030204" pitchFamily="34" charset="0"/>
                  <a:cs typeface="Sakkal Majalla" panose="02000000000000000000" pitchFamily="2" charset="-78"/>
                </a:rPr>
                <a:t>)</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4" name="Rectangle 13"/>
            <p:cNvSpPr/>
            <p:nvPr/>
          </p:nvSpPr>
          <p:spPr>
            <a:xfrm>
              <a:off x="8405115" y="2616319"/>
              <a:ext cx="685928" cy="1477031"/>
            </a:xfrm>
            <a:prstGeom prst="rect">
              <a:avLst/>
            </a:prstGeom>
          </p:spPr>
          <p:txBody>
            <a:bodyPr wrap="square">
              <a:spAutoFit/>
            </a:bodyPr>
            <a:lstStyle/>
            <a:p>
              <a:pPr algn="ctr">
                <a:lnSpc>
                  <a:spcPct val="125000"/>
                </a:lnSpc>
              </a:pPr>
              <a:r>
                <a:rPr lang="ar-EG" sz="3200" b="1" dirty="0">
                  <a:solidFill>
                    <a:schemeClr val="bg1"/>
                  </a:solidFill>
                  <a:latin typeface="Sakkal Majalla" panose="02000000000000000000" pitchFamily="2" charset="-78"/>
                  <a:cs typeface="Sakkal Majalla" panose="02000000000000000000" pitchFamily="2" charset="-78"/>
                </a:rPr>
                <a:t>1</a:t>
              </a:r>
            </a:p>
          </p:txBody>
        </p:sp>
      </p:grpSp>
      <p:sp>
        <p:nvSpPr>
          <p:cNvPr id="2" name="Rectangle 1"/>
          <p:cNvSpPr/>
          <p:nvPr/>
        </p:nvSpPr>
        <p:spPr>
          <a:xfrm>
            <a:off x="3859730" y="3189634"/>
            <a:ext cx="5942653" cy="461665"/>
          </a:xfrm>
          <a:prstGeom prst="rect">
            <a:avLst/>
          </a:prstGeom>
        </p:spPr>
        <p:txBody>
          <a:bodyPr wrap="none">
            <a:spAutoFit/>
          </a:bodyPr>
          <a:lstStyle/>
          <a:p>
            <a:r>
              <a:rPr lang="ar-EG" sz="2400" b="1" dirty="0">
                <a:solidFill>
                  <a:srgbClr val="002060"/>
                </a:solidFill>
                <a:ea typeface="Calibri" panose="020F0502020204030204" pitchFamily="34" charset="0"/>
                <a:cs typeface="Sakkal Majalla" panose="02000000000000000000" pitchFamily="2" charset="-78"/>
              </a:rPr>
              <a:t>يشير إلى دلالات الموضوعات البيئية والأشخاص كما يدركها الفرد</a:t>
            </a:r>
            <a:endParaRPr lang="ar-EG" sz="2800" dirty="0"/>
          </a:p>
        </p:txBody>
      </p:sp>
      <p:grpSp>
        <p:nvGrpSpPr>
          <p:cNvPr id="15" name="Group 14"/>
          <p:cNvGrpSpPr/>
          <p:nvPr/>
        </p:nvGrpSpPr>
        <p:grpSpPr>
          <a:xfrm>
            <a:off x="9878505" y="4444641"/>
            <a:ext cx="1618951" cy="1369882"/>
            <a:chOff x="7827580" y="2616319"/>
            <a:chExt cx="3156626" cy="2858311"/>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827580" y="2842504"/>
              <a:ext cx="3156626" cy="2632126"/>
            </a:xfrm>
            <a:prstGeom prst="rect">
              <a:avLst/>
            </a:prstGeom>
          </p:spPr>
        </p:pic>
        <p:sp>
          <p:nvSpPr>
            <p:cNvPr id="17" name="Rectangle 16"/>
            <p:cNvSpPr/>
            <p:nvPr/>
          </p:nvSpPr>
          <p:spPr>
            <a:xfrm>
              <a:off x="8701961" y="3100947"/>
              <a:ext cx="2108604" cy="2071054"/>
            </a:xfrm>
            <a:prstGeom prst="rect">
              <a:avLst/>
            </a:prstGeom>
          </p:spPr>
          <p:txBody>
            <a:bodyPr wrap="square">
              <a:spAutoFit/>
            </a:bodyPr>
            <a:lstStyle/>
            <a:p>
              <a:pPr algn="ctr">
                <a:lnSpc>
                  <a:spcPct val="125000"/>
                </a:lnSpc>
              </a:pPr>
              <a:r>
                <a:rPr lang="ar-EG" sz="2400" b="1" dirty="0">
                  <a:solidFill>
                    <a:srgbClr val="538135"/>
                  </a:solidFill>
                  <a:ea typeface="Calibri" panose="020F0502020204030204" pitchFamily="34" charset="0"/>
                  <a:cs typeface="Sakkal Majalla" panose="02000000000000000000" pitchFamily="2" charset="-78"/>
                </a:rPr>
                <a:t>ضغط ألفا (</a:t>
              </a:r>
              <a:r>
                <a:rPr lang="en-US" sz="2400" b="1" dirty="0">
                  <a:solidFill>
                    <a:srgbClr val="538135"/>
                  </a:solidFill>
                  <a:latin typeface="Cambria" panose="02040503050406030204" pitchFamily="18" charset="0"/>
                  <a:ea typeface="Calibri" panose="020F0502020204030204" pitchFamily="34" charset="0"/>
                  <a:cs typeface="Cambria" panose="02040503050406030204" pitchFamily="18" charset="0"/>
                </a:rPr>
                <a:t>α</a:t>
              </a:r>
              <a:r>
                <a:rPr lang="ar-EG" sz="2400" b="1" dirty="0">
                  <a:solidFill>
                    <a:srgbClr val="538135"/>
                  </a:solidFill>
                  <a:ea typeface="Calibri" panose="020F0502020204030204" pitchFamily="34" charset="0"/>
                  <a:cs typeface="Sakkal Majalla" panose="02000000000000000000" pitchFamily="2" charset="-78"/>
                </a:rPr>
                <a:t>)</a:t>
              </a:r>
              <a:endParaRPr lang="ar-EG" sz="2400" b="1" dirty="0">
                <a:solidFill>
                  <a:srgbClr val="002060"/>
                </a:solidFill>
                <a:latin typeface="Sakkal Majalla" panose="02000000000000000000" pitchFamily="2" charset="-78"/>
                <a:cs typeface="Sakkal Majalla" panose="02000000000000000000" pitchFamily="2" charset="-78"/>
              </a:endParaRPr>
            </a:p>
          </p:txBody>
        </p:sp>
        <p:sp>
          <p:nvSpPr>
            <p:cNvPr id="18" name="Rectangle 17"/>
            <p:cNvSpPr/>
            <p:nvPr/>
          </p:nvSpPr>
          <p:spPr>
            <a:xfrm>
              <a:off x="8405115" y="2616319"/>
              <a:ext cx="685928" cy="1477031"/>
            </a:xfrm>
            <a:prstGeom prst="rect">
              <a:avLst/>
            </a:prstGeom>
          </p:spPr>
          <p:txBody>
            <a:bodyPr wrap="square">
              <a:spAutoFit/>
            </a:bodyPr>
            <a:lstStyle/>
            <a:p>
              <a:pPr algn="ctr">
                <a:lnSpc>
                  <a:spcPct val="125000"/>
                </a:lnSpc>
              </a:pPr>
              <a:r>
                <a:rPr lang="ar-EG" sz="3200" b="1" dirty="0">
                  <a:solidFill>
                    <a:schemeClr val="bg1"/>
                  </a:solidFill>
                  <a:latin typeface="Sakkal Majalla" panose="02000000000000000000" pitchFamily="2" charset="-78"/>
                  <a:cs typeface="Sakkal Majalla" panose="02000000000000000000" pitchFamily="2" charset="-78"/>
                </a:rPr>
                <a:t>2</a:t>
              </a:r>
            </a:p>
          </p:txBody>
        </p:sp>
      </p:grpSp>
      <p:sp>
        <p:nvSpPr>
          <p:cNvPr id="19" name="Rectangle 18"/>
          <p:cNvSpPr/>
          <p:nvPr/>
        </p:nvSpPr>
        <p:spPr>
          <a:xfrm>
            <a:off x="5536472" y="4837876"/>
            <a:ext cx="4265911" cy="461665"/>
          </a:xfrm>
          <a:prstGeom prst="rect">
            <a:avLst/>
          </a:prstGeom>
        </p:spPr>
        <p:txBody>
          <a:bodyPr wrap="none">
            <a:spAutoFit/>
          </a:bodyPr>
          <a:lstStyle/>
          <a:p>
            <a:r>
              <a:rPr lang="ar-EG" sz="2400" b="1" dirty="0">
                <a:solidFill>
                  <a:srgbClr val="002060"/>
                </a:solidFill>
                <a:ea typeface="Calibri" panose="020F0502020204030204" pitchFamily="34" charset="0"/>
                <a:cs typeface="Sakkal Majalla" panose="02000000000000000000" pitchFamily="2" charset="-78"/>
              </a:rPr>
              <a:t>يشير إلى خصائص الموضوعات ودلالتها كما هي</a:t>
            </a:r>
            <a:endParaRPr lang="ar-EG" sz="2800" dirty="0"/>
          </a:p>
        </p:txBody>
      </p:sp>
      <p:pic>
        <p:nvPicPr>
          <p:cNvPr id="3" name="Picture 2"/>
          <p:cNvPicPr>
            <a:picLocks noChangeAspect="1"/>
          </p:cNvPicPr>
          <p:nvPr/>
        </p:nvPicPr>
        <p:blipFill>
          <a:blip r:embed="rId5"/>
          <a:stretch>
            <a:fillRect/>
          </a:stretch>
        </p:blipFill>
        <p:spPr>
          <a:xfrm>
            <a:off x="509627" y="3091681"/>
            <a:ext cx="3202001" cy="21491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331391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 calcmode="lin" valueType="num">
                                      <p:cBhvr>
                                        <p:cTn id="34" dur="500" fill="hold"/>
                                        <p:tgtEl>
                                          <p:spTgt spid="15"/>
                                        </p:tgtEl>
                                        <p:attrNameLst>
                                          <p:attrName>style.rotation</p:attrName>
                                        </p:attrNameLst>
                                      </p:cBhvr>
                                      <p:tavLst>
                                        <p:tav tm="0">
                                          <p:val>
                                            <p:fltVal val="360"/>
                                          </p:val>
                                        </p:tav>
                                        <p:tav tm="100000">
                                          <p:val>
                                            <p:fltVal val="0"/>
                                          </p:val>
                                        </p:tav>
                                      </p:tavLst>
                                    </p:anim>
                                    <p:animEffect transition="in" filter="fade">
                                      <p:cBhvr>
                                        <p:cTn id="35" dur="500"/>
                                        <p:tgtEl>
                                          <p:spTgt spid="1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arn(inVertical)">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1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65</a:t>
            </a:fld>
            <a:endParaRPr lang="ar-EG"/>
          </a:p>
        </p:txBody>
      </p:sp>
      <p:pic>
        <p:nvPicPr>
          <p:cNvPr id="2" name="Picture 1"/>
          <p:cNvPicPr>
            <a:picLocks noChangeAspect="1"/>
          </p:cNvPicPr>
          <p:nvPr/>
        </p:nvPicPr>
        <p:blipFill>
          <a:blip r:embed="rId3"/>
          <a:stretch>
            <a:fillRect/>
          </a:stretch>
        </p:blipFill>
        <p:spPr>
          <a:xfrm>
            <a:off x="254208" y="1253702"/>
            <a:ext cx="6806159" cy="4798342"/>
          </a:xfrm>
          <a:prstGeom prst="rect">
            <a:avLst/>
          </a:prstGeom>
        </p:spPr>
      </p:pic>
      <p:sp>
        <p:nvSpPr>
          <p:cNvPr id="3" name="Rectangle 2"/>
          <p:cNvSpPr/>
          <p:nvPr/>
        </p:nvSpPr>
        <p:spPr>
          <a:xfrm>
            <a:off x="6280878" y="2260184"/>
            <a:ext cx="5729409" cy="2785378"/>
          </a:xfrm>
          <a:prstGeom prst="rect">
            <a:avLst/>
          </a:prstGeom>
        </p:spPr>
        <p:txBody>
          <a:bodyPr wrap="square">
            <a:spAutoFit/>
          </a:bodyPr>
          <a:lstStyle/>
          <a:p>
            <a:pPr algn="ctr">
              <a:lnSpc>
                <a:spcPct val="125000"/>
              </a:lnSpc>
              <a:spcAft>
                <a:spcPts val="1000"/>
              </a:spcAft>
            </a:pPr>
            <a:r>
              <a:rPr lang="en-US"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a:t>
            </a:r>
            <a:r>
              <a:rPr lang="ar-EG"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ويوضح أن سلوك الفرد يرتبط بالنوع الأول وأن الفرد بخبرته يصل الى ربط موضوعات معينة بحاجات معينة ويطلق على هذا المفهوم تكامل الحاجة، أما عندما يحدث التفاعل بين الموقف الحفز والضغط والحاجة النشطة فهذا ما يعبر عنه بمفهوم ألفا</a:t>
            </a:r>
          </a:p>
        </p:txBody>
      </p:sp>
    </p:spTree>
    <p:extLst>
      <p:ext uri="{BB962C8B-B14F-4D97-AF65-F5344CB8AC3E}">
        <p14:creationId xmlns:p14="http://schemas.microsoft.com/office/powerpoint/2010/main" val="193126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66</a:t>
            </a:fld>
            <a:endParaRPr lang="ar-EG"/>
          </a:p>
        </p:txBody>
      </p:sp>
      <p:grpSp>
        <p:nvGrpSpPr>
          <p:cNvPr id="5" name="Group 4"/>
          <p:cNvGrpSpPr/>
          <p:nvPr/>
        </p:nvGrpSpPr>
        <p:grpSpPr>
          <a:xfrm>
            <a:off x="2502507" y="167677"/>
            <a:ext cx="2919074" cy="786470"/>
            <a:chOff x="0" y="146304"/>
            <a:chExt cx="5073015" cy="866619"/>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23665"/>
            <a:stretch/>
          </p:blipFill>
          <p:spPr bwMode="auto">
            <a:xfrm>
              <a:off x="0" y="146304"/>
              <a:ext cx="5073015" cy="866619"/>
            </a:xfrm>
            <a:prstGeom prst="rect">
              <a:avLst/>
            </a:prstGeom>
            <a:ln>
              <a:noFill/>
            </a:ln>
            <a:extLst>
              <a:ext uri="{53640926-AAD7-44D8-BBD7-CCE9431645EC}">
                <a14:shadowObscured xmlns:a14="http://schemas.microsoft.com/office/drawing/2010/main"/>
              </a:ext>
            </a:extLst>
          </p:spPr>
        </p:pic>
        <p:sp>
          <p:nvSpPr>
            <p:cNvPr id="8" name="Text Box 268"/>
            <p:cNvSpPr txBox="1"/>
            <p:nvPr/>
          </p:nvSpPr>
          <p:spPr>
            <a:xfrm>
              <a:off x="3868082" y="347361"/>
              <a:ext cx="1124343" cy="513319"/>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رابعاً</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Text Box 269"/>
            <p:cNvSpPr txBox="1"/>
            <p:nvPr/>
          </p:nvSpPr>
          <p:spPr>
            <a:xfrm>
              <a:off x="366194" y="250528"/>
              <a:ext cx="3832565" cy="706982"/>
            </a:xfrm>
            <a:prstGeom prst="rect">
              <a:avLst/>
            </a:prstGeom>
            <a:noFill/>
            <a:ln w="6350">
              <a:noFill/>
            </a:ln>
            <a:effectLst/>
          </p:spPr>
          <p:txBody>
            <a:bodyPr rot="0" spcFirstLastPara="0" vert="horz" wrap="square" lIns="91440" tIns="45720" rIns="91440" bIns="45720" numCol="1" spcCol="0" rtlCol="1" fromWordArt="0" anchor="t" anchorCtr="0" forceAA="0" compatLnSpc="1">
              <a:prstTxWarp prst="textNoShape">
                <a:avLst/>
              </a:prstTxWarp>
              <a:noAutofit/>
            </a:bodyPr>
            <a:lstStyle/>
            <a:p>
              <a:pPr algn="ctr">
                <a:lnSpc>
                  <a:spcPct val="115000"/>
                </a:lnSpc>
                <a:spcAft>
                  <a:spcPts val="800"/>
                </a:spcAft>
              </a:pPr>
              <a:r>
                <a:rPr lang="ar-EG" sz="2400" b="1" dirty="0">
                  <a:solidFill>
                    <a:srgbClr val="0070C0"/>
                  </a:solidFill>
                  <a:latin typeface="Sakkal Majalla" panose="02000000000000000000" pitchFamily="2" charset="-78"/>
                  <a:ea typeface="Calibri" panose="020F0502020204030204" pitchFamily="34" charset="0"/>
                  <a:cs typeface="Sakkal Majalla" panose="02000000000000000000" pitchFamily="2" charset="-78"/>
                </a:rPr>
                <a:t>نظرية هانز سيلي</a:t>
              </a:r>
              <a:endParaRPr lang="en-ZA"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2" name="Group 21"/>
          <p:cNvGrpSpPr/>
          <p:nvPr/>
        </p:nvGrpSpPr>
        <p:grpSpPr>
          <a:xfrm>
            <a:off x="6038466" y="1441342"/>
            <a:ext cx="5103573" cy="4773479"/>
            <a:chOff x="6038466" y="1441342"/>
            <a:chExt cx="5103573" cy="4773479"/>
          </a:xfrm>
        </p:grpSpPr>
        <p:grpSp>
          <p:nvGrpSpPr>
            <p:cNvPr id="11" name="Group 10"/>
            <p:cNvGrpSpPr/>
            <p:nvPr/>
          </p:nvGrpSpPr>
          <p:grpSpPr>
            <a:xfrm>
              <a:off x="6195764" y="1441342"/>
              <a:ext cx="4946275" cy="4773479"/>
              <a:chOff x="6090833" y="1441342"/>
              <a:chExt cx="4946275" cy="4773479"/>
            </a:xfrm>
          </p:grpSpPr>
          <p:pic>
            <p:nvPicPr>
              <p:cNvPr id="13" name="Picture 12"/>
              <p:cNvPicPr>
                <a:picLocks noChangeAspect="1"/>
              </p:cNvPicPr>
              <p:nvPr/>
            </p:nvPicPr>
            <p:blipFill rotWithShape="1">
              <a:blip r:embed="rId4">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14" name="Rectangle 13"/>
              <p:cNvSpPr/>
              <p:nvPr/>
            </p:nvSpPr>
            <p:spPr>
              <a:xfrm>
                <a:off x="6714302" y="1657450"/>
                <a:ext cx="3927423" cy="3970318"/>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يعتبر الباحث "هانز سيلي" من أشهر الباحثين الذين ارتبطت أسماؤهم بموضوع الضغوط. ويرجع الفضل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إلى كتاباته ومحاضراته في تعريف الجمهور بتأثير الضغوط على الانسان.  وتعتبر نظرية "سيلي" من أقدم النظريات التي حاولت تفسير الضغوط المهنية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3" name="Picture 2"/>
            <p:cNvPicPr>
              <a:picLocks noChangeAspect="1"/>
            </p:cNvPicPr>
            <p:nvPr/>
          </p:nvPicPr>
          <p:blipFill>
            <a:blip r:embed="rId5">
              <a:clrChange>
                <a:clrFrom>
                  <a:srgbClr val="FFFFFF"/>
                </a:clrFrom>
                <a:clrTo>
                  <a:srgbClr val="FFFFFF">
                    <a:alpha val="0"/>
                  </a:srgbClr>
                </a:clrTo>
              </a:clrChange>
            </a:blip>
            <a:stretch>
              <a:fillRect/>
            </a:stretch>
          </p:blipFill>
          <p:spPr>
            <a:xfrm>
              <a:off x="6038466" y="2681226"/>
              <a:ext cx="882519" cy="961383"/>
            </a:xfrm>
            <a:prstGeom prst="rect">
              <a:avLst/>
            </a:prstGeom>
          </p:spPr>
        </p:pic>
      </p:grpSp>
      <p:grpSp>
        <p:nvGrpSpPr>
          <p:cNvPr id="21" name="Group 20"/>
          <p:cNvGrpSpPr/>
          <p:nvPr/>
        </p:nvGrpSpPr>
        <p:grpSpPr>
          <a:xfrm>
            <a:off x="1092192" y="1441341"/>
            <a:ext cx="5015665" cy="4773479"/>
            <a:chOff x="1092192" y="1441341"/>
            <a:chExt cx="5015665" cy="4773479"/>
          </a:xfrm>
        </p:grpSpPr>
        <p:grpSp>
          <p:nvGrpSpPr>
            <p:cNvPr id="16" name="Group 15"/>
            <p:cNvGrpSpPr/>
            <p:nvPr/>
          </p:nvGrpSpPr>
          <p:grpSpPr>
            <a:xfrm>
              <a:off x="1092192" y="1441341"/>
              <a:ext cx="4946275" cy="4773479"/>
              <a:chOff x="6090833" y="1441342"/>
              <a:chExt cx="4946275" cy="4773479"/>
            </a:xfrm>
          </p:grpSpPr>
          <p:pic>
            <p:nvPicPr>
              <p:cNvPr id="18" name="Picture 17"/>
              <p:cNvPicPr>
                <a:picLocks noChangeAspect="1"/>
              </p:cNvPicPr>
              <p:nvPr/>
            </p:nvPicPr>
            <p:blipFill rotWithShape="1">
              <a:blip r:embed="rId4">
                <a:clrChange>
                  <a:clrFrom>
                    <a:srgbClr val="FFFFFF"/>
                  </a:clrFrom>
                  <a:clrTo>
                    <a:srgbClr val="FFFFFF">
                      <a:alpha val="0"/>
                    </a:srgbClr>
                  </a:clrTo>
                </a:clrChange>
              </a:blip>
              <a:srcRect l="5906" t="8589" r="8134" b="8226"/>
              <a:stretch/>
            </p:blipFill>
            <p:spPr>
              <a:xfrm flipH="1" flipV="1">
                <a:off x="6090833" y="1441342"/>
                <a:ext cx="4946275" cy="4773479"/>
              </a:xfrm>
              <a:prstGeom prst="rect">
                <a:avLst/>
              </a:prstGeom>
            </p:spPr>
          </p:pic>
          <p:sp>
            <p:nvSpPr>
              <p:cNvPr id="19" name="Rectangle 18"/>
              <p:cNvSpPr/>
              <p:nvPr/>
            </p:nvSpPr>
            <p:spPr>
              <a:xfrm>
                <a:off x="6494816" y="1992687"/>
                <a:ext cx="4018388" cy="3970318"/>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إذ تنطلق من مسلمة أن الضغط متغير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غير مستقر وهو استجابة لعامل ضاغط يميز الشخص على أساس استجابته للبيئة الضاغطة، وأن هناك استجابة وأنماطا معينة من الاستجابات يمكن الاستدلال منها على أن الشخص يقع تحت تأثير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بيئي مزعج</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pic>
          <p:nvPicPr>
            <p:cNvPr id="20" name="Picture 19"/>
            <p:cNvPicPr>
              <a:picLocks noChangeAspect="1"/>
            </p:cNvPicPr>
            <p:nvPr/>
          </p:nvPicPr>
          <p:blipFill>
            <a:blip r:embed="rId5">
              <a:clrChange>
                <a:clrFrom>
                  <a:srgbClr val="FFFFFF"/>
                </a:clrFrom>
                <a:clrTo>
                  <a:srgbClr val="FFFFFF">
                    <a:alpha val="0"/>
                  </a:srgbClr>
                </a:clrTo>
              </a:clrChange>
            </a:blip>
            <a:stretch>
              <a:fillRect/>
            </a:stretch>
          </p:blipFill>
          <p:spPr>
            <a:xfrm>
              <a:off x="5225338" y="4129803"/>
              <a:ext cx="882519" cy="961383"/>
            </a:xfrm>
            <a:prstGeom prst="rect">
              <a:avLst/>
            </a:prstGeom>
          </p:spPr>
        </p:pic>
      </p:grpSp>
    </p:spTree>
    <p:extLst>
      <p:ext uri="{BB962C8B-B14F-4D97-AF65-F5344CB8AC3E}">
        <p14:creationId xmlns:p14="http://schemas.microsoft.com/office/powerpoint/2010/main" val="191404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circle(in)">
                                      <p:cBhvr>
                                        <p:cTn id="14" dur="2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circle(in)">
                                      <p:cBhvr>
                                        <p:cTn id="1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النظريات المفسرة لضغوط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67</a:t>
            </a:fld>
            <a:endParaRPr lang="ar-EG"/>
          </a:p>
        </p:txBody>
      </p:sp>
      <p:sp>
        <p:nvSpPr>
          <p:cNvPr id="5" name="Rectangle 4"/>
          <p:cNvSpPr/>
          <p:nvPr/>
        </p:nvSpPr>
        <p:spPr>
          <a:xfrm>
            <a:off x="149902" y="841739"/>
            <a:ext cx="11850979"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وتعتبر أعراض الاستجابة الفسيولوجية للضغط عالية هدفها الدفاع والمحافظة على الكيان والحياة، </a:t>
            </a:r>
            <a:r>
              <a:rPr lang="ar-EG" sz="2400" b="1" dirty="0">
                <a:solidFill>
                  <a:srgbClr val="FF0000"/>
                </a:solidFill>
                <a:latin typeface="Calibri" panose="020F0502020204030204" pitchFamily="34" charset="0"/>
                <a:ea typeface="Calibri" panose="020F0502020204030204" pitchFamily="34" charset="0"/>
                <a:cs typeface="Sakkal Majalla" panose="02000000000000000000" pitchFamily="2" charset="-78"/>
              </a:rPr>
              <a:t>وحدد "سيلي" ثالث مراحل للدفاع ضد الضغط وأطلق عليها "أعراض التكيف العامة" وهي:</a:t>
            </a:r>
          </a:p>
        </p:txBody>
      </p:sp>
      <p:grpSp>
        <p:nvGrpSpPr>
          <p:cNvPr id="6" name="Group 5"/>
          <p:cNvGrpSpPr/>
          <p:nvPr/>
        </p:nvGrpSpPr>
        <p:grpSpPr>
          <a:xfrm>
            <a:off x="9069427" y="2138229"/>
            <a:ext cx="2890680" cy="863296"/>
            <a:chOff x="6235254" y="3759089"/>
            <a:chExt cx="4473803" cy="1190702"/>
          </a:xfrm>
        </p:grpSpPr>
        <p:grpSp>
          <p:nvGrpSpPr>
            <p:cNvPr id="8" name="Group 7">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1"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2"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13"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9" name="Rectangle 8">
              <a:extLst>
                <a:ext uri="{FF2B5EF4-FFF2-40B4-BE49-F238E27FC236}">
                  <a16:creationId xmlns:a16="http://schemas.microsoft.com/office/drawing/2014/main" id="{689EC6BB-6639-47DA-A955-4B181977BB68}"/>
                </a:ext>
              </a:extLst>
            </p:cNvPr>
            <p:cNvSpPr/>
            <p:nvPr/>
          </p:nvSpPr>
          <p:spPr>
            <a:xfrm>
              <a:off x="6552802"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الفزع</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0"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3600" b="1" dirty="0">
                  <a:solidFill>
                    <a:srgbClr val="0070C0"/>
                  </a:solidFill>
                  <a:latin typeface="Sakkal Majalla" panose="02000000000000000000" pitchFamily="2" charset="-78"/>
                  <a:ea typeface="Roboto" pitchFamily="2" charset="0"/>
                  <a:cs typeface="Sakkal Majalla" panose="02000000000000000000" pitchFamily="2" charset="-78"/>
                </a:rPr>
                <a:t>1</a:t>
              </a: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4" name="Rectangle 13"/>
          <p:cNvSpPr/>
          <p:nvPr/>
        </p:nvSpPr>
        <p:spPr>
          <a:xfrm>
            <a:off x="163148" y="2034142"/>
            <a:ext cx="894705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فيه يظهر الجسم تغيرات واستجابات تتميز بها درجة التعرض المبدئي للضاغط. ونتيجة لهذه التغيرات تقل مقاومة الجسم</a:t>
            </a:r>
          </a:p>
        </p:txBody>
      </p:sp>
      <p:grpSp>
        <p:nvGrpSpPr>
          <p:cNvPr id="15" name="Group 14"/>
          <p:cNvGrpSpPr/>
          <p:nvPr/>
        </p:nvGrpSpPr>
        <p:grpSpPr>
          <a:xfrm>
            <a:off x="9089814" y="3453847"/>
            <a:ext cx="2890680" cy="863296"/>
            <a:chOff x="6235254" y="3759089"/>
            <a:chExt cx="4473803" cy="1190702"/>
          </a:xfrm>
        </p:grpSpPr>
        <p:grpSp>
          <p:nvGrpSpPr>
            <p:cNvPr id="16" name="Group 15">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19"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0"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1"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17" name="Rectangle 16">
              <a:extLst>
                <a:ext uri="{FF2B5EF4-FFF2-40B4-BE49-F238E27FC236}">
                  <a16:creationId xmlns:a16="http://schemas.microsoft.com/office/drawing/2014/main" id="{689EC6BB-6639-47DA-A955-4B181977BB68}"/>
                </a:ext>
              </a:extLst>
            </p:cNvPr>
            <p:cNvSpPr/>
            <p:nvPr/>
          </p:nvSpPr>
          <p:spPr>
            <a:xfrm>
              <a:off x="6552803"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المقاومة</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8"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3600" b="1" dirty="0">
                  <a:solidFill>
                    <a:srgbClr val="0070C0"/>
                  </a:solidFill>
                  <a:latin typeface="Sakkal Majalla" panose="02000000000000000000" pitchFamily="2" charset="-78"/>
                  <a:ea typeface="Roboto" pitchFamily="2" charset="0"/>
                  <a:cs typeface="Sakkal Majalla" panose="02000000000000000000" pitchFamily="2" charset="-78"/>
                </a:rPr>
                <a:t>2</a:t>
              </a: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22" name="Rectangle 21"/>
          <p:cNvSpPr/>
          <p:nvPr/>
        </p:nvSpPr>
        <p:spPr>
          <a:xfrm>
            <a:off x="163148" y="3360100"/>
            <a:ext cx="894846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وفيها يحاول الفرد مقاومة مصدر التهديد بكل ما يملك من طاقة نفسية وجسمية ليعود الجسم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إلى الاتزان</a:t>
            </a:r>
            <a:endParaRPr lang="en-ZA" sz="2400" b="1" dirty="0">
              <a:solidFill>
                <a:srgbClr val="002060"/>
              </a:solidFill>
              <a:latin typeface="Sakkal Majalla" panose="02000000000000000000" pitchFamily="2" charset="-78"/>
              <a:cs typeface="Sakkal Majalla" panose="02000000000000000000" pitchFamily="2" charset="-78"/>
            </a:endParaRPr>
          </a:p>
        </p:txBody>
      </p:sp>
      <p:grpSp>
        <p:nvGrpSpPr>
          <p:cNvPr id="23" name="Group 22"/>
          <p:cNvGrpSpPr/>
          <p:nvPr/>
        </p:nvGrpSpPr>
        <p:grpSpPr>
          <a:xfrm>
            <a:off x="9110201" y="4635056"/>
            <a:ext cx="2890680" cy="863296"/>
            <a:chOff x="6235254" y="3759089"/>
            <a:chExt cx="4473803" cy="1190702"/>
          </a:xfrm>
        </p:grpSpPr>
        <p:grpSp>
          <p:nvGrpSpPr>
            <p:cNvPr id="24" name="Group 23">
              <a:extLst>
                <a:ext uri="{FF2B5EF4-FFF2-40B4-BE49-F238E27FC236}">
                  <a16:creationId xmlns:a16="http://schemas.microsoft.com/office/drawing/2014/main" id="{EB831998-4E51-42C2-A8D2-C45993CB5FE6}"/>
                </a:ext>
              </a:extLst>
            </p:cNvPr>
            <p:cNvGrpSpPr/>
            <p:nvPr/>
          </p:nvGrpSpPr>
          <p:grpSpPr>
            <a:xfrm>
              <a:off x="6235254" y="3759089"/>
              <a:ext cx="3994080" cy="1190702"/>
              <a:chOff x="6604734" y="3798416"/>
              <a:chExt cx="3585816" cy="1068992"/>
            </a:xfrm>
          </p:grpSpPr>
          <p:sp>
            <p:nvSpPr>
              <p:cNvPr id="27" name="Freeform: Shape 18">
                <a:extLst>
                  <a:ext uri="{FF2B5EF4-FFF2-40B4-BE49-F238E27FC236}">
                    <a16:creationId xmlns:a16="http://schemas.microsoft.com/office/drawing/2014/main" id="{32660A06-1F9F-461B-BD54-FCA5B9B66D98}"/>
                  </a:ext>
                </a:extLst>
              </p:cNvPr>
              <p:cNvSpPr/>
              <p:nvPr/>
            </p:nvSpPr>
            <p:spPr>
              <a:xfrm>
                <a:off x="9538726" y="3798416"/>
                <a:ext cx="651824" cy="1068992"/>
              </a:xfrm>
              <a:custGeom>
                <a:avLst/>
                <a:gdLst>
                  <a:gd name="connsiteX0" fmla="*/ 26594 w 651824"/>
                  <a:gd name="connsiteY0" fmla="*/ 475310 h 1068992"/>
                  <a:gd name="connsiteX1" fmla="*/ 475310 w 651824"/>
                  <a:gd name="connsiteY1" fmla="*/ 26594 h 1068992"/>
                  <a:gd name="connsiteX2" fmla="*/ 604632 w 651824"/>
                  <a:gd name="connsiteY2" fmla="*/ 26594 h 1068992"/>
                  <a:gd name="connsiteX3" fmla="*/ 652868 w 651824"/>
                  <a:gd name="connsiteY3" fmla="*/ 74829 h 1068992"/>
                  <a:gd name="connsiteX4" fmla="*/ 252647 w 651824"/>
                  <a:gd name="connsiteY4" fmla="*/ 475310 h 1068992"/>
                  <a:gd name="connsiteX5" fmla="*/ 252647 w 651824"/>
                  <a:gd name="connsiteY5" fmla="*/ 604632 h 1068992"/>
                  <a:gd name="connsiteX6" fmla="*/ 652868 w 651824"/>
                  <a:gd name="connsiteY6" fmla="*/ 1004853 h 1068992"/>
                  <a:gd name="connsiteX7" fmla="*/ 604632 w 651824"/>
                  <a:gd name="connsiteY7" fmla="*/ 1053087 h 1068992"/>
                  <a:gd name="connsiteX8" fmla="*/ 475310 w 651824"/>
                  <a:gd name="connsiteY8" fmla="*/ 1053087 h 1068992"/>
                  <a:gd name="connsiteX9" fmla="*/ 26594 w 651824"/>
                  <a:gd name="connsiteY9" fmla="*/ 604372 h 1068992"/>
                  <a:gd name="connsiteX10" fmla="*/ 26594 w 651824"/>
                  <a:gd name="connsiteY10" fmla="*/ 475310 h 106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1824" h="1068992">
                    <a:moveTo>
                      <a:pt x="26594" y="475310"/>
                    </a:moveTo>
                    <a:lnTo>
                      <a:pt x="475310" y="26594"/>
                    </a:lnTo>
                    <a:cubicBezTo>
                      <a:pt x="511030" y="-8865"/>
                      <a:pt x="568912" y="-8865"/>
                      <a:pt x="604632" y="26594"/>
                    </a:cubicBezTo>
                    <a:lnTo>
                      <a:pt x="652868" y="74829"/>
                    </a:lnTo>
                    <a:lnTo>
                      <a:pt x="252647" y="475310"/>
                    </a:lnTo>
                    <a:cubicBezTo>
                      <a:pt x="216927" y="511030"/>
                      <a:pt x="216927" y="568912"/>
                      <a:pt x="252647" y="604632"/>
                    </a:cubicBezTo>
                    <a:lnTo>
                      <a:pt x="652868" y="1004853"/>
                    </a:lnTo>
                    <a:lnTo>
                      <a:pt x="604632" y="1053087"/>
                    </a:lnTo>
                    <a:cubicBezTo>
                      <a:pt x="568912" y="1088808"/>
                      <a:pt x="511030" y="1088808"/>
                      <a:pt x="475310" y="1053087"/>
                    </a:cubicBezTo>
                    <a:lnTo>
                      <a:pt x="26594" y="604372"/>
                    </a:lnTo>
                    <a:cubicBezTo>
                      <a:pt x="-8865" y="568651"/>
                      <a:pt x="-8865" y="511030"/>
                      <a:pt x="26594" y="475310"/>
                    </a:cubicBezTo>
                    <a:close/>
                  </a:path>
                </a:pathLst>
              </a:custGeom>
              <a:solidFill>
                <a:srgbClr val="009AB4"/>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8" name="Freeform: Shape 20">
                <a:extLst>
                  <a:ext uri="{FF2B5EF4-FFF2-40B4-BE49-F238E27FC236}">
                    <a16:creationId xmlns:a16="http://schemas.microsoft.com/office/drawing/2014/main" id="{803753C2-484D-4988-89A5-E9FBE10809C6}"/>
                  </a:ext>
                </a:extLst>
              </p:cNvPr>
              <p:cNvSpPr/>
              <p:nvPr/>
            </p:nvSpPr>
            <p:spPr>
              <a:xfrm>
                <a:off x="9922977" y="4163639"/>
                <a:ext cx="182511" cy="338949"/>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sp>
            <p:nvSpPr>
              <p:cNvPr id="29" name="Freeform: Shape 21">
                <a:extLst>
                  <a:ext uri="{FF2B5EF4-FFF2-40B4-BE49-F238E27FC236}">
                    <a16:creationId xmlns:a16="http://schemas.microsoft.com/office/drawing/2014/main" id="{56C21564-C263-4868-8AAB-0DC687F98ED0}"/>
                  </a:ext>
                </a:extLst>
              </p:cNvPr>
              <p:cNvSpPr/>
              <p:nvPr/>
            </p:nvSpPr>
            <p:spPr>
              <a:xfrm>
                <a:off x="6604734" y="3897754"/>
                <a:ext cx="3311268" cy="860408"/>
              </a:xfrm>
              <a:custGeom>
                <a:avLst/>
                <a:gdLst>
                  <a:gd name="connsiteX0" fmla="*/ 434115 w 3311268"/>
                  <a:gd name="connsiteY0" fmla="*/ 881266 h 860408"/>
                  <a:gd name="connsiteX1" fmla="*/ 3337080 w 3311268"/>
                  <a:gd name="connsiteY1" fmla="*/ 881266 h 860408"/>
                  <a:gd name="connsiteX2" fmla="*/ 2960847 w 3311268"/>
                  <a:gd name="connsiteY2" fmla="*/ 505294 h 860408"/>
                  <a:gd name="connsiteX3" fmla="*/ 2933992 w 3311268"/>
                  <a:gd name="connsiteY3" fmla="*/ 440633 h 860408"/>
                  <a:gd name="connsiteX4" fmla="*/ 2960847 w 3311268"/>
                  <a:gd name="connsiteY4" fmla="*/ 375972 h 860408"/>
                  <a:gd name="connsiteX5" fmla="*/ 3336820 w 3311268"/>
                  <a:gd name="connsiteY5" fmla="*/ 0 h 860408"/>
                  <a:gd name="connsiteX6" fmla="*/ 434115 w 3311268"/>
                  <a:gd name="connsiteY6" fmla="*/ 0 h 860408"/>
                  <a:gd name="connsiteX7" fmla="*/ 0 w 3311268"/>
                  <a:gd name="connsiteY7" fmla="*/ 440372 h 860408"/>
                  <a:gd name="connsiteX8" fmla="*/ 434115 w 3311268"/>
                  <a:gd name="connsiteY8" fmla="*/ 881266 h 86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11268" h="860408">
                    <a:moveTo>
                      <a:pt x="434115" y="881266"/>
                    </a:moveTo>
                    <a:lnTo>
                      <a:pt x="3337080" y="881266"/>
                    </a:lnTo>
                    <a:lnTo>
                      <a:pt x="2960847" y="505294"/>
                    </a:lnTo>
                    <a:cubicBezTo>
                      <a:pt x="2943118" y="487565"/>
                      <a:pt x="2933992" y="464099"/>
                      <a:pt x="2933992" y="440633"/>
                    </a:cubicBezTo>
                    <a:cubicBezTo>
                      <a:pt x="2933992" y="417167"/>
                      <a:pt x="2942857" y="393962"/>
                      <a:pt x="2960847" y="375972"/>
                    </a:cubicBezTo>
                    <a:lnTo>
                      <a:pt x="3336820" y="0"/>
                    </a:lnTo>
                    <a:lnTo>
                      <a:pt x="434115" y="0"/>
                    </a:lnTo>
                    <a:lnTo>
                      <a:pt x="0" y="440372"/>
                    </a:lnTo>
                    <a:lnTo>
                      <a:pt x="434115" y="881266"/>
                    </a:lnTo>
                    <a:close/>
                  </a:path>
                </a:pathLst>
              </a:custGeom>
              <a:solidFill>
                <a:srgbClr val="00C3E6"/>
              </a:solidFill>
              <a:ln w="26031" cap="flat">
                <a:noFill/>
                <a:prstDash val="solid"/>
                <a:miter/>
              </a:ln>
            </p:spPr>
            <p:txBody>
              <a:bodyPr rtlCol="0" anchor="ctr"/>
              <a:lstStyle/>
              <a:p>
                <a:endParaRPr lang="en-US" sz="2800" b="1">
                  <a:latin typeface="Sakkal Majalla" panose="02000000000000000000" pitchFamily="2" charset="-78"/>
                  <a:cs typeface="Sakkal Majalla" panose="02000000000000000000" pitchFamily="2" charset="-78"/>
                </a:endParaRPr>
              </a:p>
            </p:txBody>
          </p:sp>
        </p:grpSp>
        <p:sp>
          <p:nvSpPr>
            <p:cNvPr id="25" name="Rectangle 24">
              <a:extLst>
                <a:ext uri="{FF2B5EF4-FFF2-40B4-BE49-F238E27FC236}">
                  <a16:creationId xmlns:a16="http://schemas.microsoft.com/office/drawing/2014/main" id="{689EC6BB-6639-47DA-A955-4B181977BB68}"/>
                </a:ext>
              </a:extLst>
            </p:cNvPr>
            <p:cNvSpPr/>
            <p:nvPr/>
          </p:nvSpPr>
          <p:spPr>
            <a:xfrm>
              <a:off x="6552803" y="4025396"/>
              <a:ext cx="3097435" cy="72165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الاجهــاد</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26" name="Inhaltsplatzhalter 4">
              <a:extLst>
                <a:ext uri="{FF2B5EF4-FFF2-40B4-BE49-F238E27FC236}">
                  <a16:creationId xmlns:a16="http://schemas.microsoft.com/office/drawing/2014/main" id="{5E250241-A552-47AA-8D7F-2DC917466658}"/>
                </a:ext>
              </a:extLst>
            </p:cNvPr>
            <p:cNvSpPr txBox="1">
              <a:spLocks/>
            </p:cNvSpPr>
            <p:nvPr/>
          </p:nvSpPr>
          <p:spPr>
            <a:xfrm>
              <a:off x="10129961" y="3995698"/>
              <a:ext cx="579096" cy="764102"/>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3600" b="1" dirty="0">
                  <a:solidFill>
                    <a:srgbClr val="0070C0"/>
                  </a:solidFill>
                  <a:latin typeface="Sakkal Majalla" panose="02000000000000000000" pitchFamily="2" charset="-78"/>
                  <a:ea typeface="Roboto" pitchFamily="2" charset="0"/>
                  <a:cs typeface="Sakkal Majalla" panose="02000000000000000000" pitchFamily="2" charset="-78"/>
                </a:rPr>
                <a:t>3</a:t>
              </a:r>
              <a:endParaRPr lang="en-US" sz="3600" b="1" dirty="0">
                <a:solidFill>
                  <a:srgbClr val="0070C0"/>
                </a:solidFill>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30" name="Rectangle 29"/>
          <p:cNvSpPr/>
          <p:nvPr/>
        </p:nvSpPr>
        <p:spPr>
          <a:xfrm>
            <a:off x="203980" y="4749756"/>
            <a:ext cx="8885834" cy="55399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وفيها تستنزف طاقة الفرد ويصبح عرضة لإصابة الأمراض</a:t>
            </a:r>
            <a:endParaRPr lang="en-ZA" sz="2400" b="1" dirty="0">
              <a:solidFill>
                <a:srgbClr val="002060"/>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464143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arn(inVertical)">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1+#ppt_w/2"/>
                                          </p:val>
                                        </p:tav>
                                        <p:tav tm="100000">
                                          <p:val>
                                            <p:strVal val="#ppt_x"/>
                                          </p:val>
                                        </p:tav>
                                      </p:tavLst>
                                    </p:anim>
                                    <p:anim calcmode="lin" valueType="num">
                                      <p:cBhvr additive="base">
                                        <p:cTn id="36"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inVertical)">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22" grpId="0"/>
      <p:bldP spid="30"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t="-3000" b="-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68</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3" name="TextBox 2">
            <a:extLst>
              <a:ext uri="{FF2B5EF4-FFF2-40B4-BE49-F238E27FC236}">
                <a16:creationId xmlns:a16="http://schemas.microsoft.com/office/drawing/2014/main" id="{7E5A0D50-BD01-48CF-9E1E-6EBE3CFE0757}"/>
              </a:ext>
            </a:extLst>
          </p:cNvPr>
          <p:cNvSpPr txBox="1"/>
          <p:nvPr/>
        </p:nvSpPr>
        <p:spPr>
          <a:xfrm>
            <a:off x="2587328" y="2163305"/>
            <a:ext cx="6470043"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66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rPr>
              <a:t>اليوم التدريبي الثاني</a:t>
            </a:r>
          </a:p>
        </p:txBody>
      </p:sp>
    </p:spTree>
    <p:extLst>
      <p:ext uri="{BB962C8B-B14F-4D97-AF65-F5344CB8AC3E}">
        <p14:creationId xmlns:p14="http://schemas.microsoft.com/office/powerpoint/2010/main" val="2223227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3">
            <a:extLst>
              <a:ext uri="{28A0092B-C50C-407E-A947-70E740481C1C}">
                <a14:useLocalDpi xmlns:a14="http://schemas.microsoft.com/office/drawing/2010/main" val="0"/>
              </a:ext>
            </a:extLst>
          </a:blip>
          <a:stretch>
            <a:fillRect/>
          </a:stretch>
        </p:blipFill>
        <p:spPr>
          <a:xfrm flipH="1">
            <a:off x="5604588" y="0"/>
            <a:ext cx="6587412" cy="6857999"/>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4"/>
            <a:tile tx="0" ty="0" sx="100000" sy="100000" flip="none" algn="tl"/>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الجلسة التدريبية الأولى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2346186"/>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مرتكزات ضغوط العمل</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69</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03033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600" b="1" dirty="0">
                  <a:ln>
                    <a:solidFill>
                      <a:srgbClr val="28B056"/>
                    </a:solidFill>
                  </a:ln>
                  <a:solidFill>
                    <a:srgbClr val="28B056"/>
                  </a:solidFill>
                  <a:latin typeface="Sakkal Majalla" pitchFamily="2" charset="-78"/>
                  <a:cs typeface="Sakkal Majalla" pitchFamily="2" charset="-78"/>
                </a:rPr>
                <a:t>الأهداف التفصيلية</a:t>
              </a:r>
            </a:p>
          </p:txBody>
        </p:sp>
      </p:grpSp>
      <p:sp>
        <p:nvSpPr>
          <p:cNvPr id="8" name="Rectangle 7"/>
          <p:cNvSpPr/>
          <p:nvPr/>
        </p:nvSpPr>
        <p:spPr>
          <a:xfrm>
            <a:off x="298938" y="947577"/>
            <a:ext cx="8492136"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justLow" fontAlgn="t">
              <a:lnSpc>
                <a:spcPct val="114000"/>
              </a:lnSpc>
              <a:buSzPct val="120000"/>
            </a:pPr>
            <a:r>
              <a:rPr lang="ar-EG" sz="2800" b="1" dirty="0">
                <a:solidFill>
                  <a:srgbClr val="C00000"/>
                </a:solidFill>
                <a:latin typeface="Sakkal Majalla" pitchFamily="2" charset="-78"/>
                <a:cs typeface="Sakkal Majalla" pitchFamily="2" charset="-78"/>
              </a:rPr>
              <a:t>في نهاية البرنامج يتوقع أن يكون المتدرب قادراً على:</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ضغوط العمل، أنواعها وخصائصها.</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 تحديد الأسباب التي تؤدي إلى ضغوط العمل.</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اكتشاف أعراض ضغوط العمل.</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آلية الإصابة بالضغوط.</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النماذج والنظريات المفسرة لضغوط العمل.</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مصادر ضغوط العمل.</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إبراز الآثار المترتبة على ضغوط العمل.</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ادارة الوقت.</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حقائق عن الوقت، فوائده ومبادئه.</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التعرف على استراتيجيات إدارة ضغوط العمل الفردية.</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توضيح استراتيجيات إدارة ضغوط العمل التنظيمية لإدارة ضغوط العمل.</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الاطلاع على النصائح التي تحول ضغوط العمل إلى نجاح.</a:t>
            </a:r>
          </a:p>
          <a:p>
            <a:pPr marL="914400" lvl="1" indent="-457200" algn="justLow" fontAlgn="t">
              <a:lnSpc>
                <a:spcPct val="114000"/>
              </a:lnSpc>
              <a:buSzPct val="120000"/>
              <a:buBlip>
                <a:blip r:embed="rId5"/>
              </a:buBlip>
            </a:pPr>
            <a:r>
              <a:rPr lang="ar-EG" sz="2400" dirty="0">
                <a:ln>
                  <a:solidFill>
                    <a:srgbClr val="002060"/>
                  </a:solidFill>
                </a:ln>
                <a:solidFill>
                  <a:prstClr val="black">
                    <a:lumMod val="95000"/>
                    <a:lumOff val="5000"/>
                  </a:prstClr>
                </a:solidFill>
                <a:latin typeface="Sakkal Majalla" pitchFamily="2" charset="-78"/>
                <a:cs typeface="Sakkal Majalla" pitchFamily="2" charset="-78"/>
              </a:rPr>
              <a:t>تحديد طرق أخرى بسيطة تساعد على تقليل ضغوط العمل.</a:t>
            </a: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7</a:t>
            </a:fld>
            <a:endParaRPr lang="ar-EG">
              <a:solidFill>
                <a:prstClr val="black">
                  <a:tint val="75000"/>
                </a:prstClr>
              </a:solidFill>
            </a:endParaRPr>
          </a:p>
        </p:txBody>
      </p:sp>
    </p:spTree>
    <p:extLst>
      <p:ext uri="{BB962C8B-B14F-4D97-AF65-F5344CB8AC3E}">
        <p14:creationId xmlns:p14="http://schemas.microsoft.com/office/powerpoint/2010/main" val="253927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arn(inVertical)">
                                      <p:cBhvr>
                                        <p:cTn id="1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مصادر ضغوط العمل</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34396820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71</a:t>
            </a:fld>
            <a:endParaRPr lang="ar-EG"/>
          </a:p>
        </p:txBody>
      </p:sp>
      <p:pic>
        <p:nvPicPr>
          <p:cNvPr id="2" name="Picture 1"/>
          <p:cNvPicPr>
            <a:picLocks noChangeAspect="1"/>
          </p:cNvPicPr>
          <p:nvPr/>
        </p:nvPicPr>
        <p:blipFill rotWithShape="1">
          <a:blip r:embed="rId3">
            <a:clrChange>
              <a:clrFrom>
                <a:srgbClr val="FFFFFF"/>
              </a:clrFrom>
              <a:clrTo>
                <a:srgbClr val="FFFFFF">
                  <a:alpha val="0"/>
                </a:srgbClr>
              </a:clrTo>
            </a:clrChange>
          </a:blip>
          <a:srcRect l="49362" t="5179" r="3834" b="56818"/>
          <a:stretch/>
        </p:blipFill>
        <p:spPr>
          <a:xfrm flipH="1">
            <a:off x="7688705" y="1669188"/>
            <a:ext cx="4153851" cy="3642608"/>
          </a:xfrm>
          <a:prstGeom prst="rect">
            <a:avLst/>
          </a:prstGeom>
        </p:spPr>
      </p:pic>
      <p:sp>
        <p:nvSpPr>
          <p:cNvPr id="5" name="Rectangle 4"/>
          <p:cNvSpPr/>
          <p:nvPr/>
        </p:nvSpPr>
        <p:spPr>
          <a:xfrm>
            <a:off x="959370" y="2589968"/>
            <a:ext cx="6943612" cy="2640723"/>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الصعب تحديد نموذجا متفقا عليه بين الباحثين يصنف مصادر ضغوط العمل نظرا لاختلاف المداخل النظرية لدراسة الضغوط بين هؤلاء الباحثين إلا أن هناك شبه اتفاق تقريبا على أن تلك المصادر لا تتعدى الفرد والمنظمة، وإن كان قد أضاف بعضهم البيئة بصفة مستقلة بينما رأى البعض أن البيئة الداخلية جزء من المنظمة والفرد جزء من البيئة الخارجية، </a:t>
            </a:r>
            <a:r>
              <a:rPr lang="ar-EG" sz="2400" b="1" dirty="0">
                <a:solidFill>
                  <a:srgbClr val="538135"/>
                </a:solidFill>
                <a:latin typeface="Calibri" panose="020F0502020204030204" pitchFamily="34" charset="0"/>
                <a:ea typeface="Calibri" panose="020F0502020204030204" pitchFamily="34" charset="0"/>
                <a:cs typeface="Sakkal Majalla" panose="02000000000000000000" pitchFamily="2" charset="-78"/>
              </a:rPr>
              <a:t>يمكن حصر مصادر ضغوط العمل في جانبين هما:</a:t>
            </a:r>
            <a:endParaRPr lang="en-US" sz="1400" dirty="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02155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72</a:t>
            </a:fld>
            <a:endParaRPr lang="ar-EG"/>
          </a:p>
        </p:txBody>
      </p:sp>
      <p:grpSp>
        <p:nvGrpSpPr>
          <p:cNvPr id="5" name="Group 4"/>
          <p:cNvGrpSpPr/>
          <p:nvPr/>
        </p:nvGrpSpPr>
        <p:grpSpPr>
          <a:xfrm>
            <a:off x="1932830" y="310370"/>
            <a:ext cx="3673491" cy="566451"/>
            <a:chOff x="0" y="0"/>
            <a:chExt cx="2510155" cy="450850"/>
          </a:xfrm>
        </p:grpSpPr>
        <p:pic>
          <p:nvPicPr>
            <p:cNvPr id="6" name="Picture 5"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8" name="Rectangle 7"/>
            <p:cNvSpPr/>
            <p:nvPr/>
          </p:nvSpPr>
          <p:spPr>
            <a:xfrm>
              <a:off x="233045" y="48326"/>
              <a:ext cx="2095500" cy="363556"/>
            </a:xfrm>
            <a:prstGeom prst="rect">
              <a:avLst/>
            </a:prstGeom>
          </p:spPr>
          <p:txBody>
            <a:bodyPr wrap="square">
              <a:noAutofit/>
            </a:bodyPr>
            <a:lstStyle/>
            <a:p>
              <a:pPr algn="ct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مصادر ضغوط العمل الفردية</a:t>
              </a:r>
              <a:endParaRPr lang="en-US" sz="2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838200" y="1341550"/>
            <a:ext cx="10987790" cy="1938992"/>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تتعدد العوامل التي تسهم في ضغوط العمل لدى الفرد، يصعب حصرها نظرا لتشابك السلوك الإنساني وتعقده وتغيره أيضا، فليس غريبا أن ينقل الفرد معه المؤثرات البيئية والوراثية على سلوكه إلى بيئة العمل، والتي غالبا ما تشكل مصدراً قوياً من مصادر ضغوط العمل لدى الأفراد، </a:t>
            </a: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وتركز هذه الدراسة على مجموعة من المصادر الفردية المتعلقة بضغوط العمل على النحو التالي:</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9" name="Group 8"/>
          <p:cNvGrpSpPr/>
          <p:nvPr/>
        </p:nvGrpSpPr>
        <p:grpSpPr>
          <a:xfrm>
            <a:off x="8105619" y="3557942"/>
            <a:ext cx="3616592" cy="669284"/>
            <a:chOff x="-190500" y="0"/>
            <a:chExt cx="2185035" cy="461645"/>
          </a:xfrm>
        </p:grpSpPr>
        <p:pic>
          <p:nvPicPr>
            <p:cNvPr id="10" name="Picture 9" descr="C:\Users\Google\Desktop\اشكال\ghg_0025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994535" cy="452120"/>
            </a:xfrm>
            <a:prstGeom prst="rect">
              <a:avLst/>
            </a:prstGeom>
            <a:noFill/>
            <a:ln>
              <a:noFill/>
            </a:ln>
          </p:spPr>
        </p:pic>
        <p:sp>
          <p:nvSpPr>
            <p:cNvPr id="11" name="Rectangle 10"/>
            <p:cNvSpPr/>
            <p:nvPr/>
          </p:nvSpPr>
          <p:spPr>
            <a:xfrm>
              <a:off x="-190500" y="0"/>
              <a:ext cx="1765300" cy="461645"/>
            </a:xfrm>
            <a:prstGeom prst="rect">
              <a:avLst/>
            </a:prstGeom>
          </p:spPr>
          <p:txBody>
            <a:bodyPr wrap="square">
              <a:noAutofit/>
            </a:bodyPr>
            <a:lstStyle/>
            <a:p>
              <a:pPr algn="r" rtl="1">
                <a:lnSpc>
                  <a:spcPct val="107000"/>
                </a:lnSpc>
                <a:spcAft>
                  <a:spcPts val="800"/>
                </a:spcAft>
              </a:pPr>
              <a:r>
                <a:rPr lang="ar-SA" sz="2400" b="1">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المصادر المتعلقة بالشخصية</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554836" y="33401"/>
              <a:ext cx="433070" cy="358486"/>
            </a:xfrm>
            <a:prstGeom prst="rect">
              <a:avLst/>
            </a:prstGeom>
          </p:spPr>
          <p:txBody>
            <a:bodyPr wrap="square">
              <a:noAutofit/>
            </a:bodyPr>
            <a:lstStyle/>
            <a:p>
              <a:pPr algn="r" rtl="1">
                <a:lnSpc>
                  <a:spcPct val="107000"/>
                </a:lnSpc>
                <a:spcAft>
                  <a:spcPts val="800"/>
                </a:spcAft>
              </a:pPr>
              <a:r>
                <a:rPr lang="ar-SA" sz="24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أولاً</a:t>
              </a:r>
              <a:endParaRPr lang="en-US" sz="140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4074631" y="4384378"/>
            <a:ext cx="7743016" cy="1154162"/>
          </a:xfrm>
          <a:prstGeom prst="rect">
            <a:avLst/>
          </a:prstGeom>
        </p:spPr>
        <p:txBody>
          <a:bodyPr wrap="square">
            <a:spAutoFit/>
          </a:bodyPr>
          <a:lstStyle/>
          <a:p>
            <a:pPr algn="justLow">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تمثل الشخصية مجموعة من الخصائص و الاتجاهات التي تميز فرداً عن غيره، </a:t>
            </a:r>
            <a:r>
              <a:rPr lang="ar-EG" sz="2400" b="1" dirty="0">
                <a:latin typeface="Calibri" panose="020F0502020204030204" pitchFamily="34" charset="0"/>
                <a:ea typeface="Calibri" panose="020F0502020204030204" pitchFamily="34" charset="0"/>
                <a:cs typeface="Sakkal Majalla" panose="02000000000000000000" pitchFamily="2" charset="-78"/>
              </a:rPr>
              <a:t>وهناك مجموعة من العوامل المرتبطة بالشخصية فيما يتعلق بضغوط العمل هي: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4" name="Picture 13"/>
          <p:cNvPicPr>
            <a:picLocks noChangeAspect="1"/>
          </p:cNvPicPr>
          <p:nvPr/>
        </p:nvPicPr>
        <p:blipFill rotWithShape="1">
          <a:blip r:embed="rId5">
            <a:clrChange>
              <a:clrFrom>
                <a:srgbClr val="FFFFFF"/>
              </a:clrFrom>
              <a:clrTo>
                <a:srgbClr val="FFFFFF">
                  <a:alpha val="0"/>
                </a:srgbClr>
              </a:clrTo>
            </a:clrChange>
          </a:blip>
          <a:srcRect l="48011" t="47092" r="5185" b="14905"/>
          <a:stretch/>
        </p:blipFill>
        <p:spPr>
          <a:xfrm>
            <a:off x="838200" y="3444305"/>
            <a:ext cx="3134006" cy="2748282"/>
          </a:xfrm>
          <a:prstGeom prst="rect">
            <a:avLst/>
          </a:prstGeom>
        </p:spPr>
      </p:pic>
    </p:spTree>
    <p:extLst>
      <p:ext uri="{BB962C8B-B14F-4D97-AF65-F5344CB8AC3E}">
        <p14:creationId xmlns:p14="http://schemas.microsoft.com/office/powerpoint/2010/main" val="1637684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73</a:t>
            </a:fld>
            <a:endParaRPr lang="ar-EG"/>
          </a:p>
        </p:txBody>
      </p:sp>
      <p:grpSp>
        <p:nvGrpSpPr>
          <p:cNvPr id="5" name="Group 4"/>
          <p:cNvGrpSpPr/>
          <p:nvPr/>
        </p:nvGrpSpPr>
        <p:grpSpPr>
          <a:xfrm>
            <a:off x="1773054" y="310370"/>
            <a:ext cx="3631568" cy="621665"/>
            <a:chOff x="-2037081" y="-9630"/>
            <a:chExt cx="3631925" cy="622299"/>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037081" y="211628"/>
              <a:ext cx="3434381" cy="40104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مفهوم الذات:</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57730" y="76038"/>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l="44184" t="28093" r="54245" b="27927"/>
          <a:stretch/>
        </p:blipFill>
        <p:spPr>
          <a:xfrm>
            <a:off x="11590557" y="1392870"/>
            <a:ext cx="221365" cy="4771384"/>
          </a:xfrm>
          <a:prstGeom prst="rect">
            <a:avLst/>
          </a:prstGeom>
        </p:spPr>
      </p:pic>
      <p:grpSp>
        <p:nvGrpSpPr>
          <p:cNvPr id="11" name="Group 10"/>
          <p:cNvGrpSpPr/>
          <p:nvPr/>
        </p:nvGrpSpPr>
        <p:grpSpPr>
          <a:xfrm>
            <a:off x="402957" y="1284580"/>
            <a:ext cx="11228808" cy="750077"/>
            <a:chOff x="-2656308" y="1948683"/>
            <a:chExt cx="11228808" cy="657225"/>
          </a:xfrm>
        </p:grpSpPr>
        <p:sp>
          <p:nvSpPr>
            <p:cNvPr id="12" name="Rectangle 11"/>
            <p:cNvSpPr/>
            <p:nvPr/>
          </p:nvSpPr>
          <p:spPr>
            <a:xfrm>
              <a:off x="-2656308" y="2043567"/>
              <a:ext cx="10570786" cy="453058"/>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يمثل هذا المفهوم إدراك الفرد الشخصي وفكرته الشاملة عن ذاته حيث يمثل ذلك جوهر الشخصية</a:t>
              </a:r>
            </a:p>
          </p:txBody>
        </p:sp>
        <p:pic>
          <p:nvPicPr>
            <p:cNvPr id="13" name="Picture 12"/>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14" name="Group 13"/>
          <p:cNvGrpSpPr/>
          <p:nvPr/>
        </p:nvGrpSpPr>
        <p:grpSpPr>
          <a:xfrm>
            <a:off x="573437" y="2291514"/>
            <a:ext cx="11013513" cy="941796"/>
            <a:chOff x="-2447170" y="3131323"/>
            <a:chExt cx="11013513" cy="825212"/>
          </a:xfrm>
        </p:grpSpPr>
        <p:sp>
          <p:nvSpPr>
            <p:cNvPr id="15" name="Rectangle 14"/>
            <p:cNvSpPr/>
            <p:nvPr/>
          </p:nvSpPr>
          <p:spPr>
            <a:xfrm>
              <a:off x="-2447170" y="3131323"/>
              <a:ext cx="10400307" cy="825212"/>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وهو بذلك يحدد وينظم بدرجة كبيرة مدى قابلية الفرد للتعرض للضغوط للتعامل معه فإدراك الفرد لذاته يؤثر بدرجة كبيرة على تحديد الثقة بالنفس ومن ثم السلوك</a:t>
              </a:r>
            </a:p>
          </p:txBody>
        </p:sp>
        <p:pic>
          <p:nvPicPr>
            <p:cNvPr id="16" name="Picture 15"/>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grpSp>
        <p:nvGrpSpPr>
          <p:cNvPr id="17" name="Group 16"/>
          <p:cNvGrpSpPr/>
          <p:nvPr/>
        </p:nvGrpSpPr>
        <p:grpSpPr>
          <a:xfrm>
            <a:off x="573437" y="3266823"/>
            <a:ext cx="10995860" cy="1015663"/>
            <a:chOff x="-2500954" y="4378576"/>
            <a:chExt cx="10995860" cy="889933"/>
          </a:xfrm>
        </p:grpSpPr>
        <p:sp>
          <p:nvSpPr>
            <p:cNvPr id="18" name="Rectangle 17"/>
            <p:cNvSpPr/>
            <p:nvPr/>
          </p:nvSpPr>
          <p:spPr>
            <a:xfrm>
              <a:off x="-2500954" y="4378576"/>
              <a:ext cx="10435040" cy="889933"/>
            </a:xfrm>
            <a:prstGeom prst="rect">
              <a:avLst/>
            </a:prstGeom>
          </p:spPr>
          <p:txBody>
            <a:bodyPr wrap="square">
              <a:spAutoFit/>
            </a:bodyPr>
            <a:lstStyle/>
            <a:p>
              <a:pPr lvl="0" algn="justLow">
                <a:lnSpc>
                  <a:spcPct val="12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بناء على هذا المفهوم يتبين مدى حاجة الفرد إلى التقدير والاحترام من قبل الأخرين وتنمية الشعور بالثقة والاعتبار ويتم إشباع هذه الحاجات من خلال تحقيق الفرد لإنجاز ما بنجاح، وتقدير الأخرين لمهاراته وقدراته</a:t>
              </a:r>
            </a:p>
          </p:txBody>
        </p:sp>
        <p:pic>
          <p:nvPicPr>
            <p:cNvPr id="19" name="Picture 18"/>
            <p:cNvPicPr>
              <a:picLocks noChangeAspect="1"/>
            </p:cNvPicPr>
            <p:nvPr/>
          </p:nvPicPr>
          <p:blipFill rotWithShape="1">
            <a:blip r:embed="rId6" cstate="print">
              <a:extLst>
                <a:ext uri="{28A0092B-C50C-407E-A947-70E740481C1C}">
                  <a14:useLocalDpi xmlns:a14="http://schemas.microsoft.com/office/drawing/2010/main" val="0"/>
                </a:ext>
              </a:extLst>
            </a:blip>
            <a:srcRect l="47825" t="60106" r="46445" b="32549"/>
            <a:stretch/>
          </p:blipFill>
          <p:spPr>
            <a:xfrm>
              <a:off x="7937693" y="4483136"/>
              <a:ext cx="557213" cy="628650"/>
            </a:xfrm>
            <a:prstGeom prst="rect">
              <a:avLst/>
            </a:prstGeom>
          </p:spPr>
        </p:pic>
      </p:grpSp>
      <p:grpSp>
        <p:nvGrpSpPr>
          <p:cNvPr id="20" name="Group 19"/>
          <p:cNvGrpSpPr/>
          <p:nvPr/>
        </p:nvGrpSpPr>
        <p:grpSpPr>
          <a:xfrm>
            <a:off x="402957" y="4345000"/>
            <a:ext cx="11180628" cy="1024162"/>
            <a:chOff x="-2608128" y="1948683"/>
            <a:chExt cx="11180628" cy="897381"/>
          </a:xfrm>
        </p:grpSpPr>
        <p:sp>
          <p:nvSpPr>
            <p:cNvPr id="21" name="Rectangle 20"/>
            <p:cNvSpPr/>
            <p:nvPr/>
          </p:nvSpPr>
          <p:spPr>
            <a:xfrm>
              <a:off x="-2608128" y="2020853"/>
              <a:ext cx="10519633" cy="825211"/>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إن نظرة الفرد لذاته تحدد بشكل رئيسي إمكانية تعرضه للضغوط من عدمه وإذا كانت تلك النظرة تنم عن شعور سلبي تجاه الذات فإن احتمالية وقوعه فريسة للضغوط عالية جدا </a:t>
              </a:r>
            </a:p>
          </p:txBody>
        </p:sp>
        <p:pic>
          <p:nvPicPr>
            <p:cNvPr id="22" name="Picture 21"/>
            <p:cNvPicPr>
              <a:picLocks noChangeAspect="1"/>
            </p:cNvPicPr>
            <p:nvPr/>
          </p:nvPicPr>
          <p:blipFill rotWithShape="1">
            <a:blip r:embed="rId5" cstate="print">
              <a:extLst>
                <a:ext uri="{28A0092B-C50C-407E-A947-70E740481C1C}">
                  <a14:useLocalDpi xmlns:a14="http://schemas.microsoft.com/office/drawing/2010/main" val="0"/>
                </a:ext>
              </a:extLst>
            </a:blip>
            <a:srcRect l="47592" t="30630" r="45915" b="61691"/>
            <a:stretch/>
          </p:blipFill>
          <p:spPr>
            <a:xfrm>
              <a:off x="7941064" y="1948683"/>
              <a:ext cx="631436" cy="657225"/>
            </a:xfrm>
            <a:prstGeom prst="rect">
              <a:avLst/>
            </a:prstGeom>
          </p:spPr>
        </p:pic>
      </p:grpSp>
      <p:grpSp>
        <p:nvGrpSpPr>
          <p:cNvPr id="23" name="Group 22"/>
          <p:cNvGrpSpPr/>
          <p:nvPr/>
        </p:nvGrpSpPr>
        <p:grpSpPr>
          <a:xfrm>
            <a:off x="386122" y="5425470"/>
            <a:ext cx="11196069" cy="941796"/>
            <a:chOff x="-2629726" y="3171889"/>
            <a:chExt cx="11196069" cy="825212"/>
          </a:xfrm>
        </p:grpSpPr>
        <p:sp>
          <p:nvSpPr>
            <p:cNvPr id="24" name="Rectangle 23"/>
            <p:cNvSpPr/>
            <p:nvPr/>
          </p:nvSpPr>
          <p:spPr>
            <a:xfrm>
              <a:off x="-2629726" y="3171889"/>
              <a:ext cx="10566027" cy="825212"/>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أما إذا كانت تلك النظرة تنمي الشعور الإيجابي تجاه الذات فإن ذلك يعني تفهم الفرد لذاته وثقته وتقديره لها عالية وبالتالي فإن احتمالات تعرضه للضغوط قليلة جدا</a:t>
              </a:r>
            </a:p>
          </p:txBody>
        </p:sp>
        <p:pic>
          <p:nvPicPr>
            <p:cNvPr id="25" name="Picture 24"/>
            <p:cNvPicPr>
              <a:picLocks noChangeAspect="1"/>
            </p:cNvPicPr>
            <p:nvPr/>
          </p:nvPicPr>
          <p:blipFill rotWithShape="1">
            <a:blip r:embed="rId5" cstate="print">
              <a:extLst>
                <a:ext uri="{28A0092B-C50C-407E-A947-70E740481C1C}">
                  <a14:useLocalDpi xmlns:a14="http://schemas.microsoft.com/office/drawing/2010/main" val="0"/>
                </a:ext>
              </a:extLst>
            </a:blip>
            <a:srcRect l="48180" t="45906" r="45906" b="46916"/>
            <a:stretch/>
          </p:blipFill>
          <p:spPr>
            <a:xfrm>
              <a:off x="7991236" y="3249161"/>
              <a:ext cx="575107" cy="614362"/>
            </a:xfrm>
            <a:prstGeom prst="rect">
              <a:avLst/>
            </a:prstGeom>
          </p:spPr>
        </p:pic>
      </p:grpSp>
    </p:spTree>
    <p:extLst>
      <p:ext uri="{BB962C8B-B14F-4D97-AF65-F5344CB8AC3E}">
        <p14:creationId xmlns:p14="http://schemas.microsoft.com/office/powerpoint/2010/main" val="3659805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74</a:t>
            </a:fld>
            <a:endParaRPr lang="ar-EG"/>
          </a:p>
        </p:txBody>
      </p:sp>
      <p:grpSp>
        <p:nvGrpSpPr>
          <p:cNvPr id="5" name="Group 4"/>
          <p:cNvGrpSpPr/>
          <p:nvPr/>
        </p:nvGrpSpPr>
        <p:grpSpPr>
          <a:xfrm>
            <a:off x="1773054" y="310370"/>
            <a:ext cx="3631568" cy="621665"/>
            <a:chOff x="-2037081" y="-9630"/>
            <a:chExt cx="3631925" cy="622299"/>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037081" y="211628"/>
              <a:ext cx="3434381" cy="40104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نمط الشخصية (أ)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57730" y="76038"/>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711200" y="1369456"/>
            <a:ext cx="11116925" cy="1015663"/>
          </a:xfrm>
          <a:prstGeom prst="rect">
            <a:avLst/>
          </a:prstGeom>
        </p:spPr>
        <p:txBody>
          <a:bodyPr wrap="square">
            <a:spAutoFit/>
          </a:bodyPr>
          <a:lstStyle/>
          <a:p>
            <a:pPr algn="justLow">
              <a:lnSpc>
                <a:spcPct val="125000"/>
              </a:lnSpc>
              <a:spcAft>
                <a:spcPts val="800"/>
              </a:spcAft>
            </a:pPr>
            <a:r>
              <a:rPr lang="ar-SA" sz="2400" b="1" dirty="0">
                <a:solidFill>
                  <a:srgbClr val="002060"/>
                </a:solidFill>
                <a:ea typeface="Calibri" panose="020F0502020204030204" pitchFamily="34" charset="0"/>
                <a:cs typeface="Sakkal Majalla" panose="02000000000000000000" pitchFamily="2" charset="-78"/>
              </a:rPr>
              <a:t>تتصف هذه الشخصية ببذل أقصى جهد للتحصيل و الإنجاز، وحب المغامرة و الروح التنافسية العالية، وتسابق الزمن لأداء المهام، و </a:t>
            </a:r>
            <a:r>
              <a:rPr lang="ar-SA" sz="2400" b="1" dirty="0">
                <a:solidFill>
                  <a:srgbClr val="C00000"/>
                </a:solidFill>
                <a:ea typeface="Calibri" panose="020F0502020204030204" pitchFamily="34" charset="0"/>
                <a:cs typeface="Sakkal Majalla" panose="02000000000000000000" pitchFamily="2" charset="-78"/>
              </a:rPr>
              <a:t>لهذه الشخصية مجموعة من السمات منها:</a:t>
            </a:r>
            <a:endParaRPr lang="en-US" sz="2400" b="1" dirty="0">
              <a:solidFill>
                <a:srgbClr val="C00000"/>
              </a:solidFill>
              <a:ea typeface="Calibri" panose="020F0502020204030204" pitchFamily="34" charset="0"/>
              <a:cs typeface="Sakkal Majalla" panose="02000000000000000000" pitchFamily="2" charset="-78"/>
            </a:endParaRPr>
          </a:p>
        </p:txBody>
      </p:sp>
      <p:pic>
        <p:nvPicPr>
          <p:cNvPr id="11" name="Picture 10"/>
          <p:cNvPicPr>
            <a:picLocks noChangeAspect="1"/>
          </p:cNvPicPr>
          <p:nvPr/>
        </p:nvPicPr>
        <p:blipFill>
          <a:blip r:embed="rId4"/>
          <a:stretch>
            <a:fillRect/>
          </a:stretch>
        </p:blipFill>
        <p:spPr>
          <a:xfrm flipH="1">
            <a:off x="8883630" y="2746800"/>
            <a:ext cx="2944495" cy="3385961"/>
          </a:xfrm>
          <a:prstGeom prst="rect">
            <a:avLst/>
          </a:prstGeom>
        </p:spPr>
      </p:pic>
      <p:grpSp>
        <p:nvGrpSpPr>
          <p:cNvPr id="12" name="Group 11"/>
          <p:cNvGrpSpPr/>
          <p:nvPr/>
        </p:nvGrpSpPr>
        <p:grpSpPr>
          <a:xfrm>
            <a:off x="1065605" y="2801200"/>
            <a:ext cx="8798856" cy="523220"/>
            <a:chOff x="1839660" y="508189"/>
            <a:chExt cx="8692401" cy="523220"/>
          </a:xfrm>
        </p:grpSpPr>
        <p:sp>
          <p:nvSpPr>
            <p:cNvPr id="13" name="Rectangle 12"/>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1</a:t>
              </a:r>
            </a:p>
          </p:txBody>
        </p:sp>
        <p:sp>
          <p:nvSpPr>
            <p:cNvPr id="14" name="TextBox 13"/>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البحث بدون كلل عن الوظائف والمهام الأفضل</a:t>
              </a:r>
            </a:p>
          </p:txBody>
        </p:sp>
      </p:grpSp>
      <p:grpSp>
        <p:nvGrpSpPr>
          <p:cNvPr id="15" name="Group 14"/>
          <p:cNvGrpSpPr/>
          <p:nvPr/>
        </p:nvGrpSpPr>
        <p:grpSpPr>
          <a:xfrm>
            <a:off x="638690" y="3676003"/>
            <a:ext cx="8798856" cy="523220"/>
            <a:chOff x="1839660" y="508189"/>
            <a:chExt cx="8692401" cy="523220"/>
          </a:xfrm>
        </p:grpSpPr>
        <p:sp>
          <p:nvSpPr>
            <p:cNvPr id="16" name="Rectangle 15"/>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2</a:t>
              </a:r>
            </a:p>
          </p:txBody>
        </p:sp>
        <p:sp>
          <p:nvSpPr>
            <p:cNvPr id="17" name="TextBox 16"/>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النجاح المستمر</a:t>
              </a:r>
            </a:p>
          </p:txBody>
        </p:sp>
      </p:grpSp>
      <p:grpSp>
        <p:nvGrpSpPr>
          <p:cNvPr id="18" name="Group 17"/>
          <p:cNvGrpSpPr/>
          <p:nvPr/>
        </p:nvGrpSpPr>
        <p:grpSpPr>
          <a:xfrm>
            <a:off x="625990" y="4662649"/>
            <a:ext cx="8798856" cy="523220"/>
            <a:chOff x="1839660" y="508189"/>
            <a:chExt cx="8692401" cy="523220"/>
          </a:xfrm>
        </p:grpSpPr>
        <p:sp>
          <p:nvSpPr>
            <p:cNvPr id="19" name="Rectangle 18"/>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3</a:t>
              </a:r>
            </a:p>
          </p:txBody>
        </p:sp>
        <p:sp>
          <p:nvSpPr>
            <p:cNvPr id="20" name="TextBox 19"/>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الترقي السريع</a:t>
              </a:r>
            </a:p>
          </p:txBody>
        </p:sp>
      </p:grpSp>
      <p:grpSp>
        <p:nvGrpSpPr>
          <p:cNvPr id="21" name="Group 20"/>
          <p:cNvGrpSpPr/>
          <p:nvPr/>
        </p:nvGrpSpPr>
        <p:grpSpPr>
          <a:xfrm>
            <a:off x="1065605" y="5599522"/>
            <a:ext cx="8798856" cy="523220"/>
            <a:chOff x="1839660" y="508189"/>
            <a:chExt cx="8692401" cy="523220"/>
          </a:xfrm>
        </p:grpSpPr>
        <p:sp>
          <p:nvSpPr>
            <p:cNvPr id="22" name="Rectangle 21"/>
            <p:cNvSpPr/>
            <p:nvPr/>
          </p:nvSpPr>
          <p:spPr>
            <a:xfrm>
              <a:off x="9986277" y="508189"/>
              <a:ext cx="545784" cy="523220"/>
            </a:xfrm>
            <a:prstGeom prst="rect">
              <a:avLst/>
            </a:prstGeom>
          </p:spPr>
          <p:txBody>
            <a:bodyPr wrap="square">
              <a:spAutoFit/>
            </a:bodyPr>
            <a:lstStyle/>
            <a:p>
              <a:pPr algn="ctr"/>
              <a:r>
                <a:rPr lang="ar-EG" sz="2800" b="1" dirty="0">
                  <a:solidFill>
                    <a:schemeClr val="bg1"/>
                  </a:solidFill>
                  <a:latin typeface="Sakkal Majalla" panose="02000000000000000000" pitchFamily="2" charset="-78"/>
                  <a:cs typeface="Sakkal Majalla" panose="02000000000000000000" pitchFamily="2" charset="-78"/>
                </a:rPr>
                <a:t>4</a:t>
              </a:r>
            </a:p>
          </p:txBody>
        </p:sp>
        <p:sp>
          <p:nvSpPr>
            <p:cNvPr id="23" name="TextBox 22"/>
            <p:cNvSpPr txBox="1"/>
            <p:nvPr/>
          </p:nvSpPr>
          <p:spPr>
            <a:xfrm>
              <a:off x="1839660" y="529989"/>
              <a:ext cx="8168965" cy="461665"/>
            </a:xfrm>
            <a:prstGeom prst="rect">
              <a:avLst/>
            </a:prstGeom>
            <a:noFill/>
          </p:spPr>
          <p:txBody>
            <a:bodyPr wrap="square" rtlCol="1">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تكريس الاهتمام للعمل على حساب الاهتمامات العائلية والاجتماعية والترفيهية</a:t>
              </a:r>
            </a:p>
          </p:txBody>
        </p:sp>
      </p:grpSp>
      <p:pic>
        <p:nvPicPr>
          <p:cNvPr id="3" name="Picture 2"/>
          <p:cNvPicPr>
            <a:picLocks noChangeAspect="1"/>
          </p:cNvPicPr>
          <p:nvPr/>
        </p:nvPicPr>
        <p:blipFill>
          <a:blip r:embed="rId5">
            <a:clrChange>
              <a:clrFrom>
                <a:srgbClr val="FFFFFF"/>
              </a:clrFrom>
              <a:clrTo>
                <a:srgbClr val="FFFFFF">
                  <a:alpha val="0"/>
                </a:srgbClr>
              </a:clrTo>
            </a:clrChange>
          </a:blip>
          <a:stretch>
            <a:fillRect/>
          </a:stretch>
        </p:blipFill>
        <p:spPr>
          <a:xfrm>
            <a:off x="1282545" y="2204082"/>
            <a:ext cx="3199514" cy="3199514"/>
          </a:xfrm>
          <a:prstGeom prst="rect">
            <a:avLst/>
          </a:prstGeom>
        </p:spPr>
      </p:pic>
    </p:spTree>
    <p:extLst>
      <p:ext uri="{BB962C8B-B14F-4D97-AF65-F5344CB8AC3E}">
        <p14:creationId xmlns:p14="http://schemas.microsoft.com/office/powerpoint/2010/main" val="3266368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75</a:t>
            </a:fld>
            <a:endParaRPr lang="ar-EG"/>
          </a:p>
        </p:txBody>
      </p:sp>
      <p:grpSp>
        <p:nvGrpSpPr>
          <p:cNvPr id="3" name="Group 2"/>
          <p:cNvGrpSpPr/>
          <p:nvPr/>
        </p:nvGrpSpPr>
        <p:grpSpPr>
          <a:xfrm>
            <a:off x="434715" y="1007859"/>
            <a:ext cx="11550589" cy="1644174"/>
            <a:chOff x="434715" y="1174704"/>
            <a:chExt cx="11550589" cy="1644174"/>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2600" b="94200" l="9595" r="95736"/>
                      </a14:imgEffect>
                    </a14:imgLayer>
                  </a14:imgProps>
                </a:ext>
              </a:extLst>
            </a:blip>
            <a:stretch>
              <a:fillRect/>
            </a:stretch>
          </p:blipFill>
          <p:spPr>
            <a:xfrm>
              <a:off x="10443069" y="1174704"/>
              <a:ext cx="1542235" cy="1644174"/>
            </a:xfrm>
            <a:prstGeom prst="rect">
              <a:avLst/>
            </a:prstGeom>
          </p:spPr>
        </p:pic>
        <p:sp>
          <p:nvSpPr>
            <p:cNvPr id="5" name="Rectangle 4"/>
            <p:cNvSpPr/>
            <p:nvPr/>
          </p:nvSpPr>
          <p:spPr>
            <a:xfrm>
              <a:off x="434715" y="1258127"/>
              <a:ext cx="10113285"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أصحاب هذه الشخصية يفتقدون إلى المرونة ويفضلون القيادة على الإتباع، ويسعون لرضا الرؤساء أكثر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من الأفراد، ولا يتعاطفون أو يتسامحون مع أخطائهم أو أخطاء الغير، ولا يميلون للتفويض، ويحبون الاستقلالية، ويتتبعون تحقيق الأهداف إلى أن يتم إنجازها</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p:cNvGrpSpPr/>
          <p:nvPr/>
        </p:nvGrpSpPr>
        <p:grpSpPr>
          <a:xfrm>
            <a:off x="434715" y="2818307"/>
            <a:ext cx="11550589" cy="1644174"/>
            <a:chOff x="434715" y="1174704"/>
            <a:chExt cx="11550589" cy="1644174"/>
          </a:xfrm>
        </p:grpSpPr>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backgroundRemoval t="2600" b="94200" l="9595" r="95736"/>
                      </a14:imgEffect>
                    </a14:imgLayer>
                  </a14:imgProps>
                </a:ext>
              </a:extLst>
            </a:blip>
            <a:stretch>
              <a:fillRect/>
            </a:stretch>
          </p:blipFill>
          <p:spPr>
            <a:xfrm>
              <a:off x="10443069" y="1174704"/>
              <a:ext cx="1542235" cy="1644174"/>
            </a:xfrm>
            <a:prstGeom prst="rect">
              <a:avLst/>
            </a:prstGeom>
          </p:spPr>
        </p:pic>
        <p:sp>
          <p:nvSpPr>
            <p:cNvPr id="10" name="Rectangle 9"/>
            <p:cNvSpPr/>
            <p:nvPr/>
          </p:nvSpPr>
          <p:spPr>
            <a:xfrm>
              <a:off x="434715" y="1488959"/>
              <a:ext cx="1011328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حتى لو أدى ذلك إلى تغير في ذلك السلوك وتلك السمات القلقة، والسلوكيات المتوترة تؤدي بأصحابها إلى أمراض القلب وضغط الدم والسكتة الدماغية، ولذلك فإن آليات الجسم كلها نكون في حالة تحفز واستنفار مستمر </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1" name="Group 10"/>
          <p:cNvGrpSpPr/>
          <p:nvPr/>
        </p:nvGrpSpPr>
        <p:grpSpPr>
          <a:xfrm>
            <a:off x="434715" y="4712177"/>
            <a:ext cx="11550589" cy="1644174"/>
            <a:chOff x="434715" y="1174704"/>
            <a:chExt cx="11550589" cy="1644174"/>
          </a:xfrm>
        </p:grpSpPr>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backgroundRemoval t="2600" b="94200" l="9595" r="95736"/>
                      </a14:imgEffect>
                    </a14:imgLayer>
                  </a14:imgProps>
                </a:ext>
              </a:extLst>
            </a:blip>
            <a:stretch>
              <a:fillRect/>
            </a:stretch>
          </p:blipFill>
          <p:spPr>
            <a:xfrm>
              <a:off x="10443069" y="1174704"/>
              <a:ext cx="1542235" cy="1644174"/>
            </a:xfrm>
            <a:prstGeom prst="rect">
              <a:avLst/>
            </a:prstGeom>
          </p:spPr>
        </p:pic>
        <p:sp>
          <p:nvSpPr>
            <p:cNvPr id="13" name="Rectangle 12"/>
            <p:cNvSpPr/>
            <p:nvPr/>
          </p:nvSpPr>
          <p:spPr>
            <a:xfrm>
              <a:off x="434715" y="1488959"/>
              <a:ext cx="1011328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وأثبتت الأبحاث الطبية أن هناك علاقة بين الأنماط السلوكية لنمط الشخصية (أ) وضغوط العمل وعلى هذا الأساس يمكن اعتبار أن أصحاب هذه الشخصية يتعرضون للضغوط بصورة خطيرة أكثر من أي أنماط أخرى</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150474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heckerboard(across)">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76</a:t>
            </a:fld>
            <a:endParaRPr lang="ar-EG"/>
          </a:p>
        </p:txBody>
      </p:sp>
      <p:grpSp>
        <p:nvGrpSpPr>
          <p:cNvPr id="5" name="Group 4"/>
          <p:cNvGrpSpPr/>
          <p:nvPr/>
        </p:nvGrpSpPr>
        <p:grpSpPr>
          <a:xfrm>
            <a:off x="1773054" y="310370"/>
            <a:ext cx="3631568" cy="621665"/>
            <a:chOff x="-2037081" y="-9630"/>
            <a:chExt cx="3631925" cy="622299"/>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037081" y="211628"/>
              <a:ext cx="3434381" cy="40104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نمط الشخصية (ب):</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57730" y="76038"/>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9" name="Group 18"/>
          <p:cNvGrpSpPr/>
          <p:nvPr/>
        </p:nvGrpSpPr>
        <p:grpSpPr>
          <a:xfrm>
            <a:off x="104931" y="1419926"/>
            <a:ext cx="11934151" cy="5139767"/>
            <a:chOff x="120872" y="1316174"/>
            <a:chExt cx="11934151" cy="5139767"/>
          </a:xfrm>
        </p:grpSpPr>
        <p:pic>
          <p:nvPicPr>
            <p:cNvPr id="20"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21" name="Rectangle 20"/>
            <p:cNvSpPr/>
            <p:nvPr/>
          </p:nvSpPr>
          <p:spPr>
            <a:xfrm>
              <a:off x="120872" y="1316174"/>
              <a:ext cx="8999377"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تتصف هذه الشخصية بالهدوء والاعتدال، وعدم الصراع مع الوقت، بعكس الشخصية (أ)، وهذا لا يعني أنهم لا يملكون القدرة على التنافس، أو لا يملكون الدافعية للإنجاز</a:t>
              </a:r>
            </a:p>
          </p:txBody>
        </p:sp>
      </p:grpSp>
      <p:sp>
        <p:nvSpPr>
          <p:cNvPr id="22" name="Rectangle 21"/>
          <p:cNvSpPr/>
          <p:nvPr/>
        </p:nvSpPr>
        <p:spPr>
          <a:xfrm>
            <a:off x="328443" y="3329874"/>
            <a:ext cx="862148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ومع أن دوي نمط الشخصية (أ) يزيد معدل إصابتهم بأمراض القلب بأكثر من الضعف عن دوي النمط (ب) إلا أنهم يعانون من الضغوط، لاتصافهم بالانطواء حيث يكونون عالمهم الخاص لالتماس الأمان من خلاله</a:t>
            </a:r>
          </a:p>
        </p:txBody>
      </p:sp>
      <p:sp>
        <p:nvSpPr>
          <p:cNvPr id="23" name="Rectangle 22"/>
          <p:cNvSpPr/>
          <p:nvPr/>
        </p:nvSpPr>
        <p:spPr>
          <a:xfrm>
            <a:off x="463031" y="5143916"/>
            <a:ext cx="9304316"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يمكن أن يكون صاحب الشخصية (ب) عرضة لأمراض القلب في بيئة عمل تشجع على الاستقلالية، بينما ينخفض لديه ضغط الدم في بيئة عمل تنمي الاعتمادية على الأخرين وعلى روتين ثابت</a:t>
            </a:r>
            <a:endPar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47071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additive="base">
                                        <p:cTn id="14" dur="500" fill="hold"/>
                                        <p:tgtEl>
                                          <p:spTgt spid="19"/>
                                        </p:tgtEl>
                                        <p:attrNameLst>
                                          <p:attrName>ppt_x</p:attrName>
                                        </p:attrNameLst>
                                      </p:cBhvr>
                                      <p:tavLst>
                                        <p:tav tm="0">
                                          <p:val>
                                            <p:strVal val="#ppt_x"/>
                                          </p:val>
                                        </p:tav>
                                        <p:tav tm="100000">
                                          <p:val>
                                            <p:strVal val="#ppt_x"/>
                                          </p:val>
                                        </p:tav>
                                      </p:tavLst>
                                    </p:anim>
                                    <p:anim calcmode="lin" valueType="num">
                                      <p:cBhvr additive="base">
                                        <p:cTn id="1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77</a:t>
            </a:fld>
            <a:endParaRPr lang="ar-EG"/>
          </a:p>
        </p:txBody>
      </p:sp>
      <p:grpSp>
        <p:nvGrpSpPr>
          <p:cNvPr id="5" name="Group 4"/>
          <p:cNvGrpSpPr/>
          <p:nvPr/>
        </p:nvGrpSpPr>
        <p:grpSpPr>
          <a:xfrm>
            <a:off x="1773054" y="310370"/>
            <a:ext cx="3631568" cy="621665"/>
            <a:chOff x="-2037081" y="-9630"/>
            <a:chExt cx="3631925" cy="622299"/>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037081" y="211628"/>
              <a:ext cx="3434381" cy="40104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الشخصية القلقة: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57730" y="76038"/>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 name="Group 2"/>
          <p:cNvGrpSpPr/>
          <p:nvPr/>
        </p:nvGrpSpPr>
        <p:grpSpPr>
          <a:xfrm>
            <a:off x="239842" y="1067487"/>
            <a:ext cx="11737298" cy="1477328"/>
            <a:chOff x="164892" y="857497"/>
            <a:chExt cx="11737298" cy="1477328"/>
          </a:xfrm>
        </p:grpSpPr>
        <p:pic>
          <p:nvPicPr>
            <p:cNvPr id="10" name="Picture 9" descr="Ø¨Ø¹ÙØ¯Ø§ Ø¹Ù Ø§ÙØ£Ø¯ÙÙØ© ÙØ¢Ø«Ø§Ø±ÙØ§ Ø§ÙØ¬Ø§ÙØ¨ÙØ©.. 5 Ø£Ø¹Ø´Ø§Ø¨ ØªØ¹Ø§ÙØ¬ Ø§ÙÙÙÙ - Ø¥Ø°Ø§Ø¹Ø© Ø§ÙØ´Ø¨Ø§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3194" t="5568" r="16013"/>
            <a:stretch/>
          </p:blipFill>
          <p:spPr bwMode="auto">
            <a:xfrm>
              <a:off x="11061448" y="932035"/>
              <a:ext cx="840742" cy="791834"/>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164892" y="857497"/>
              <a:ext cx="10988727"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القلق حالة من التوتر الشامل المستمر، نتيجة توقع تهديد خطر فعلي أو رمزي ممكن حدوثه حيث يصاحبه خوف غامض وأعراض نفسية وجسمية ومع أن الناس جميعا يعرفون حالات من الخوف والقلق إلا أن القليل منهم يعرفون الخوف المزمن للشخصية القلقة</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1" name="Group 10"/>
          <p:cNvGrpSpPr/>
          <p:nvPr/>
        </p:nvGrpSpPr>
        <p:grpSpPr>
          <a:xfrm>
            <a:off x="239842" y="2563952"/>
            <a:ext cx="11737298" cy="1477328"/>
            <a:chOff x="164892" y="857497"/>
            <a:chExt cx="11737298" cy="1477328"/>
          </a:xfrm>
        </p:grpSpPr>
        <p:pic>
          <p:nvPicPr>
            <p:cNvPr id="12" name="Picture 11" descr="Ø¨Ø¹ÙØ¯Ø§ Ø¹Ù Ø§ÙØ£Ø¯ÙÙØ© ÙØ¢Ø«Ø§Ø±ÙØ§ Ø§ÙØ¬Ø§ÙØ¨ÙØ©.. 5 Ø£Ø¹Ø´Ø§Ø¨ ØªØ¹Ø§ÙØ¬ Ø§ÙÙÙÙ - Ø¥Ø°Ø§Ø¹Ø© Ø§ÙØ´Ø¨Ø§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3194" t="5568" r="16013"/>
            <a:stretch/>
          </p:blipFill>
          <p:spPr bwMode="auto">
            <a:xfrm>
              <a:off x="11061448" y="932035"/>
              <a:ext cx="840742" cy="791834"/>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164892" y="857497"/>
              <a:ext cx="10988727"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مع أن القلق يحمل مضمونا سلبيا إلا أن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إيجابيته</a:t>
              </a: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 تكمن في كونه يعمل كجهاز إنذار مبكر للكائن الحي، لتنبيهه من أخطار تهدده ولكن إذا زاد القلق عن الحد المعقول فإنه قد يؤدي إلى ظهور حالات متنوعة من النشاط العشوائي استجابة للفزع فيتحول من منبه إلى يقظة مزعجة وأرق، نتيجة للتوتر العنيف</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4" name="Group 13"/>
          <p:cNvGrpSpPr/>
          <p:nvPr/>
        </p:nvGrpSpPr>
        <p:grpSpPr>
          <a:xfrm>
            <a:off x="239842" y="4144186"/>
            <a:ext cx="11737298" cy="1015663"/>
            <a:chOff x="164892" y="857497"/>
            <a:chExt cx="11737298" cy="1015663"/>
          </a:xfrm>
        </p:grpSpPr>
        <p:pic>
          <p:nvPicPr>
            <p:cNvPr id="15" name="Picture 14" descr="Ø¨Ø¹ÙØ¯Ø§ Ø¹Ù Ø§ÙØ£Ø¯ÙÙØ© ÙØ¢Ø«Ø§Ø±ÙØ§ Ø§ÙØ¬Ø§ÙØ¨ÙØ©.. 5 Ø£Ø¹Ø´Ø§Ø¨ ØªØ¹Ø§ÙØ¬ Ø§ÙÙÙÙ - Ø¥Ø°Ø§Ø¹Ø© Ø§ÙØ´Ø¨Ø§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3194" t="5568" r="16013"/>
            <a:stretch/>
          </p:blipFill>
          <p:spPr bwMode="auto">
            <a:xfrm>
              <a:off x="11061448" y="932035"/>
              <a:ext cx="840742" cy="791834"/>
            </a:xfrm>
            <a:prstGeom prst="rect">
              <a:avLst/>
            </a:prstGeom>
            <a:noFill/>
            <a:ln>
              <a:noFill/>
            </a:ln>
            <a:extLst>
              <a:ext uri="{53640926-AAD7-44D8-BBD7-CCE9431645EC}">
                <a14:shadowObscured xmlns:a14="http://schemas.microsoft.com/office/drawing/2010/main"/>
              </a:ext>
            </a:extLst>
          </p:spPr>
        </p:pic>
        <p:sp>
          <p:nvSpPr>
            <p:cNvPr id="16" name="Rectangle 15"/>
            <p:cNvSpPr/>
            <p:nvPr/>
          </p:nvSpPr>
          <p:spPr>
            <a:xfrm>
              <a:off x="164892" y="857497"/>
              <a:ext cx="10988727"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كما أن القلق المرتفع ينخفض من مستوى الأداء، ويعطل عملية الاتصال الفعال، كما أنه يجعل الفرد يفقد العقلانية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في حل المشكلات</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7" name="Group 16"/>
          <p:cNvGrpSpPr/>
          <p:nvPr/>
        </p:nvGrpSpPr>
        <p:grpSpPr>
          <a:xfrm>
            <a:off x="239842" y="5253115"/>
            <a:ext cx="11737298" cy="1015663"/>
            <a:chOff x="164892" y="857497"/>
            <a:chExt cx="11737298" cy="1015663"/>
          </a:xfrm>
        </p:grpSpPr>
        <p:pic>
          <p:nvPicPr>
            <p:cNvPr id="18" name="Picture 17" descr="Ø¨Ø¹ÙØ¯Ø§ Ø¹Ù Ø§ÙØ£Ø¯ÙÙØ© ÙØ¢Ø«Ø§Ø±ÙØ§ Ø§ÙØ¬Ø§ÙØ¨ÙØ©.. 5 Ø£Ø¹Ø´Ø§Ø¨ ØªØ¹Ø§ÙØ¬ Ø§ÙÙÙÙ - Ø¥Ø°Ø§Ø¹Ø© Ø§ÙØ´Ø¨Ø§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3194" t="5568" r="16013"/>
            <a:stretch/>
          </p:blipFill>
          <p:spPr bwMode="auto">
            <a:xfrm>
              <a:off x="11061448" y="932035"/>
              <a:ext cx="840742" cy="791834"/>
            </a:xfrm>
            <a:prstGeom prst="rect">
              <a:avLst/>
            </a:prstGeom>
            <a:noFill/>
            <a:ln>
              <a:noFill/>
            </a:ln>
            <a:extLst>
              <a:ext uri="{53640926-AAD7-44D8-BBD7-CCE9431645EC}">
                <a14:shadowObscured xmlns:a14="http://schemas.microsoft.com/office/drawing/2010/main"/>
              </a:ext>
            </a:extLst>
          </p:spPr>
        </p:pic>
        <p:sp>
          <p:nvSpPr>
            <p:cNvPr id="19" name="Rectangle 18"/>
            <p:cNvSpPr/>
            <p:nvPr/>
          </p:nvSpPr>
          <p:spPr>
            <a:xfrm>
              <a:off x="164892" y="857497"/>
              <a:ext cx="10988727" cy="1015663"/>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لهذه الأسباب السلبية تعتبر الشخصية القلقة منبتا للضغوط، وقد لاحظ الباحثون أن ردود أفعال الشخصيات القلقة للمواقف الضاغطة، أشد حدة وتطرفا من الشخصيات </a:t>
              </a:r>
              <a:r>
                <a:rPr lang="ar-EG" sz="2400" b="1" dirty="0" err="1">
                  <a:solidFill>
                    <a:srgbClr val="002060"/>
                  </a:solidFill>
                  <a:latin typeface="Calibri" panose="020F0502020204030204" pitchFamily="34" charset="0"/>
                  <a:ea typeface="Calibri" panose="020F0502020204030204" pitchFamily="34" charset="0"/>
                  <a:cs typeface="Sakkal Majalla" panose="02000000000000000000" pitchFamily="2" charset="-78"/>
                </a:rPr>
                <a:t>الإعتيادية</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32321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78</a:t>
            </a:fld>
            <a:endParaRPr lang="ar-EG"/>
          </a:p>
        </p:txBody>
      </p:sp>
      <p:grpSp>
        <p:nvGrpSpPr>
          <p:cNvPr id="5" name="Group 4"/>
          <p:cNvGrpSpPr/>
          <p:nvPr/>
        </p:nvGrpSpPr>
        <p:grpSpPr>
          <a:xfrm>
            <a:off x="1819523" y="250079"/>
            <a:ext cx="3631568" cy="621665"/>
            <a:chOff x="-2037081" y="-9630"/>
            <a:chExt cx="3631925" cy="622299"/>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2037081" y="211628"/>
              <a:ext cx="3434381" cy="401041"/>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مركز التحكم:</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57730" y="76038"/>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54650" y="1154676"/>
            <a:ext cx="381000" cy="4856672"/>
          </a:xfrm>
          <a:prstGeom prst="rect">
            <a:avLst/>
          </a:prstGeom>
        </p:spPr>
      </p:pic>
      <p:sp>
        <p:nvSpPr>
          <p:cNvPr id="11" name="Rectangle 10"/>
          <p:cNvSpPr/>
          <p:nvPr/>
        </p:nvSpPr>
        <p:spPr>
          <a:xfrm>
            <a:off x="235470" y="1121100"/>
            <a:ext cx="11219180"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يقصد به مدى قناعة الإنسان بإمكانية سيطرته على ما يجري من حوله من أمور حيث يعتقد البعض أن ما يحدث له من أحداث سيئة في حياته محكوم بتصرفاته وإرادته الشخصية (السيطرة الداخلية) أو أنه خاضع لعوامل خارجية (السيطرة الخارجية)</a:t>
            </a:r>
          </a:p>
        </p:txBody>
      </p:sp>
      <p:sp>
        <p:nvSpPr>
          <p:cNvPr id="12" name="Rectangle 11"/>
          <p:cNvSpPr/>
          <p:nvPr/>
        </p:nvSpPr>
        <p:spPr>
          <a:xfrm>
            <a:off x="235471" y="2590153"/>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يمثل مركز التحكم إحدى خصائص الشخصية الثابتة نسبيا، ومن أكثرهم أثر في زيادة أو قلة حدة الضغوط، وذلك من خلال تأثيره على إدراك الإنسان فيما إذا كان قادرا على التعامل مع الضغوط من عدمه</a:t>
            </a:r>
          </a:p>
        </p:txBody>
      </p:sp>
      <p:sp>
        <p:nvSpPr>
          <p:cNvPr id="13" name="Rectangle 12"/>
          <p:cNvSpPr/>
          <p:nvPr/>
        </p:nvSpPr>
        <p:spPr>
          <a:xfrm>
            <a:off x="235470" y="3763004"/>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بينما الأشخاص الذين يعتقدون في مركز التحكم الخارجي غالبا ما يعانون من مستويات ضغط عالية، لأنهم يدركون أن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ما يحدث هو نتيجة لعوامل خارجية، لا يمكن السيطرة عليها </a:t>
            </a:r>
          </a:p>
        </p:txBody>
      </p:sp>
      <p:sp>
        <p:nvSpPr>
          <p:cNvPr id="14" name="Rectangle 13"/>
          <p:cNvSpPr/>
          <p:nvPr/>
        </p:nvSpPr>
        <p:spPr>
          <a:xfrm>
            <a:off x="235470" y="4828845"/>
            <a:ext cx="11219176"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ويتصرف عادة من يعتقد في مراكز التحكم الداخلي بطريقة عدوانية تجاه الحالات الاستثنائية التي لا يستعطون السيطرة عليها، في حالة التأكيد للسيطرة على الموقف بينما يكون الأشخاص المعتقدين في مركز التحكم الخارجي أقل تفاعلا، مع المواقف الضاغطة</a:t>
            </a:r>
          </a:p>
        </p:txBody>
      </p:sp>
    </p:spTree>
    <p:extLst>
      <p:ext uri="{BB962C8B-B14F-4D97-AF65-F5344CB8AC3E}">
        <p14:creationId xmlns:p14="http://schemas.microsoft.com/office/powerpoint/2010/main" val="3427192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79</a:t>
            </a:fld>
            <a:endParaRPr lang="ar-EG"/>
          </a:p>
        </p:txBody>
      </p:sp>
      <p:grpSp>
        <p:nvGrpSpPr>
          <p:cNvPr id="5" name="Group 4"/>
          <p:cNvGrpSpPr/>
          <p:nvPr/>
        </p:nvGrpSpPr>
        <p:grpSpPr>
          <a:xfrm>
            <a:off x="2263515" y="310370"/>
            <a:ext cx="2952965" cy="669284"/>
            <a:chOff x="0" y="-9525"/>
            <a:chExt cx="1994535" cy="461645"/>
          </a:xfrm>
        </p:grpSpPr>
        <p:pic>
          <p:nvPicPr>
            <p:cNvPr id="6" name="Picture 5" descr="C:\Users\Google\Desktop\اشكال\ghg_002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994535" cy="452120"/>
            </a:xfrm>
            <a:prstGeom prst="rect">
              <a:avLst/>
            </a:prstGeom>
            <a:noFill/>
            <a:ln>
              <a:noFill/>
            </a:ln>
          </p:spPr>
        </p:pic>
        <p:sp>
          <p:nvSpPr>
            <p:cNvPr id="8" name="Rectangle 7"/>
            <p:cNvSpPr/>
            <p:nvPr/>
          </p:nvSpPr>
          <p:spPr>
            <a:xfrm>
              <a:off x="6071" y="-9525"/>
              <a:ext cx="1765300" cy="461645"/>
            </a:xfrm>
            <a:prstGeom prst="rect">
              <a:avLst/>
            </a:prstGeom>
          </p:spPr>
          <p:txBody>
            <a:bodyPr wrap="square">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المصادر النفسية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54836" y="33401"/>
              <a:ext cx="433070" cy="358486"/>
            </a:xfrm>
            <a:prstGeom prst="rect">
              <a:avLst/>
            </a:prstGeom>
          </p:spPr>
          <p:txBody>
            <a:bodyPr wrap="square">
              <a:noAutofit/>
            </a:bodyPr>
            <a:lstStyle/>
            <a:p>
              <a:pP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614597" y="1281414"/>
            <a:ext cx="11322971"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يقصد بها الأحداث والمواقف التي تنشأ بين الفرد وبيئته ومدى إدراكه لها وطبيعة رد فعله نحوها، ورغم تعدد المصادر النفسية وتعقيدها، </a:t>
            </a:r>
            <a:r>
              <a:rPr lang="ar-EG" sz="2400" b="1" dirty="0">
                <a:solidFill>
                  <a:srgbClr val="538135"/>
                </a:solidFill>
                <a:latin typeface="Calibri" panose="020F0502020204030204" pitchFamily="34" charset="0"/>
                <a:ea typeface="Calibri" panose="020F0502020204030204" pitchFamily="34" charset="0"/>
                <a:cs typeface="Sakkal Majalla" panose="02000000000000000000" pitchFamily="2" charset="-78"/>
              </a:rPr>
              <a:t>إلا أن أكثر ها ارتباطا بضغوط العمل تتركز في مصدرين هما:</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3" name="Group 2"/>
          <p:cNvGrpSpPr/>
          <p:nvPr/>
        </p:nvGrpSpPr>
        <p:grpSpPr>
          <a:xfrm>
            <a:off x="9783725" y="2573413"/>
            <a:ext cx="2045781" cy="779489"/>
            <a:chOff x="9781459" y="2598837"/>
            <a:chExt cx="2045781" cy="779489"/>
          </a:xfrm>
        </p:grpSpPr>
        <p:pic>
          <p:nvPicPr>
            <p:cNvPr id="11" name="Picture 10" descr="ÙÙÙÙØ© Ø¹ÙØ§Ø¬ Ø§ÙÙÙÙ Ø§ÙÙÙØ³Ù - ÙÙØ¶ÙØ¹"/>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72" r="19874"/>
            <a:stretch/>
          </p:blipFill>
          <p:spPr bwMode="auto">
            <a:xfrm>
              <a:off x="10957809" y="2598837"/>
              <a:ext cx="869431" cy="779489"/>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9781459" y="2707943"/>
              <a:ext cx="1186543" cy="619272"/>
            </a:xfrm>
            <a:prstGeom prst="rect">
              <a:avLst/>
            </a:prstGeom>
          </p:spPr>
          <p:txBody>
            <a:bodyPr wrap="none">
              <a:spAutoFit/>
            </a:bodyPr>
            <a:lstStyle/>
            <a:p>
              <a:pPr algn="justLow">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التكيف:</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614596" y="3410897"/>
            <a:ext cx="11322971"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يعني في علم النفس العملية الديناميكية المستمرة التي يهدف بها الشخص إلى تغيير سلوكه، ليحدث توافقا أكبر بينه وبين البيئة التي يعيش فيها، ونظراً لعدم استقرار بيئة العمل بما يتعلق بالفرد حيث يتخلل حياته الوظيفية مجموعة من الأحداث </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3" name="Group 12"/>
          <p:cNvGrpSpPr/>
          <p:nvPr/>
        </p:nvGrpSpPr>
        <p:grpSpPr>
          <a:xfrm>
            <a:off x="9765291" y="4561858"/>
            <a:ext cx="2064215" cy="779489"/>
            <a:chOff x="9763025" y="2598837"/>
            <a:chExt cx="2064215" cy="779489"/>
          </a:xfrm>
        </p:grpSpPr>
        <p:pic>
          <p:nvPicPr>
            <p:cNvPr id="14" name="Picture 13" descr="ÙÙÙÙØ© Ø¹ÙØ§Ø¬ Ø§ÙÙÙÙ Ø§ÙÙÙØ³Ù - ÙÙØ¶ÙØ¹"/>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72" r="19874"/>
            <a:stretch/>
          </p:blipFill>
          <p:spPr bwMode="auto">
            <a:xfrm>
              <a:off x="10957809" y="2598837"/>
              <a:ext cx="869431" cy="779489"/>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9763025" y="2707943"/>
              <a:ext cx="1223412" cy="619272"/>
            </a:xfrm>
            <a:prstGeom prst="rect">
              <a:avLst/>
            </a:prstGeom>
          </p:spPr>
          <p:txBody>
            <a:bodyPr wrap="none">
              <a:spAutoFit/>
            </a:bodyPr>
            <a:lstStyle/>
            <a:p>
              <a:pPr algn="justLow">
                <a:lnSpc>
                  <a:spcPct val="107000"/>
                </a:lnSpc>
                <a:spcAft>
                  <a:spcPts val="800"/>
                </a:spcAft>
              </a:pPr>
              <a:r>
                <a:rPr lang="ar-SA" sz="32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الإحباط:</a:t>
              </a:r>
              <a:endParaRPr lang="en-US"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614596" y="5341347"/>
            <a:ext cx="11322971"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ينشأ الإحباط أو ما يعرف التوتر النفسي عندما يفشل الإنسان في تحقيق رغباته ويحدث ذلك نتيجة لاستثارة دوافع الإنسان عن طريق المنبهات الداخلية أو الخارجية ويترتب عليها توترات نفسية أو عضوية أو نفسية عضوية حسب نوع الدافع</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8893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randombar(horizontal)">
                                      <p:cBhvr>
                                        <p:cTn id="3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802A93DA-8321-490E-B7A0-7881EC602D96}" type="slidenum">
              <a:rPr lang="ar-EG" smtClean="0"/>
              <a:t>8</a:t>
            </a:fld>
            <a:endParaRPr lang="ar-EG"/>
          </a:p>
        </p:txBody>
      </p:sp>
      <p:grpSp>
        <p:nvGrpSpPr>
          <p:cNvPr id="23" name="Group 22"/>
          <p:cNvGrpSpPr/>
          <p:nvPr/>
        </p:nvGrpSpPr>
        <p:grpSpPr>
          <a:xfrm>
            <a:off x="266853" y="122683"/>
            <a:ext cx="11119833" cy="6663128"/>
            <a:chOff x="266853" y="122683"/>
            <a:chExt cx="11119833" cy="6663128"/>
          </a:xfrm>
        </p:grpSpPr>
        <p:pic>
          <p:nvPicPr>
            <p:cNvPr id="20" name="Picture 19"/>
            <p:cNvPicPr>
              <a:picLocks noChangeAspect="1"/>
            </p:cNvPicPr>
            <p:nvPr/>
          </p:nvPicPr>
          <p:blipFill>
            <a:blip r:embed="rId3"/>
            <a:stretch>
              <a:fillRect/>
            </a:stretch>
          </p:blipFill>
          <p:spPr>
            <a:xfrm>
              <a:off x="5097500" y="122683"/>
              <a:ext cx="6289186" cy="6663128"/>
            </a:xfrm>
            <a:prstGeom prst="rect">
              <a:avLst/>
            </a:prstGeom>
          </p:spPr>
        </p:pic>
        <p:sp>
          <p:nvSpPr>
            <p:cNvPr id="21" name="TextBox 20">
              <a:extLst>
                <a:ext uri="{FF2B5EF4-FFF2-40B4-BE49-F238E27FC236}">
                  <a16:creationId xmlns:a16="http://schemas.microsoft.com/office/drawing/2014/main" id="{7E5A0D50-BD01-48CF-9E1E-6EBE3CFE0757}"/>
                </a:ext>
              </a:extLst>
            </p:cNvPr>
            <p:cNvSpPr txBox="1"/>
            <p:nvPr/>
          </p:nvSpPr>
          <p:spPr>
            <a:xfrm>
              <a:off x="5494159" y="2326935"/>
              <a:ext cx="171516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000" b="1" kern="0" dirty="0">
                  <a:solidFill>
                    <a:srgbClr val="C00000"/>
                  </a:solidFill>
                  <a:effectLst>
                    <a:outerShdw blurRad="38100" dist="38100" dir="2700000" algn="tl">
                      <a:srgbClr val="000000">
                        <a:alpha val="43137"/>
                      </a:srgbClr>
                    </a:outerShdw>
                  </a:effectLst>
                  <a:latin typeface="Sakkal Majalla" pitchFamily="2" charset="-78"/>
                  <a:cs typeface="Sakkal Majalla" pitchFamily="2" charset="-78"/>
                </a:rPr>
                <a:t>نشاط</a:t>
              </a:r>
            </a:p>
          </p:txBody>
        </p:sp>
        <p:sp>
          <p:nvSpPr>
            <p:cNvPr id="22" name="TextBox 21">
              <a:extLst>
                <a:ext uri="{FF2B5EF4-FFF2-40B4-BE49-F238E27FC236}">
                  <a16:creationId xmlns:a16="http://schemas.microsoft.com/office/drawing/2014/main" id="{7E5A0D50-BD01-48CF-9E1E-6EBE3CFE0757}"/>
                </a:ext>
              </a:extLst>
            </p:cNvPr>
            <p:cNvSpPr txBox="1"/>
            <p:nvPr/>
          </p:nvSpPr>
          <p:spPr>
            <a:xfrm>
              <a:off x="266853" y="3863607"/>
              <a:ext cx="5401994" cy="111265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chemeClr val="tx1">
                      <a:lumMod val="65000"/>
                      <a:lumOff val="35000"/>
                    </a:schemeClr>
                  </a:solidFill>
                  <a:effectLst>
                    <a:outerShdw blurRad="38100" dist="38100" dir="2700000" algn="tl">
                      <a:srgbClr val="000000">
                        <a:alpha val="43137"/>
                      </a:srgbClr>
                    </a:outerShdw>
                  </a:effectLst>
                  <a:latin typeface="Sakkal Majalla" pitchFamily="2" charset="-78"/>
                  <a:cs typeface="Sakkal Majalla" pitchFamily="2" charset="-78"/>
                </a:rPr>
                <a:t>انظر دليل المتدرب</a:t>
              </a:r>
            </a:p>
          </p:txBody>
        </p:sp>
      </p:grpSp>
    </p:spTree>
    <p:extLst>
      <p:ext uri="{BB962C8B-B14F-4D97-AF65-F5344CB8AC3E}">
        <p14:creationId xmlns:p14="http://schemas.microsoft.com/office/powerpoint/2010/main" val="15565524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80</a:t>
            </a:fld>
            <a:endParaRPr lang="ar-EG"/>
          </a:p>
        </p:txBody>
      </p:sp>
      <p:grpSp>
        <p:nvGrpSpPr>
          <p:cNvPr id="5" name="Group 4"/>
          <p:cNvGrpSpPr/>
          <p:nvPr/>
        </p:nvGrpSpPr>
        <p:grpSpPr>
          <a:xfrm>
            <a:off x="2263515" y="310370"/>
            <a:ext cx="2952965" cy="669284"/>
            <a:chOff x="0" y="-9525"/>
            <a:chExt cx="1994535" cy="461645"/>
          </a:xfrm>
        </p:grpSpPr>
        <p:pic>
          <p:nvPicPr>
            <p:cNvPr id="6" name="Picture 5" descr="C:\Users\Google\Desktop\اشكال\ghg_0025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994535" cy="452120"/>
            </a:xfrm>
            <a:prstGeom prst="rect">
              <a:avLst/>
            </a:prstGeom>
            <a:noFill/>
            <a:ln>
              <a:noFill/>
            </a:ln>
          </p:spPr>
        </p:pic>
        <p:sp>
          <p:nvSpPr>
            <p:cNvPr id="8" name="Rectangle 7"/>
            <p:cNvSpPr/>
            <p:nvPr/>
          </p:nvSpPr>
          <p:spPr>
            <a:xfrm>
              <a:off x="6071" y="-9525"/>
              <a:ext cx="1765300" cy="461645"/>
            </a:xfrm>
            <a:prstGeom prst="rect">
              <a:avLst/>
            </a:prstGeom>
          </p:spPr>
          <p:txBody>
            <a:bodyPr wrap="square">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المصادر السلوكية</a:t>
              </a:r>
              <a:endParaRPr lang="en-US" sz="16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554836" y="33401"/>
              <a:ext cx="433070" cy="358486"/>
            </a:xfrm>
            <a:prstGeom prst="rect">
              <a:avLst/>
            </a:prstGeom>
          </p:spPr>
          <p:txBody>
            <a:bodyPr wrap="square">
              <a:noAutofit/>
            </a:bodyPr>
            <a:lstStyle/>
            <a:p>
              <a:pP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ثانياً</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614597" y="1281414"/>
            <a:ext cx="11322971"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تشير هذه المصادر إلى تصرفات الفرد في بيئة عمله، و التي قد تفاقم مشكلة الضغوط لديه، سواء كانت هذه التصرفات بوعي منه أو بدون وعي ، و يركز الباحثون على مصدر مهم هو الصراع الشخصي</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11" name="Group 10"/>
          <p:cNvGrpSpPr/>
          <p:nvPr/>
        </p:nvGrpSpPr>
        <p:grpSpPr>
          <a:xfrm>
            <a:off x="9338872" y="2414134"/>
            <a:ext cx="2598696" cy="837612"/>
            <a:chOff x="0" y="0"/>
            <a:chExt cx="2076450" cy="864870"/>
          </a:xfrm>
        </p:grpSpPr>
        <p:pic>
          <p:nvPicPr>
            <p:cNvPr id="12" name="Picture 11" descr="F:\صور\صور\New folder\ؤبرللااتن_0002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076450" cy="864870"/>
            </a:xfrm>
            <a:prstGeom prst="rect">
              <a:avLst/>
            </a:prstGeom>
            <a:noFill/>
            <a:ln>
              <a:noFill/>
            </a:ln>
          </p:spPr>
        </p:pic>
        <p:sp>
          <p:nvSpPr>
            <p:cNvPr id="13" name="Rectangle 12"/>
            <p:cNvSpPr/>
            <p:nvPr/>
          </p:nvSpPr>
          <p:spPr>
            <a:xfrm>
              <a:off x="500926" y="149403"/>
              <a:ext cx="1575524" cy="566064"/>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الصراع الشخصي</a:t>
              </a:r>
              <a:endParaRPr lang="en-US" sz="12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4" name="Group 13"/>
          <p:cNvGrpSpPr/>
          <p:nvPr/>
        </p:nvGrpSpPr>
        <p:grpSpPr>
          <a:xfrm>
            <a:off x="78754" y="2325109"/>
            <a:ext cx="8973477" cy="1015663"/>
            <a:chOff x="-2307332" y="1311583"/>
            <a:chExt cx="8973477" cy="1015663"/>
          </a:xfrm>
        </p:grpSpPr>
        <p:sp>
          <p:nvSpPr>
            <p:cNvPr id="15" name="Freeform: Shape 20">
              <a:extLst>
                <a:ext uri="{FF2B5EF4-FFF2-40B4-BE49-F238E27FC236}">
                  <a16:creationId xmlns:a16="http://schemas.microsoft.com/office/drawing/2014/main" id="{803753C2-484D-4988-89A5-E9FBE10809C6}"/>
                </a:ext>
              </a:extLst>
            </p:cNvPr>
            <p:cNvSpPr/>
            <p:nvPr/>
          </p:nvSpPr>
          <p:spPr>
            <a:xfrm>
              <a:off x="6534792" y="1480044"/>
              <a:ext cx="131353" cy="273728"/>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6" name="Rectangle 15"/>
            <p:cNvSpPr/>
            <p:nvPr/>
          </p:nvSpPr>
          <p:spPr>
            <a:xfrm>
              <a:off x="-2307332" y="1311583"/>
              <a:ext cx="879922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يأتي هذا الصراع من ثلاث جهات داخل المنظمة، علاقة الرئيس بالمرؤوس وعلاقة المرؤوس بالرئيس وعلاقة الزملاء بعضهم لبعض</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7" name="Group 16"/>
          <p:cNvGrpSpPr/>
          <p:nvPr/>
        </p:nvGrpSpPr>
        <p:grpSpPr>
          <a:xfrm>
            <a:off x="329784" y="3485466"/>
            <a:ext cx="11607784" cy="1477328"/>
            <a:chOff x="-4941639" y="1311583"/>
            <a:chExt cx="11607784" cy="1477328"/>
          </a:xfrm>
        </p:grpSpPr>
        <p:sp>
          <p:nvSpPr>
            <p:cNvPr id="18" name="Freeform: Shape 20">
              <a:extLst>
                <a:ext uri="{FF2B5EF4-FFF2-40B4-BE49-F238E27FC236}">
                  <a16:creationId xmlns:a16="http://schemas.microsoft.com/office/drawing/2014/main" id="{803753C2-484D-4988-89A5-E9FBE10809C6}"/>
                </a:ext>
              </a:extLst>
            </p:cNvPr>
            <p:cNvSpPr/>
            <p:nvPr/>
          </p:nvSpPr>
          <p:spPr>
            <a:xfrm>
              <a:off x="6534792" y="1480044"/>
              <a:ext cx="131353" cy="273728"/>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19" name="Rectangle 18"/>
            <p:cNvSpPr/>
            <p:nvPr/>
          </p:nvSpPr>
          <p:spPr>
            <a:xfrm>
              <a:off x="-4941639" y="1311583"/>
              <a:ext cx="11433533"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فالرئيس الذي لا يستمع إلى شكاوى موظفيه، ولا يتقبل الاقتراحات، وتكون الأهداف لديه غير واضحة، ويلتزم بحرفية القانون، ويميز موظف على آخر، ولا يثني على المبدع، ويتكلم عن الأخطاء فقط، يجد العاملون معه أنفسهم في موقع المحبط نتيجة عدم تقدير رئيسهم لهم</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20" name="Group 19"/>
          <p:cNvGrpSpPr/>
          <p:nvPr/>
        </p:nvGrpSpPr>
        <p:grpSpPr>
          <a:xfrm>
            <a:off x="329784" y="5047759"/>
            <a:ext cx="11607784" cy="1015663"/>
            <a:chOff x="-4941639" y="1311583"/>
            <a:chExt cx="11607784" cy="1015663"/>
          </a:xfrm>
        </p:grpSpPr>
        <p:sp>
          <p:nvSpPr>
            <p:cNvPr id="21" name="Freeform: Shape 20">
              <a:extLst>
                <a:ext uri="{FF2B5EF4-FFF2-40B4-BE49-F238E27FC236}">
                  <a16:creationId xmlns:a16="http://schemas.microsoft.com/office/drawing/2014/main" id="{803753C2-484D-4988-89A5-E9FBE10809C6}"/>
                </a:ext>
              </a:extLst>
            </p:cNvPr>
            <p:cNvSpPr/>
            <p:nvPr/>
          </p:nvSpPr>
          <p:spPr>
            <a:xfrm>
              <a:off x="6534792" y="1480044"/>
              <a:ext cx="131353" cy="273728"/>
            </a:xfrm>
            <a:custGeom>
              <a:avLst/>
              <a:gdLst>
                <a:gd name="connsiteX0" fmla="*/ 32657 w 182510"/>
                <a:gd name="connsiteY0" fmla="*/ 253227 h 338948"/>
                <a:gd name="connsiteX1" fmla="*/ 115829 w 182510"/>
                <a:gd name="connsiteY1" fmla="*/ 336400 h 338948"/>
                <a:gd name="connsiteX2" fmla="*/ 190137 w 182510"/>
                <a:gd name="connsiteY2" fmla="*/ 305634 h 338948"/>
                <a:gd name="connsiteX3" fmla="*/ 190137 w 182510"/>
                <a:gd name="connsiteY3" fmla="*/ 43601 h 338948"/>
                <a:gd name="connsiteX4" fmla="*/ 115829 w 182510"/>
                <a:gd name="connsiteY4" fmla="*/ 12834 h 338948"/>
                <a:gd name="connsiteX5" fmla="*/ 32657 w 182510"/>
                <a:gd name="connsiteY5" fmla="*/ 96007 h 338948"/>
                <a:gd name="connsiteX6" fmla="*/ 32657 w 182510"/>
                <a:gd name="connsiteY6" fmla="*/ 253227 h 33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510" h="338948">
                  <a:moveTo>
                    <a:pt x="32657" y="253227"/>
                  </a:moveTo>
                  <a:lnTo>
                    <a:pt x="115829" y="336400"/>
                  </a:lnTo>
                  <a:cubicBezTo>
                    <a:pt x="143206" y="363777"/>
                    <a:pt x="190137" y="344483"/>
                    <a:pt x="190137" y="305634"/>
                  </a:cubicBezTo>
                  <a:lnTo>
                    <a:pt x="190137" y="43601"/>
                  </a:lnTo>
                  <a:cubicBezTo>
                    <a:pt x="190137" y="4752"/>
                    <a:pt x="143206" y="-14542"/>
                    <a:pt x="115829" y="12834"/>
                  </a:cubicBezTo>
                  <a:lnTo>
                    <a:pt x="32657" y="96007"/>
                  </a:lnTo>
                  <a:cubicBezTo>
                    <a:pt x="-10886" y="139289"/>
                    <a:pt x="-10886" y="209686"/>
                    <a:pt x="32657" y="253227"/>
                  </a:cubicBezTo>
                  <a:close/>
                </a:path>
              </a:pathLst>
            </a:custGeom>
            <a:solidFill>
              <a:srgbClr val="00C3E6"/>
            </a:solidFill>
            <a:ln w="26031" cap="flat">
              <a:noFill/>
              <a:prstDash val="solid"/>
              <a:miter/>
            </a:ln>
          </p:spPr>
          <p:txBody>
            <a:bodyPr rtlCol="0" anchor="ctr"/>
            <a:lstStyle/>
            <a:p>
              <a:endParaRPr lang="en-US" sz="2800">
                <a:latin typeface="Sakkal Majalla" panose="02000000000000000000" pitchFamily="2" charset="-78"/>
                <a:cs typeface="Sakkal Majalla" panose="02000000000000000000" pitchFamily="2" charset="-78"/>
              </a:endParaRPr>
            </a:p>
          </p:txBody>
        </p:sp>
        <p:sp>
          <p:nvSpPr>
            <p:cNvPr id="22" name="Rectangle 21"/>
            <p:cNvSpPr/>
            <p:nvPr/>
          </p:nvSpPr>
          <p:spPr>
            <a:xfrm>
              <a:off x="-4941639" y="1311583"/>
              <a:ext cx="11433533"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هذا النوع من الرؤساء يمثل مصدرا من مصادر الضغوط نظرا للقيود التي يفرضها على مرؤوسيه، بما يملكه من قوة السلطة التي لديه، وعلى الجانب الأخر نجد أن الصدام المتكرر من المشرفين والموظفين يمثل مصدراً من مصادر الضغوط</a:t>
              </a:r>
              <a:endParaRPr lang="en-ZA" sz="2400" b="1" dirty="0">
                <a:solidFill>
                  <a:srgbClr val="002060"/>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2547697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randombar(horizont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righ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81</a:t>
            </a:fld>
            <a:endParaRPr lang="ar-EG"/>
          </a:p>
        </p:txBody>
      </p:sp>
      <p:grpSp>
        <p:nvGrpSpPr>
          <p:cNvPr id="5" name="Group 4"/>
          <p:cNvGrpSpPr/>
          <p:nvPr/>
        </p:nvGrpSpPr>
        <p:grpSpPr>
          <a:xfrm>
            <a:off x="1932830" y="269824"/>
            <a:ext cx="4033255" cy="606998"/>
            <a:chOff x="0" y="0"/>
            <a:chExt cx="2510155" cy="450850"/>
          </a:xfrm>
        </p:grpSpPr>
        <p:pic>
          <p:nvPicPr>
            <p:cNvPr id="6" name="Picture 5"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8" name="Rectangle 7"/>
            <p:cNvSpPr/>
            <p:nvPr/>
          </p:nvSpPr>
          <p:spPr>
            <a:xfrm>
              <a:off x="233045" y="48326"/>
              <a:ext cx="2095500" cy="363556"/>
            </a:xfrm>
            <a:prstGeom prst="rect">
              <a:avLst/>
            </a:prstGeom>
          </p:spPr>
          <p:txBody>
            <a:bodyPr wrap="square">
              <a:noAutofit/>
            </a:bodyPr>
            <a:lstStyle/>
            <a:p>
              <a:pPr algn="ctr">
                <a:lnSpc>
                  <a:spcPct val="107000"/>
                </a:lnSpc>
                <a:spcAft>
                  <a:spcPts val="800"/>
                </a:spcAft>
              </a:pPr>
              <a:r>
                <a:rPr lang="ar-SA" sz="24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مصادر ضغوط العمل التنظيمية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9" name="Group 8"/>
          <p:cNvGrpSpPr/>
          <p:nvPr/>
        </p:nvGrpSpPr>
        <p:grpSpPr>
          <a:xfrm>
            <a:off x="6340536" y="824357"/>
            <a:ext cx="5685432" cy="910444"/>
            <a:chOff x="-4091239" y="-9630"/>
            <a:chExt cx="5686083" cy="910444"/>
          </a:xfrm>
        </p:grpSpPr>
        <p:pic>
          <p:nvPicPr>
            <p:cNvPr id="10" name="Picture 9" descr="D:\New folder\Untitled-1-Recovered_0006_Layer-3.png"/>
            <p:cNvPicPr>
              <a:picLocks noChangeAspect="1"/>
            </p:cNvPicPr>
            <p:nvPr/>
          </p:nvPicPr>
          <p:blipFill rotWithShape="1">
            <a:blip r:embed="rId4"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1" name="Rectangle 10"/>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الاستراتيجيات والسياسات التنظيمية: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2" name="Rectangle 11"/>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3" name="Rectangle 12"/>
          <p:cNvSpPr/>
          <p:nvPr/>
        </p:nvSpPr>
        <p:spPr>
          <a:xfrm>
            <a:off x="819473" y="1980940"/>
            <a:ext cx="10769431" cy="1015663"/>
          </a:xfrm>
          <a:prstGeom prst="rect">
            <a:avLst/>
          </a:prstGeom>
        </p:spPr>
        <p:txBody>
          <a:bodyPr wrap="square">
            <a:spAutoFit/>
          </a:bodyPr>
          <a:lstStyle/>
          <a:p>
            <a:pPr marL="342900" indent="-342900" algn="justLow">
              <a:lnSpc>
                <a:spcPct val="125000"/>
              </a:lnSpc>
              <a:buFont typeface="Wingdings" panose="05000000000000000000" pitchFamily="2" charset="2"/>
              <a:buChar char="q"/>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تتمثل في الغايات والأهداف والطريقة التي تتبعها الإدارة لتحقيق أهدافها من خلال القواعد والتصرفات التي تتبناها في أعمالها اليومية</a:t>
            </a:r>
            <a:endParaRPr lang="ar-EG" sz="2800" dirty="0">
              <a:latin typeface="Sakkal Majalla" panose="02000000000000000000" pitchFamily="2" charset="-78"/>
              <a:cs typeface="Sakkal Majalla" panose="02000000000000000000" pitchFamily="2" charset="-78"/>
            </a:endParaRPr>
          </a:p>
        </p:txBody>
      </p:sp>
      <p:sp>
        <p:nvSpPr>
          <p:cNvPr id="14" name="Rectangle 13"/>
          <p:cNvSpPr/>
          <p:nvPr/>
        </p:nvSpPr>
        <p:spPr>
          <a:xfrm>
            <a:off x="838200" y="3093315"/>
            <a:ext cx="10769431" cy="1454244"/>
          </a:xfrm>
          <a:prstGeom prst="rect">
            <a:avLst/>
          </a:prstGeom>
        </p:spPr>
        <p:txBody>
          <a:bodyPr wrap="square">
            <a:spAutoFit/>
          </a:bodyPr>
          <a:lstStyle/>
          <a:p>
            <a:pPr marL="342900" indent="-342900" algn="justLow">
              <a:lnSpc>
                <a:spcPct val="125000"/>
              </a:lnSpc>
              <a:buFont typeface="Wingdings" panose="05000000000000000000" pitchFamily="2" charset="2"/>
              <a:buChar char="q"/>
            </a:pPr>
            <a:r>
              <a:rPr lang="ar-EG" sz="2400" b="1" dirty="0">
                <a:solidFill>
                  <a:srgbClr val="002060"/>
                </a:solidFill>
                <a:ea typeface="Calibri" panose="020F0502020204030204" pitchFamily="34" charset="0"/>
                <a:cs typeface="Sakkal Majalla" panose="02000000000000000000" pitchFamily="2" charset="-78"/>
              </a:rPr>
              <a:t>يتمثل تعارض الأهداف وأشكال الاستراتيجيات المختلفة مصدرا رئيسيا من مصادر الضغوط، ذلك أن استراتيجية الاستقرار تقود إلى الملل والفتور وعدم إشباع دافع الإنجاز بينما تفرض استراتيجيات النمو والتوسع تحديات وجهود أكبر قد لا يحتملها الكثير من العاملين في المقابل تشعر الإدارة العليا بالفشل</a:t>
            </a:r>
            <a:endParaRPr lang="ar-EG" sz="2800" dirty="0">
              <a:solidFill>
                <a:srgbClr val="C00000"/>
              </a:solidFill>
            </a:endParaRPr>
          </a:p>
        </p:txBody>
      </p:sp>
      <p:sp>
        <p:nvSpPr>
          <p:cNvPr id="15" name="Rectangle 14"/>
          <p:cNvSpPr/>
          <p:nvPr/>
        </p:nvSpPr>
        <p:spPr>
          <a:xfrm>
            <a:off x="771754" y="4787151"/>
            <a:ext cx="10769431" cy="992579"/>
          </a:xfrm>
          <a:prstGeom prst="rect">
            <a:avLst/>
          </a:prstGeom>
        </p:spPr>
        <p:txBody>
          <a:bodyPr wrap="square">
            <a:spAutoFit/>
          </a:bodyPr>
          <a:lstStyle/>
          <a:p>
            <a:pPr marL="342900" indent="-342900" algn="justLow">
              <a:lnSpc>
                <a:spcPct val="125000"/>
              </a:lnSpc>
              <a:buFont typeface="Wingdings" panose="05000000000000000000" pitchFamily="2" charset="2"/>
              <a:buChar char="q"/>
            </a:pPr>
            <a:r>
              <a:rPr lang="ar-EG" sz="2400" b="1" dirty="0">
                <a:solidFill>
                  <a:srgbClr val="002060"/>
                </a:solidFill>
                <a:ea typeface="Calibri" panose="020F0502020204030204" pitchFamily="34" charset="0"/>
                <a:cs typeface="Sakkal Majalla" panose="02000000000000000000" pitchFamily="2" charset="-78"/>
              </a:rPr>
              <a:t>كذلك العاملون في حالة تقليص الأنشطة أو تصنيفها لذا فإن ردود الأفعال للموظفين والدرجة التي تتفق فيها مطالبهم مع هذه السياسات من عدمها، تمثل سبباً رئيسياً من أسباب ضغوط العمل التنظيمية</a:t>
            </a:r>
            <a:endParaRPr lang="ar-EG" sz="2800" dirty="0">
              <a:solidFill>
                <a:srgbClr val="C00000"/>
              </a:solidFill>
            </a:endParaRPr>
          </a:p>
        </p:txBody>
      </p:sp>
    </p:spTree>
    <p:extLst>
      <p:ext uri="{BB962C8B-B14F-4D97-AF65-F5344CB8AC3E}">
        <p14:creationId xmlns:p14="http://schemas.microsoft.com/office/powerpoint/2010/main" val="96158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80">
                                          <p:stCondLst>
                                            <p:cond delay="0"/>
                                          </p:stCondLst>
                                        </p:cTn>
                                        <p:tgtEl>
                                          <p:spTgt spid="9"/>
                                        </p:tgtEl>
                                      </p:cBhvr>
                                    </p:animEffect>
                                    <p:anim calcmode="lin" valueType="num">
                                      <p:cBhvr>
                                        <p:cTn id="1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0" dur="26">
                                          <p:stCondLst>
                                            <p:cond delay="650"/>
                                          </p:stCondLst>
                                        </p:cTn>
                                        <p:tgtEl>
                                          <p:spTgt spid="9"/>
                                        </p:tgtEl>
                                      </p:cBhvr>
                                      <p:to x="100000" y="60000"/>
                                    </p:animScale>
                                    <p:animScale>
                                      <p:cBhvr>
                                        <p:cTn id="21" dur="166" decel="50000">
                                          <p:stCondLst>
                                            <p:cond delay="676"/>
                                          </p:stCondLst>
                                        </p:cTn>
                                        <p:tgtEl>
                                          <p:spTgt spid="9"/>
                                        </p:tgtEl>
                                      </p:cBhvr>
                                      <p:to x="100000" y="100000"/>
                                    </p:animScale>
                                    <p:animScale>
                                      <p:cBhvr>
                                        <p:cTn id="22" dur="26">
                                          <p:stCondLst>
                                            <p:cond delay="1312"/>
                                          </p:stCondLst>
                                        </p:cTn>
                                        <p:tgtEl>
                                          <p:spTgt spid="9"/>
                                        </p:tgtEl>
                                      </p:cBhvr>
                                      <p:to x="100000" y="80000"/>
                                    </p:animScale>
                                    <p:animScale>
                                      <p:cBhvr>
                                        <p:cTn id="23" dur="166" decel="50000">
                                          <p:stCondLst>
                                            <p:cond delay="1338"/>
                                          </p:stCondLst>
                                        </p:cTn>
                                        <p:tgtEl>
                                          <p:spTgt spid="9"/>
                                        </p:tgtEl>
                                      </p:cBhvr>
                                      <p:to x="100000" y="100000"/>
                                    </p:animScale>
                                    <p:animScale>
                                      <p:cBhvr>
                                        <p:cTn id="24" dur="26">
                                          <p:stCondLst>
                                            <p:cond delay="1642"/>
                                          </p:stCondLst>
                                        </p:cTn>
                                        <p:tgtEl>
                                          <p:spTgt spid="9"/>
                                        </p:tgtEl>
                                      </p:cBhvr>
                                      <p:to x="100000" y="90000"/>
                                    </p:animScale>
                                    <p:animScale>
                                      <p:cBhvr>
                                        <p:cTn id="25" dur="166" decel="50000">
                                          <p:stCondLst>
                                            <p:cond delay="1668"/>
                                          </p:stCondLst>
                                        </p:cTn>
                                        <p:tgtEl>
                                          <p:spTgt spid="9"/>
                                        </p:tgtEl>
                                      </p:cBhvr>
                                      <p:to x="100000" y="100000"/>
                                    </p:animScale>
                                    <p:animScale>
                                      <p:cBhvr>
                                        <p:cTn id="26" dur="26">
                                          <p:stCondLst>
                                            <p:cond delay="1808"/>
                                          </p:stCondLst>
                                        </p:cTn>
                                        <p:tgtEl>
                                          <p:spTgt spid="9"/>
                                        </p:tgtEl>
                                      </p:cBhvr>
                                      <p:to x="100000" y="95000"/>
                                    </p:animScale>
                                    <p:animScale>
                                      <p:cBhvr>
                                        <p:cTn id="27" dur="166" decel="50000">
                                          <p:stCondLst>
                                            <p:cond delay="1834"/>
                                          </p:stCondLst>
                                        </p:cTn>
                                        <p:tgtEl>
                                          <p:spTgt spid="9"/>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arn(inVertic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arn(inVertic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82</a:t>
            </a:fld>
            <a:endParaRPr lang="ar-EG"/>
          </a:p>
        </p:txBody>
      </p:sp>
      <p:grpSp>
        <p:nvGrpSpPr>
          <p:cNvPr id="10" name="Group 9"/>
          <p:cNvGrpSpPr/>
          <p:nvPr/>
        </p:nvGrpSpPr>
        <p:grpSpPr>
          <a:xfrm>
            <a:off x="6340536" y="824357"/>
            <a:ext cx="5685432" cy="910444"/>
            <a:chOff x="-4091239" y="-9630"/>
            <a:chExt cx="5686083" cy="910444"/>
          </a:xfrm>
        </p:grpSpPr>
        <p:pic>
          <p:nvPicPr>
            <p:cNvPr id="11" name="Picture 10"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12" name="Rectangle 11"/>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طبيعة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13" name="Rectangle 12"/>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419099" y="1755332"/>
            <a:ext cx="11286074" cy="1015663"/>
            <a:chOff x="419099" y="1755332"/>
            <a:chExt cx="11286074" cy="1015663"/>
          </a:xfrm>
        </p:grpSpPr>
        <p:pic>
          <p:nvPicPr>
            <p:cNvPr id="15" name="Picture 2" descr="ÙØªÙØ¬Ø© Ø¨Ø­Ø« Ø§ÙØµÙØ± Ø¹Ù âªStaffâ¬â"/>
            <p:cNvPicPr>
              <a:picLocks noChangeAspect="1" noChangeArrowheads="1"/>
            </p:cNvPicPr>
            <p:nvPr/>
          </p:nvPicPr>
          <p:blipFill rotWithShape="1">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l="1" t="18250" r="70" b="10375"/>
            <a:stretch/>
          </p:blipFill>
          <p:spPr bwMode="auto">
            <a:xfrm>
              <a:off x="10686470" y="1858079"/>
              <a:ext cx="1018703" cy="81017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419099" y="1755332"/>
              <a:ext cx="1023676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لا تخلو أي وظيفة من الوظائف تقريبا من الضغوط، إلا أنه هناك وظائف ذات طابع خاص تؤدي إلى ارتفاع مستوى الضغوط لدى أصحابها</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a:off x="446584" y="2820466"/>
            <a:ext cx="11286074" cy="1015663"/>
            <a:chOff x="419099" y="1755332"/>
            <a:chExt cx="11286074" cy="1015663"/>
          </a:xfrm>
        </p:grpSpPr>
        <p:pic>
          <p:nvPicPr>
            <p:cNvPr id="19" name="Picture 2" descr="ÙØªÙØ¬Ø© Ø¨Ø­Ø« Ø§ÙØµÙØ± Ø¹Ù âªStaffâ¬â"/>
            <p:cNvPicPr>
              <a:picLocks noChangeAspect="1" noChangeArrowheads="1"/>
            </p:cNvPicPr>
            <p:nvPr/>
          </p:nvPicPr>
          <p:blipFill rotWithShape="1">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l="1" t="18250" r="70" b="10375"/>
            <a:stretch/>
          </p:blipFill>
          <p:spPr bwMode="auto">
            <a:xfrm>
              <a:off x="10686470" y="1858079"/>
              <a:ext cx="1018703" cy="81017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419099" y="1755332"/>
              <a:ext cx="1023676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cs typeface="Sakkal Majalla" panose="02000000000000000000" pitchFamily="2" charset="-78"/>
                </a:rPr>
                <a:t>يعود ذلك إلى أن طبيعة الوظيفة تفرض على الموظف اتخاذ قرار هام ينطوي على مسؤوليات أمنية أو صحية مثل موظفي قطاعات الأمن والصحة وغيرها</a:t>
              </a:r>
              <a:endParaRPr lang="en-US" sz="2400" b="1" dirty="0">
                <a:solidFill>
                  <a:srgbClr val="002060"/>
                </a:solidFill>
                <a:latin typeface="Sakkal Majalla" panose="02000000000000000000" pitchFamily="2" charset="-78"/>
                <a:cs typeface="Sakkal Majalla" panose="02000000000000000000" pitchFamily="2" charset="-78"/>
              </a:endParaRPr>
            </a:p>
          </p:txBody>
        </p:sp>
      </p:grpSp>
      <p:grpSp>
        <p:nvGrpSpPr>
          <p:cNvPr id="28" name="Group 27"/>
          <p:cNvGrpSpPr/>
          <p:nvPr/>
        </p:nvGrpSpPr>
        <p:grpSpPr>
          <a:xfrm>
            <a:off x="6340536" y="4090991"/>
            <a:ext cx="5685432" cy="910444"/>
            <a:chOff x="-4091239" y="-9630"/>
            <a:chExt cx="5686083" cy="910444"/>
          </a:xfrm>
        </p:grpSpPr>
        <p:pic>
          <p:nvPicPr>
            <p:cNvPr id="29" name="Picture 28"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30" name="Rectangle 29"/>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عبء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31" name="Rectangle 30"/>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2" name="Group 31"/>
          <p:cNvGrpSpPr/>
          <p:nvPr/>
        </p:nvGrpSpPr>
        <p:grpSpPr>
          <a:xfrm>
            <a:off x="419099" y="5021966"/>
            <a:ext cx="11286074" cy="1015663"/>
            <a:chOff x="419099" y="1755332"/>
            <a:chExt cx="11286074" cy="1015663"/>
          </a:xfrm>
        </p:grpSpPr>
        <p:pic>
          <p:nvPicPr>
            <p:cNvPr id="33" name="Picture 2" descr="ÙØªÙØ¬Ø© Ø¨Ø­Ø« Ø§ÙØµÙØ± Ø¹Ù âªStaffâ¬â"/>
            <p:cNvPicPr>
              <a:picLocks noChangeAspect="1" noChangeArrowheads="1"/>
            </p:cNvPicPr>
            <p:nvPr/>
          </p:nvPicPr>
          <p:blipFill rotWithShape="1">
            <a:blip r:embed="rId4" cstate="print">
              <a:clrChange>
                <a:clrFrom>
                  <a:srgbClr val="F6F6F6"/>
                </a:clrFrom>
                <a:clrTo>
                  <a:srgbClr val="F6F6F6">
                    <a:alpha val="0"/>
                  </a:srgbClr>
                </a:clrTo>
              </a:clrChange>
              <a:extLst>
                <a:ext uri="{28A0092B-C50C-407E-A947-70E740481C1C}">
                  <a14:useLocalDpi xmlns:a14="http://schemas.microsoft.com/office/drawing/2010/main" val="0"/>
                </a:ext>
              </a:extLst>
            </a:blip>
            <a:srcRect l="1" t="18250" r="70" b="10375"/>
            <a:stretch/>
          </p:blipFill>
          <p:spPr bwMode="auto">
            <a:xfrm>
              <a:off x="10686470" y="1858079"/>
              <a:ext cx="1018703" cy="810170"/>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419099" y="1755332"/>
              <a:ext cx="1023676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ويعبر هذا المفهوم عن الأعباء المهنية العالية التي يعاني منها العاملين في وظيفة ما، </a:t>
              </a:r>
              <a:r>
                <a:rPr lang="ar-EG" sz="2400" b="1" dirty="0">
                  <a:latin typeface="Calibri" panose="020F0502020204030204" pitchFamily="34" charset="0"/>
                  <a:ea typeface="Calibri" panose="020F0502020204030204" pitchFamily="34" charset="0"/>
                  <a:cs typeface="Sakkal Majalla" panose="02000000000000000000" pitchFamily="2" charset="-78"/>
                </a:rPr>
                <a:t>و ذلك لما تطلبه من مهارات عالية لا يملكها الفرد و ليس له القدرة على أدائها و تنقسم إلى:</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261921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80">
                                          <p:stCondLst>
                                            <p:cond delay="0"/>
                                          </p:stCondLst>
                                        </p:cTn>
                                        <p:tgtEl>
                                          <p:spTgt spid="10"/>
                                        </p:tgtEl>
                                      </p:cBhvr>
                                    </p:animEffect>
                                    <p:anim calcmode="lin" valueType="num">
                                      <p:cBhvr>
                                        <p:cTn id="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gtEl>
                                      </p:cBhvr>
                                      <p:to x="100000" y="60000"/>
                                    </p:animScale>
                                    <p:animScale>
                                      <p:cBhvr>
                                        <p:cTn id="14" dur="166" decel="50000">
                                          <p:stCondLst>
                                            <p:cond delay="676"/>
                                          </p:stCondLst>
                                        </p:cTn>
                                        <p:tgtEl>
                                          <p:spTgt spid="10"/>
                                        </p:tgtEl>
                                      </p:cBhvr>
                                      <p:to x="100000" y="100000"/>
                                    </p:animScale>
                                    <p:animScale>
                                      <p:cBhvr>
                                        <p:cTn id="15" dur="26">
                                          <p:stCondLst>
                                            <p:cond delay="1312"/>
                                          </p:stCondLst>
                                        </p:cTn>
                                        <p:tgtEl>
                                          <p:spTgt spid="10"/>
                                        </p:tgtEl>
                                      </p:cBhvr>
                                      <p:to x="100000" y="80000"/>
                                    </p:animScale>
                                    <p:animScale>
                                      <p:cBhvr>
                                        <p:cTn id="16" dur="166" decel="50000">
                                          <p:stCondLst>
                                            <p:cond delay="1338"/>
                                          </p:stCondLst>
                                        </p:cTn>
                                        <p:tgtEl>
                                          <p:spTgt spid="10"/>
                                        </p:tgtEl>
                                      </p:cBhvr>
                                      <p:to x="100000" y="100000"/>
                                    </p:animScale>
                                    <p:animScale>
                                      <p:cBhvr>
                                        <p:cTn id="17" dur="26">
                                          <p:stCondLst>
                                            <p:cond delay="1642"/>
                                          </p:stCondLst>
                                        </p:cTn>
                                        <p:tgtEl>
                                          <p:spTgt spid="10"/>
                                        </p:tgtEl>
                                      </p:cBhvr>
                                      <p:to x="100000" y="90000"/>
                                    </p:animScale>
                                    <p:animScale>
                                      <p:cBhvr>
                                        <p:cTn id="18" dur="166" decel="50000">
                                          <p:stCondLst>
                                            <p:cond delay="1668"/>
                                          </p:stCondLst>
                                        </p:cTn>
                                        <p:tgtEl>
                                          <p:spTgt spid="10"/>
                                        </p:tgtEl>
                                      </p:cBhvr>
                                      <p:to x="100000" y="100000"/>
                                    </p:animScale>
                                    <p:animScale>
                                      <p:cBhvr>
                                        <p:cTn id="19" dur="26">
                                          <p:stCondLst>
                                            <p:cond delay="1808"/>
                                          </p:stCondLst>
                                        </p:cTn>
                                        <p:tgtEl>
                                          <p:spTgt spid="10"/>
                                        </p:tgtEl>
                                      </p:cBhvr>
                                      <p:to x="100000" y="95000"/>
                                    </p:animScale>
                                    <p:animScale>
                                      <p:cBhvr>
                                        <p:cTn id="20" dur="166" decel="50000">
                                          <p:stCondLst>
                                            <p:cond delay="1834"/>
                                          </p:stCondLst>
                                        </p:cTn>
                                        <p:tgtEl>
                                          <p:spTgt spid="1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arn(inVertical)">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580">
                                          <p:stCondLst>
                                            <p:cond delay="0"/>
                                          </p:stCondLst>
                                        </p:cTn>
                                        <p:tgtEl>
                                          <p:spTgt spid="28"/>
                                        </p:tgtEl>
                                      </p:cBhvr>
                                    </p:animEffect>
                                    <p:anim calcmode="lin" valueType="num">
                                      <p:cBhvr>
                                        <p:cTn id="36"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41" dur="26">
                                          <p:stCondLst>
                                            <p:cond delay="650"/>
                                          </p:stCondLst>
                                        </p:cTn>
                                        <p:tgtEl>
                                          <p:spTgt spid="28"/>
                                        </p:tgtEl>
                                      </p:cBhvr>
                                      <p:to x="100000" y="60000"/>
                                    </p:animScale>
                                    <p:animScale>
                                      <p:cBhvr>
                                        <p:cTn id="42" dur="166" decel="50000">
                                          <p:stCondLst>
                                            <p:cond delay="676"/>
                                          </p:stCondLst>
                                        </p:cTn>
                                        <p:tgtEl>
                                          <p:spTgt spid="28"/>
                                        </p:tgtEl>
                                      </p:cBhvr>
                                      <p:to x="100000" y="100000"/>
                                    </p:animScale>
                                    <p:animScale>
                                      <p:cBhvr>
                                        <p:cTn id="43" dur="26">
                                          <p:stCondLst>
                                            <p:cond delay="1312"/>
                                          </p:stCondLst>
                                        </p:cTn>
                                        <p:tgtEl>
                                          <p:spTgt spid="28"/>
                                        </p:tgtEl>
                                      </p:cBhvr>
                                      <p:to x="100000" y="80000"/>
                                    </p:animScale>
                                    <p:animScale>
                                      <p:cBhvr>
                                        <p:cTn id="44" dur="166" decel="50000">
                                          <p:stCondLst>
                                            <p:cond delay="1338"/>
                                          </p:stCondLst>
                                        </p:cTn>
                                        <p:tgtEl>
                                          <p:spTgt spid="28"/>
                                        </p:tgtEl>
                                      </p:cBhvr>
                                      <p:to x="100000" y="100000"/>
                                    </p:animScale>
                                    <p:animScale>
                                      <p:cBhvr>
                                        <p:cTn id="45" dur="26">
                                          <p:stCondLst>
                                            <p:cond delay="1642"/>
                                          </p:stCondLst>
                                        </p:cTn>
                                        <p:tgtEl>
                                          <p:spTgt spid="28"/>
                                        </p:tgtEl>
                                      </p:cBhvr>
                                      <p:to x="100000" y="90000"/>
                                    </p:animScale>
                                    <p:animScale>
                                      <p:cBhvr>
                                        <p:cTn id="46" dur="166" decel="50000">
                                          <p:stCondLst>
                                            <p:cond delay="1668"/>
                                          </p:stCondLst>
                                        </p:cTn>
                                        <p:tgtEl>
                                          <p:spTgt spid="28"/>
                                        </p:tgtEl>
                                      </p:cBhvr>
                                      <p:to x="100000" y="100000"/>
                                    </p:animScale>
                                    <p:animScale>
                                      <p:cBhvr>
                                        <p:cTn id="47" dur="26">
                                          <p:stCondLst>
                                            <p:cond delay="1808"/>
                                          </p:stCondLst>
                                        </p:cTn>
                                        <p:tgtEl>
                                          <p:spTgt spid="28"/>
                                        </p:tgtEl>
                                      </p:cBhvr>
                                      <p:to x="100000" y="95000"/>
                                    </p:animScale>
                                    <p:animScale>
                                      <p:cBhvr>
                                        <p:cTn id="48" dur="166" decel="50000">
                                          <p:stCondLst>
                                            <p:cond delay="1834"/>
                                          </p:stCondLst>
                                        </p:cTn>
                                        <p:tgtEl>
                                          <p:spTgt spid="28"/>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arn(inVertical)">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83</a:t>
            </a:fld>
            <a:endParaRPr lang="ar-EG"/>
          </a:p>
        </p:txBody>
      </p:sp>
      <p:grpSp>
        <p:nvGrpSpPr>
          <p:cNvPr id="5" name="Group 4"/>
          <p:cNvGrpSpPr/>
          <p:nvPr/>
        </p:nvGrpSpPr>
        <p:grpSpPr>
          <a:xfrm>
            <a:off x="-105234" y="322580"/>
            <a:ext cx="5685432" cy="910444"/>
            <a:chOff x="-4091239" y="-9630"/>
            <a:chExt cx="5686083" cy="910444"/>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الإحباط الوظيفي: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018B03C2-F68E-43DB-8C80-BCD1D09A13C3}"/>
              </a:ext>
            </a:extLst>
          </p:cNvPr>
          <p:cNvGrpSpPr/>
          <p:nvPr/>
        </p:nvGrpSpPr>
        <p:grpSpPr>
          <a:xfrm flipH="1">
            <a:off x="6724787" y="1796959"/>
            <a:ext cx="4455577" cy="3995457"/>
            <a:chOff x="2073194" y="3094670"/>
            <a:chExt cx="4453496" cy="3540209"/>
          </a:xfrm>
        </p:grpSpPr>
        <p:pic>
          <p:nvPicPr>
            <p:cNvPr id="11" name="Picture 10">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2" name="Rectangle 11">
              <a:extLst>
                <a:ext uri="{FF2B5EF4-FFF2-40B4-BE49-F238E27FC236}">
                  <a16:creationId xmlns:a16="http://schemas.microsoft.com/office/drawing/2014/main" id="{581FE0E3-32A2-45AE-9743-8A6890A8BDC1}"/>
                </a:ext>
              </a:extLst>
            </p:cNvPr>
            <p:cNvSpPr/>
            <p:nvPr/>
          </p:nvSpPr>
          <p:spPr>
            <a:xfrm>
              <a:off x="2418051" y="3494416"/>
              <a:ext cx="4108639" cy="2740716"/>
            </a:xfrm>
            <a:prstGeom prst="rect">
              <a:avLst/>
            </a:prstGeom>
          </p:spPr>
          <p:txBody>
            <a:bodyPr wrap="square">
              <a:spAutoFit/>
            </a:bodyPr>
            <a:lstStyle/>
            <a:p>
              <a:pPr algn="ctr">
                <a:lnSpc>
                  <a:spcPct val="125000"/>
                </a:lnSpc>
                <a:defRPr/>
              </a:pPr>
              <a:r>
                <a:rPr lang="ar-EG" sz="2600" b="1" dirty="0">
                  <a:solidFill>
                    <a:srgbClr val="002060"/>
                  </a:solidFill>
                  <a:latin typeface="Adobe Arabic" panose="02040503050201020203" pitchFamily="18" charset="-78"/>
                  <a:cs typeface="Sakkal Majalla" panose="02000000000000000000" pitchFamily="2" charset="-78"/>
                </a:rPr>
                <a:t>يتمثل في عدم قدرة الفرد على القيام بدوره في المنظمة بسبب عوائق البيئة التي يعمل بها، ويتحدد دور الفرد </a:t>
              </a:r>
              <a:br>
                <a:rPr lang="ar-EG" sz="2600" b="1" dirty="0">
                  <a:solidFill>
                    <a:srgbClr val="002060"/>
                  </a:solidFill>
                  <a:latin typeface="Adobe Arabic" panose="02040503050201020203" pitchFamily="18" charset="-78"/>
                  <a:cs typeface="Sakkal Majalla" panose="02000000000000000000" pitchFamily="2" charset="-78"/>
                </a:rPr>
              </a:br>
              <a:r>
                <a:rPr lang="ar-EG" sz="2600" b="1" dirty="0">
                  <a:solidFill>
                    <a:srgbClr val="002060"/>
                  </a:solidFill>
                  <a:latin typeface="Adobe Arabic" panose="02040503050201020203" pitchFamily="18" charset="-78"/>
                  <a:cs typeface="Sakkal Majalla" panose="02000000000000000000" pitchFamily="2" charset="-78"/>
                </a:rPr>
                <a:t>في المنظمة من خلال الوصف الوظيفي، ومؤهلاته وخبراته وموقعه في البناء التنظيمي </a:t>
              </a:r>
            </a:p>
          </p:txBody>
        </p:sp>
      </p:grpSp>
      <p:grpSp>
        <p:nvGrpSpPr>
          <p:cNvPr id="13" name="Group 12">
            <a:extLst>
              <a:ext uri="{FF2B5EF4-FFF2-40B4-BE49-F238E27FC236}">
                <a16:creationId xmlns:a16="http://schemas.microsoft.com/office/drawing/2014/main" id="{018B03C2-F68E-43DB-8C80-BCD1D09A13C3}"/>
              </a:ext>
            </a:extLst>
          </p:cNvPr>
          <p:cNvGrpSpPr/>
          <p:nvPr/>
        </p:nvGrpSpPr>
        <p:grpSpPr>
          <a:xfrm>
            <a:off x="2192437" y="1796959"/>
            <a:ext cx="4331970" cy="3995457"/>
            <a:chOff x="2073194" y="3094670"/>
            <a:chExt cx="4329947" cy="3540209"/>
          </a:xfrm>
        </p:grpSpPr>
        <p:pic>
          <p:nvPicPr>
            <p:cNvPr id="14" name="Picture 13">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5" name="Rectangle 14">
              <a:extLst>
                <a:ext uri="{FF2B5EF4-FFF2-40B4-BE49-F238E27FC236}">
                  <a16:creationId xmlns:a16="http://schemas.microsoft.com/office/drawing/2014/main" id="{581FE0E3-32A2-45AE-9743-8A6890A8BDC1}"/>
                </a:ext>
              </a:extLst>
            </p:cNvPr>
            <p:cNvSpPr/>
            <p:nvPr/>
          </p:nvSpPr>
          <p:spPr>
            <a:xfrm>
              <a:off x="2443902" y="3230504"/>
              <a:ext cx="3835690" cy="2740716"/>
            </a:xfrm>
            <a:prstGeom prst="rect">
              <a:avLst/>
            </a:prstGeom>
          </p:spPr>
          <p:txBody>
            <a:bodyPr wrap="square">
              <a:spAutoFit/>
            </a:bodyPr>
            <a:lstStyle/>
            <a:p>
              <a:pPr algn="ctr">
                <a:lnSpc>
                  <a:spcPct val="125000"/>
                </a:lnSpc>
                <a:defRPr/>
              </a:pPr>
              <a:r>
                <a:rPr lang="ar-EG" sz="2600" b="1" dirty="0">
                  <a:solidFill>
                    <a:srgbClr val="002060"/>
                  </a:solidFill>
                  <a:latin typeface="Adobe Arabic" panose="02040503050201020203" pitchFamily="18" charset="-78"/>
                  <a:cs typeface="Sakkal Majalla" panose="02000000000000000000" pitchFamily="2" charset="-78"/>
                </a:rPr>
                <a:t>ويعتمد دور الفرد على توقعاته من المنظمة وتوقعات المنظمة منه، تسبب بعض العوائق فشل الدور المناط للفرد، وتتمثل هذه العوائق في نقص المعلومات الخاصة بدوره في المنظمة، والتي تعرف بغموض الدور</a:t>
              </a:r>
            </a:p>
          </p:txBody>
        </p:sp>
      </p:grpSp>
    </p:spTree>
    <p:extLst>
      <p:ext uri="{BB962C8B-B14F-4D97-AF65-F5344CB8AC3E}">
        <p14:creationId xmlns:p14="http://schemas.microsoft.com/office/powerpoint/2010/main" val="66795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84</a:t>
            </a:fld>
            <a:endParaRPr lang="ar-EG"/>
          </a:p>
        </p:txBody>
      </p:sp>
      <p:sp>
        <p:nvSpPr>
          <p:cNvPr id="2" name="Rectangle 1"/>
          <p:cNvSpPr/>
          <p:nvPr/>
        </p:nvSpPr>
        <p:spPr>
          <a:xfrm>
            <a:off x="434715" y="818467"/>
            <a:ext cx="11647357" cy="517065"/>
          </a:xfrm>
          <a:prstGeom prst="rect">
            <a:avLst/>
          </a:prstGeom>
        </p:spPr>
        <p:txBody>
          <a:bodyPr wrap="square">
            <a:spAutoFit/>
          </a:bodyPr>
          <a:lstStyle/>
          <a:p>
            <a:pPr algn="justLow">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كذلك عدم وضوح دور الفرد في المنظمة مقارنة بالأفراد الآخرين أو ما يعرف بصراع الدور وسوف نستعرض معنى المفهومين:</a:t>
            </a:r>
            <a:endParaRPr lang="en-US" sz="1600" dirty="0">
              <a:solidFill>
                <a:srgbClr val="C00000"/>
              </a:solidFill>
              <a:effectLst/>
              <a:latin typeface="Calibri" panose="020F0502020204030204" pitchFamily="34" charset="0"/>
              <a:ea typeface="Calibri" panose="020F0502020204030204" pitchFamily="34" charset="0"/>
              <a:cs typeface="Arial" panose="020B0604020202020204" pitchFamily="34" charset="0"/>
            </a:endParaRPr>
          </a:p>
        </p:txBody>
      </p:sp>
      <p:grpSp>
        <p:nvGrpSpPr>
          <p:cNvPr id="5" name="Group 4"/>
          <p:cNvGrpSpPr/>
          <p:nvPr/>
        </p:nvGrpSpPr>
        <p:grpSpPr>
          <a:xfrm>
            <a:off x="297756" y="2139724"/>
            <a:ext cx="11784316" cy="941796"/>
            <a:chOff x="266700" y="1179104"/>
            <a:chExt cx="11784316" cy="941796"/>
          </a:xfrm>
        </p:grpSpPr>
        <p:pic>
          <p:nvPicPr>
            <p:cNvPr id="6" name="Picture 5" descr="ÙØªÙØ¬Ø© Ø¨Ø­Ø« Ø§ÙØµÙØ± Ø¹Ù Ø§ÙÙØ¯ÙØ± Ø§ÙÙØ¨Ø¯Ø¹"/>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14342" y="1262283"/>
              <a:ext cx="936674" cy="85861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66700" y="1179104"/>
              <a:ext cx="10961942"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يعني غموض الدور افتقار الفرد للمعلومات اللازمة له لأداء أعمال وظيفته المحددة له مثل: المعلومات الخاصة بحدود سلطاته ومسؤولياته، وأهداف وسياسات وقواعد وإجراءات العمل بالمنظمة</a:t>
              </a:r>
            </a:p>
          </p:txBody>
        </p:sp>
      </p:grpSp>
      <p:grpSp>
        <p:nvGrpSpPr>
          <p:cNvPr id="9" name="Group 8"/>
          <p:cNvGrpSpPr/>
          <p:nvPr/>
        </p:nvGrpSpPr>
        <p:grpSpPr>
          <a:xfrm>
            <a:off x="297756" y="3258800"/>
            <a:ext cx="11784316" cy="941796"/>
            <a:chOff x="266700" y="1179104"/>
            <a:chExt cx="11784316" cy="941796"/>
          </a:xfrm>
        </p:grpSpPr>
        <p:pic>
          <p:nvPicPr>
            <p:cNvPr id="10" name="Picture 9" descr="ÙØªÙØ¬Ø© Ø¨Ø­Ø« Ø§ÙØµÙØ± Ø¹Ù Ø§ÙÙØ¯ÙØ± Ø§ÙÙØ¨Ø¯Ø¹"/>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14342" y="1262283"/>
              <a:ext cx="936674" cy="85861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66700" y="1179104"/>
              <a:ext cx="10961942"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يتوقف الشعور بغموض الدور على مدى إدراك الفرد حول قدرته وفعاليته الذاتية التي تؤثر بدورها على الكيفية التي سيتعامل بها الفرد مع المثيرات التي سيتعرض لها</a:t>
              </a:r>
            </a:p>
          </p:txBody>
        </p:sp>
      </p:grpSp>
      <p:grpSp>
        <p:nvGrpSpPr>
          <p:cNvPr id="12" name="Group 11"/>
          <p:cNvGrpSpPr/>
          <p:nvPr/>
        </p:nvGrpSpPr>
        <p:grpSpPr>
          <a:xfrm>
            <a:off x="297756" y="4405282"/>
            <a:ext cx="11784316" cy="941796"/>
            <a:chOff x="266700" y="1179104"/>
            <a:chExt cx="11784316" cy="941796"/>
          </a:xfrm>
        </p:grpSpPr>
        <p:pic>
          <p:nvPicPr>
            <p:cNvPr id="13" name="Picture 12" descr="ÙØªÙØ¬Ø© Ø¨Ø­Ø« Ø§ÙØµÙØ± Ø¹Ù Ø§ÙÙØ¯ÙØ± Ø§ÙÙØ¨Ø¯Ø¹"/>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14342" y="1262283"/>
              <a:ext cx="936674" cy="858617"/>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266700" y="1179104"/>
              <a:ext cx="10961942"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قد ظهرت الدراسات أن الأفراد لا </a:t>
              </a:r>
              <a:r>
                <a:rPr lang="ar-SA" sz="2400" b="1" dirty="0" err="1">
                  <a:solidFill>
                    <a:srgbClr val="002060"/>
                  </a:solidFill>
                  <a:latin typeface="Sakkal Majalla" panose="02000000000000000000" pitchFamily="2" charset="-78"/>
                  <a:ea typeface="Malgun Gothic" pitchFamily="34" charset="-127"/>
                  <a:cs typeface="Sakkal Majalla" panose="02000000000000000000" pitchFamily="2" charset="-78"/>
                </a:rPr>
                <a:t>يستجبون</a:t>
              </a: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 بنفس الطريقة في مواجهة غموض الدور، فالبعض لديه قدرة عالية </a:t>
              </a:r>
              <a:b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b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على تحمل الغموض وأقل تأثرا بالضغوط</a:t>
              </a:r>
            </a:p>
          </p:txBody>
        </p:sp>
      </p:grpSp>
      <p:grpSp>
        <p:nvGrpSpPr>
          <p:cNvPr id="15" name="Group 14"/>
          <p:cNvGrpSpPr/>
          <p:nvPr/>
        </p:nvGrpSpPr>
        <p:grpSpPr>
          <a:xfrm>
            <a:off x="297756" y="5567060"/>
            <a:ext cx="11784316" cy="941796"/>
            <a:chOff x="266700" y="1179104"/>
            <a:chExt cx="11784316" cy="941796"/>
          </a:xfrm>
        </p:grpSpPr>
        <p:pic>
          <p:nvPicPr>
            <p:cNvPr id="16" name="Picture 15" descr="ÙØªÙØ¬Ø© Ø¨Ø­Ø« Ø§ÙØµÙØ± Ø¹Ù Ø§ÙÙØ¯ÙØ± Ø§ÙÙØ¨Ø¯Ø¹"/>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14342" y="1262283"/>
              <a:ext cx="936674" cy="858617"/>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266700" y="1179104"/>
              <a:ext cx="10961942" cy="941796"/>
            </a:xfrm>
            <a:prstGeom prst="rect">
              <a:avLst/>
            </a:prstGeom>
          </p:spPr>
          <p:txBody>
            <a:bodyPr wrap="square">
              <a:spAutoFit/>
            </a:bodyPr>
            <a:lstStyle/>
            <a:p>
              <a:pPr lvl="0" algn="justLow">
                <a:lnSpc>
                  <a:spcPct val="115000"/>
                </a:lnSpc>
                <a:spcAft>
                  <a:spcPts val="800"/>
                </a:spcAft>
                <a:buSzPts val="1600"/>
              </a:pPr>
              <a:r>
                <a:rPr lang="ar-SA" sz="2400" b="1" dirty="0">
                  <a:solidFill>
                    <a:srgbClr val="002060"/>
                  </a:solidFill>
                  <a:latin typeface="Sakkal Majalla" panose="02000000000000000000" pitchFamily="2" charset="-78"/>
                  <a:ea typeface="Malgun Gothic" pitchFamily="34" charset="-127"/>
                  <a:cs typeface="Sakkal Majalla" panose="02000000000000000000" pitchFamily="2" charset="-78"/>
                </a:rPr>
                <a:t>في حين أن البعض الأخر ليس لديه القدرة على تحمل هذا الغموض، وبالتالي يتأثر كثيرا مما يؤدي إلى وقوعه تحت ضغوط العمل، وقد يتدهور رضاه عن العمل، وتقل ثقته بنفسه وبالأخرين</a:t>
              </a:r>
            </a:p>
          </p:txBody>
        </p:sp>
      </p:grpSp>
      <p:grpSp>
        <p:nvGrpSpPr>
          <p:cNvPr id="18" name="Group 17"/>
          <p:cNvGrpSpPr/>
          <p:nvPr/>
        </p:nvGrpSpPr>
        <p:grpSpPr>
          <a:xfrm>
            <a:off x="9248931" y="1359020"/>
            <a:ext cx="2639138" cy="666264"/>
            <a:chOff x="6294645" y="3924225"/>
            <a:chExt cx="4724926" cy="1309419"/>
          </a:xfrm>
        </p:grpSpPr>
        <p:grpSp>
          <p:nvGrpSpPr>
            <p:cNvPr id="19" name="Group 18">
              <a:extLst>
                <a:ext uri="{FF2B5EF4-FFF2-40B4-BE49-F238E27FC236}">
                  <a16:creationId xmlns:a16="http://schemas.microsoft.com/office/drawing/2014/main" id="{2E575975-76D1-45A8-BF66-3EB9D752273F}"/>
                </a:ext>
              </a:extLst>
            </p:cNvPr>
            <p:cNvGrpSpPr/>
            <p:nvPr/>
          </p:nvGrpSpPr>
          <p:grpSpPr>
            <a:xfrm>
              <a:off x="6294645" y="3924225"/>
              <a:ext cx="4724926" cy="1309419"/>
              <a:chOff x="6294645" y="3924225"/>
              <a:chExt cx="4724926" cy="1309419"/>
            </a:xfrm>
          </p:grpSpPr>
          <p:sp>
            <p:nvSpPr>
              <p:cNvPr id="24" name="Freeform: Shape 72">
                <a:extLst>
                  <a:ext uri="{FF2B5EF4-FFF2-40B4-BE49-F238E27FC236}">
                    <a16:creationId xmlns:a16="http://schemas.microsoft.com/office/drawing/2014/main" id="{EFFCAECF-BA49-45F3-932D-130520D9EB3D}"/>
                  </a:ext>
                </a:extLst>
              </p:cNvPr>
              <p:cNvSpPr/>
              <p:nvPr/>
            </p:nvSpPr>
            <p:spPr>
              <a:xfrm>
                <a:off x="6294645" y="4017754"/>
                <a:ext cx="4075446" cy="1114150"/>
              </a:xfrm>
              <a:custGeom>
                <a:avLst/>
                <a:gdLst>
                  <a:gd name="connsiteX0" fmla="*/ 48 w 4075445"/>
                  <a:gd name="connsiteY0" fmla="*/ 563819 h 1114150"/>
                  <a:gd name="connsiteX1" fmla="*/ 167170 w 4075445"/>
                  <a:gd name="connsiteY1" fmla="*/ 974882 h 1114150"/>
                  <a:gd name="connsiteX2" fmla="*/ 571196 w 4075445"/>
                  <a:gd name="connsiteY2" fmla="*/ 1142298 h 1114150"/>
                  <a:gd name="connsiteX3" fmla="*/ 4079891 w 4075445"/>
                  <a:gd name="connsiteY3" fmla="*/ 1142298 h 1114150"/>
                  <a:gd name="connsiteX4" fmla="*/ 3508742 w 4075445"/>
                  <a:gd name="connsiteY4" fmla="*/ 571149 h 1114150"/>
                  <a:gd name="connsiteX5" fmla="*/ 3508742 w 4075445"/>
                  <a:gd name="connsiteY5" fmla="*/ 571149 h 1114150"/>
                  <a:gd name="connsiteX6" fmla="*/ 2937594 w 4075445"/>
                  <a:gd name="connsiteY6" fmla="*/ 0 h 1114150"/>
                  <a:gd name="connsiteX7" fmla="*/ 586149 w 4075445"/>
                  <a:gd name="connsiteY7" fmla="*/ 0 h 1114150"/>
                  <a:gd name="connsiteX8" fmla="*/ 48 w 4075445"/>
                  <a:gd name="connsiteY8" fmla="*/ 563819 h 111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5445" h="1114150">
                    <a:moveTo>
                      <a:pt x="48" y="563819"/>
                    </a:moveTo>
                    <a:cubicBezTo>
                      <a:pt x="-2005" y="724491"/>
                      <a:pt x="62499" y="870211"/>
                      <a:pt x="167170" y="974882"/>
                    </a:cubicBezTo>
                    <a:cubicBezTo>
                      <a:pt x="270376" y="1078381"/>
                      <a:pt x="413456" y="1142298"/>
                      <a:pt x="571196" y="1142298"/>
                    </a:cubicBezTo>
                    <a:lnTo>
                      <a:pt x="4079891" y="1142298"/>
                    </a:lnTo>
                    <a:cubicBezTo>
                      <a:pt x="3764411" y="1142298"/>
                      <a:pt x="3508742" y="886337"/>
                      <a:pt x="3508742" y="571149"/>
                    </a:cubicBezTo>
                    <a:lnTo>
                      <a:pt x="3508742" y="571149"/>
                    </a:lnTo>
                    <a:cubicBezTo>
                      <a:pt x="3508742" y="255669"/>
                      <a:pt x="3253074" y="0"/>
                      <a:pt x="2937594" y="0"/>
                    </a:cubicBezTo>
                    <a:lnTo>
                      <a:pt x="586149" y="0"/>
                    </a:lnTo>
                    <a:cubicBezTo>
                      <a:pt x="270962" y="-293"/>
                      <a:pt x="4152" y="248632"/>
                      <a:pt x="48" y="56381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5" name="Freeform: Shape 73">
                <a:extLst>
                  <a:ext uri="{FF2B5EF4-FFF2-40B4-BE49-F238E27FC236}">
                    <a16:creationId xmlns:a16="http://schemas.microsoft.com/office/drawing/2014/main" id="{2B9E635A-F199-416B-88EB-EAF718219CE9}"/>
                  </a:ext>
                </a:extLst>
              </p:cNvPr>
              <p:cNvSpPr/>
              <p:nvPr/>
            </p:nvSpPr>
            <p:spPr>
              <a:xfrm>
                <a:off x="10374536" y="3924225"/>
                <a:ext cx="645035" cy="645034"/>
              </a:xfrm>
              <a:custGeom>
                <a:avLst/>
                <a:gdLst>
                  <a:gd name="connsiteX0" fmla="*/ 0 w 645034"/>
                  <a:gd name="connsiteY0" fmla="*/ 0 h 645034"/>
                  <a:gd name="connsiteX1" fmla="*/ 0 w 645034"/>
                  <a:gd name="connsiteY1" fmla="*/ 664679 h 645034"/>
                  <a:gd name="connsiteX2" fmla="*/ 664679 w 645034"/>
                  <a:gd name="connsiteY2" fmla="*/ 664679 h 645034"/>
                  <a:gd name="connsiteX3" fmla="*/ 0 w 645034"/>
                  <a:gd name="connsiteY3" fmla="*/ 0 h 645034"/>
                </a:gdLst>
                <a:ahLst/>
                <a:cxnLst>
                  <a:cxn ang="0">
                    <a:pos x="connsiteX0" y="connsiteY0"/>
                  </a:cxn>
                  <a:cxn ang="0">
                    <a:pos x="connsiteX1" y="connsiteY1"/>
                  </a:cxn>
                  <a:cxn ang="0">
                    <a:pos x="connsiteX2" y="connsiteY2"/>
                  </a:cxn>
                  <a:cxn ang="0">
                    <a:pos x="connsiteX3" y="connsiteY3"/>
                  </a:cxn>
                </a:cxnLst>
                <a:rect l="l" t="t" r="r" b="b"/>
                <a:pathLst>
                  <a:path w="645034" h="645034">
                    <a:moveTo>
                      <a:pt x="0" y="0"/>
                    </a:moveTo>
                    <a:lnTo>
                      <a:pt x="0" y="664679"/>
                    </a:lnTo>
                    <a:lnTo>
                      <a:pt x="664679" y="664679"/>
                    </a:lnTo>
                    <a:cubicBezTo>
                      <a:pt x="664679" y="297595"/>
                      <a:pt x="367083" y="0"/>
                      <a:pt x="0" y="0"/>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6" name="Freeform: Shape 74">
                <a:extLst>
                  <a:ext uri="{FF2B5EF4-FFF2-40B4-BE49-F238E27FC236}">
                    <a16:creationId xmlns:a16="http://schemas.microsoft.com/office/drawing/2014/main" id="{71142B23-A293-437A-848C-5FAE9E8E3418}"/>
                  </a:ext>
                </a:extLst>
              </p:cNvPr>
              <p:cNvSpPr/>
              <p:nvPr/>
            </p:nvSpPr>
            <p:spPr>
              <a:xfrm>
                <a:off x="9709858" y="4588610"/>
                <a:ext cx="645035" cy="645034"/>
              </a:xfrm>
              <a:custGeom>
                <a:avLst/>
                <a:gdLst>
                  <a:gd name="connsiteX0" fmla="*/ 664679 w 645034"/>
                  <a:gd name="connsiteY0" fmla="*/ 664679 h 645034"/>
                  <a:gd name="connsiteX1" fmla="*/ 664679 w 645034"/>
                  <a:gd name="connsiteY1" fmla="*/ 0 h 645034"/>
                  <a:gd name="connsiteX2" fmla="*/ 0 w 645034"/>
                  <a:gd name="connsiteY2" fmla="*/ 0 h 645034"/>
                  <a:gd name="connsiteX3" fmla="*/ 664679 w 645034"/>
                  <a:gd name="connsiteY3" fmla="*/ 664679 h 645034"/>
                </a:gdLst>
                <a:ahLst/>
                <a:cxnLst>
                  <a:cxn ang="0">
                    <a:pos x="connsiteX0" y="connsiteY0"/>
                  </a:cxn>
                  <a:cxn ang="0">
                    <a:pos x="connsiteX1" y="connsiteY1"/>
                  </a:cxn>
                  <a:cxn ang="0">
                    <a:pos x="connsiteX2" y="connsiteY2"/>
                  </a:cxn>
                  <a:cxn ang="0">
                    <a:pos x="connsiteX3" y="connsiteY3"/>
                  </a:cxn>
                </a:cxnLst>
                <a:rect l="l" t="t" r="r" b="b"/>
                <a:pathLst>
                  <a:path w="645034" h="645034">
                    <a:moveTo>
                      <a:pt x="664679" y="664679"/>
                    </a:moveTo>
                    <a:lnTo>
                      <a:pt x="664679" y="0"/>
                    </a:lnTo>
                    <a:lnTo>
                      <a:pt x="0" y="0"/>
                    </a:lnTo>
                    <a:cubicBezTo>
                      <a:pt x="293" y="367083"/>
                      <a:pt x="297889" y="664679"/>
                      <a:pt x="664679" y="66467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grpSp>
        <p:sp>
          <p:nvSpPr>
            <p:cNvPr id="20" name="Freeform: Shape 75">
              <a:extLst>
                <a:ext uri="{FF2B5EF4-FFF2-40B4-BE49-F238E27FC236}">
                  <a16:creationId xmlns:a16="http://schemas.microsoft.com/office/drawing/2014/main" id="{C48DB33E-CDC5-4F37-A8D4-BA14B1D95358}"/>
                </a:ext>
              </a:extLst>
            </p:cNvPr>
            <p:cNvSpPr/>
            <p:nvPr/>
          </p:nvSpPr>
          <p:spPr>
            <a:xfrm>
              <a:off x="9803388" y="4017754"/>
              <a:ext cx="1114151" cy="1114150"/>
            </a:xfrm>
            <a:custGeom>
              <a:avLst/>
              <a:gdLst>
                <a:gd name="connsiteX0" fmla="*/ 1142298 w 1114150"/>
                <a:gd name="connsiteY0" fmla="*/ 571149 h 1114150"/>
                <a:gd name="connsiteX1" fmla="*/ 571149 w 1114150"/>
                <a:gd name="connsiteY1" fmla="*/ 1142297 h 1114150"/>
                <a:gd name="connsiteX2" fmla="*/ 0 w 1114150"/>
                <a:gd name="connsiteY2" fmla="*/ 571149 h 1114150"/>
                <a:gd name="connsiteX3" fmla="*/ 571149 w 1114150"/>
                <a:gd name="connsiteY3" fmla="*/ 0 h 1114150"/>
                <a:gd name="connsiteX4" fmla="*/ 1142298 w 1114150"/>
                <a:gd name="connsiteY4" fmla="*/ 571149 h 1114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50" h="1114150">
                  <a:moveTo>
                    <a:pt x="1142298" y="571149"/>
                  </a:moveTo>
                  <a:cubicBezTo>
                    <a:pt x="1142298" y="886586"/>
                    <a:pt x="886586" y="1142297"/>
                    <a:pt x="571149" y="1142297"/>
                  </a:cubicBezTo>
                  <a:cubicBezTo>
                    <a:pt x="255712" y="1142297"/>
                    <a:pt x="0" y="886585"/>
                    <a:pt x="0" y="571149"/>
                  </a:cubicBezTo>
                  <a:cubicBezTo>
                    <a:pt x="0" y="255712"/>
                    <a:pt x="255712" y="0"/>
                    <a:pt x="571149" y="0"/>
                  </a:cubicBezTo>
                  <a:cubicBezTo>
                    <a:pt x="886586" y="0"/>
                    <a:pt x="1142298" y="255712"/>
                    <a:pt x="1142298" y="571149"/>
                  </a:cubicBezTo>
                  <a:close/>
                </a:path>
              </a:pathLst>
            </a:custGeom>
            <a:solidFill>
              <a:srgbClr val="FFFFFF"/>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1" name="Freeform: Shape 77">
              <a:extLst>
                <a:ext uri="{FF2B5EF4-FFF2-40B4-BE49-F238E27FC236}">
                  <a16:creationId xmlns:a16="http://schemas.microsoft.com/office/drawing/2014/main" id="{1637F987-C6C6-4E7F-8422-7DA20014C94A}"/>
                </a:ext>
              </a:extLst>
            </p:cNvPr>
            <p:cNvSpPr/>
            <p:nvPr/>
          </p:nvSpPr>
          <p:spPr>
            <a:xfrm>
              <a:off x="9956437" y="4170803"/>
              <a:ext cx="820953" cy="820953"/>
            </a:xfrm>
            <a:custGeom>
              <a:avLst/>
              <a:gdLst>
                <a:gd name="connsiteX0" fmla="*/ 836199 w 820953"/>
                <a:gd name="connsiteY0" fmla="*/ 418100 h 820952"/>
                <a:gd name="connsiteX1" fmla="*/ 418100 w 820953"/>
                <a:gd name="connsiteY1" fmla="*/ 836199 h 820952"/>
                <a:gd name="connsiteX2" fmla="*/ 0 w 820953"/>
                <a:gd name="connsiteY2" fmla="*/ 418100 h 820952"/>
                <a:gd name="connsiteX3" fmla="*/ 418100 w 820953"/>
                <a:gd name="connsiteY3" fmla="*/ 0 h 820952"/>
                <a:gd name="connsiteX4" fmla="*/ 836199 w 820953"/>
                <a:gd name="connsiteY4" fmla="*/ 418100 h 820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953" h="820952">
                  <a:moveTo>
                    <a:pt x="836199" y="418100"/>
                  </a:moveTo>
                  <a:cubicBezTo>
                    <a:pt x="836199" y="649010"/>
                    <a:pt x="649010" y="836199"/>
                    <a:pt x="418100" y="836199"/>
                  </a:cubicBezTo>
                  <a:cubicBezTo>
                    <a:pt x="187190" y="836199"/>
                    <a:pt x="0" y="649010"/>
                    <a:pt x="0" y="418100"/>
                  </a:cubicBezTo>
                  <a:cubicBezTo>
                    <a:pt x="0" y="187190"/>
                    <a:pt x="187190" y="0"/>
                    <a:pt x="418100" y="0"/>
                  </a:cubicBezTo>
                  <a:cubicBezTo>
                    <a:pt x="649010" y="0"/>
                    <a:pt x="836199" y="187190"/>
                    <a:pt x="836199" y="418100"/>
                  </a:cubicBezTo>
                  <a:close/>
                </a:path>
              </a:pathLst>
            </a:custGeom>
            <a:solidFill>
              <a:srgbClr val="009AB4"/>
            </a:solidFill>
            <a:ln w="29281" cap="flat">
              <a:noFill/>
              <a:prstDash val="solid"/>
              <a:miter/>
            </a:ln>
            <a:effectLst>
              <a:outerShdw blurRad="50800" dist="38100" dir="10800000" algn="r" rotWithShape="0">
                <a:prstClr val="black">
                  <a:alpha val="40000"/>
                </a:prstClr>
              </a:outerShdw>
            </a:effectLst>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2" name="Rectangle 21">
              <a:extLst>
                <a:ext uri="{FF2B5EF4-FFF2-40B4-BE49-F238E27FC236}">
                  <a16:creationId xmlns:a16="http://schemas.microsoft.com/office/drawing/2014/main" id="{FA7968FE-5ED9-46D1-A76D-99F21028434F}"/>
                </a:ext>
              </a:extLst>
            </p:cNvPr>
            <p:cNvSpPr/>
            <p:nvPr/>
          </p:nvSpPr>
          <p:spPr>
            <a:xfrm>
              <a:off x="6481199" y="4074464"/>
              <a:ext cx="3088511" cy="1028293"/>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غموض الدور</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23" name="Inhaltsplatzhalter 4">
              <a:extLst>
                <a:ext uri="{FF2B5EF4-FFF2-40B4-BE49-F238E27FC236}">
                  <a16:creationId xmlns:a16="http://schemas.microsoft.com/office/drawing/2014/main" id="{8E830652-1C54-431D-B06F-338FFFBB189D}"/>
                </a:ext>
              </a:extLst>
            </p:cNvPr>
            <p:cNvSpPr txBox="1">
              <a:spLocks/>
            </p:cNvSpPr>
            <p:nvPr/>
          </p:nvSpPr>
          <p:spPr>
            <a:xfrm>
              <a:off x="9949862" y="4167299"/>
              <a:ext cx="706041" cy="846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800" b="1" dirty="0">
                  <a:latin typeface="Sakkal Majalla" panose="02000000000000000000" pitchFamily="2" charset="-78"/>
                  <a:ea typeface="Roboto Light" panose="02000000000000000000" pitchFamily="2" charset="0"/>
                  <a:cs typeface="Sakkal Majalla" panose="02000000000000000000" pitchFamily="2" charset="-78"/>
                </a:rPr>
                <a:t>1</a:t>
              </a:r>
              <a:endParaRPr lang="en-US" sz="2800" b="1" dirty="0">
                <a:latin typeface="Sakkal Majalla" panose="02000000000000000000" pitchFamily="2" charset="-78"/>
                <a:ea typeface="Roboto Light" panose="02000000000000000000" pitchFamily="2" charset="0"/>
                <a:cs typeface="Sakkal Majalla" panose="02000000000000000000" pitchFamily="2" charset="-78"/>
              </a:endParaRPr>
            </a:p>
          </p:txBody>
        </p:sp>
      </p:grpSp>
    </p:spTree>
    <p:extLst>
      <p:ext uri="{BB962C8B-B14F-4D97-AF65-F5344CB8AC3E}">
        <p14:creationId xmlns:p14="http://schemas.microsoft.com/office/powerpoint/2010/main" val="52544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randombar(horizont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randombar(horizontal)">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85</a:t>
            </a:fld>
            <a:endParaRPr lang="ar-EG"/>
          </a:p>
        </p:txBody>
      </p:sp>
      <p:grpSp>
        <p:nvGrpSpPr>
          <p:cNvPr id="9" name="Group 8"/>
          <p:cNvGrpSpPr/>
          <p:nvPr/>
        </p:nvGrpSpPr>
        <p:grpSpPr>
          <a:xfrm>
            <a:off x="2203554" y="294056"/>
            <a:ext cx="2639138" cy="666264"/>
            <a:chOff x="6294645" y="3924225"/>
            <a:chExt cx="4724926" cy="1309419"/>
          </a:xfrm>
        </p:grpSpPr>
        <p:grpSp>
          <p:nvGrpSpPr>
            <p:cNvPr id="10" name="Group 9">
              <a:extLst>
                <a:ext uri="{FF2B5EF4-FFF2-40B4-BE49-F238E27FC236}">
                  <a16:creationId xmlns:a16="http://schemas.microsoft.com/office/drawing/2014/main" id="{2E575975-76D1-45A8-BF66-3EB9D752273F}"/>
                </a:ext>
              </a:extLst>
            </p:cNvPr>
            <p:cNvGrpSpPr/>
            <p:nvPr/>
          </p:nvGrpSpPr>
          <p:grpSpPr>
            <a:xfrm>
              <a:off x="6294645" y="3924225"/>
              <a:ext cx="4724926" cy="1309419"/>
              <a:chOff x="6294645" y="3924225"/>
              <a:chExt cx="4724926" cy="1309419"/>
            </a:xfrm>
          </p:grpSpPr>
          <p:sp>
            <p:nvSpPr>
              <p:cNvPr id="15" name="Freeform: Shape 72">
                <a:extLst>
                  <a:ext uri="{FF2B5EF4-FFF2-40B4-BE49-F238E27FC236}">
                    <a16:creationId xmlns:a16="http://schemas.microsoft.com/office/drawing/2014/main" id="{EFFCAECF-BA49-45F3-932D-130520D9EB3D}"/>
                  </a:ext>
                </a:extLst>
              </p:cNvPr>
              <p:cNvSpPr/>
              <p:nvPr/>
            </p:nvSpPr>
            <p:spPr>
              <a:xfrm>
                <a:off x="6294645" y="4017754"/>
                <a:ext cx="4075446" cy="1114150"/>
              </a:xfrm>
              <a:custGeom>
                <a:avLst/>
                <a:gdLst>
                  <a:gd name="connsiteX0" fmla="*/ 48 w 4075445"/>
                  <a:gd name="connsiteY0" fmla="*/ 563819 h 1114150"/>
                  <a:gd name="connsiteX1" fmla="*/ 167170 w 4075445"/>
                  <a:gd name="connsiteY1" fmla="*/ 974882 h 1114150"/>
                  <a:gd name="connsiteX2" fmla="*/ 571196 w 4075445"/>
                  <a:gd name="connsiteY2" fmla="*/ 1142298 h 1114150"/>
                  <a:gd name="connsiteX3" fmla="*/ 4079891 w 4075445"/>
                  <a:gd name="connsiteY3" fmla="*/ 1142298 h 1114150"/>
                  <a:gd name="connsiteX4" fmla="*/ 3508742 w 4075445"/>
                  <a:gd name="connsiteY4" fmla="*/ 571149 h 1114150"/>
                  <a:gd name="connsiteX5" fmla="*/ 3508742 w 4075445"/>
                  <a:gd name="connsiteY5" fmla="*/ 571149 h 1114150"/>
                  <a:gd name="connsiteX6" fmla="*/ 2937594 w 4075445"/>
                  <a:gd name="connsiteY6" fmla="*/ 0 h 1114150"/>
                  <a:gd name="connsiteX7" fmla="*/ 586149 w 4075445"/>
                  <a:gd name="connsiteY7" fmla="*/ 0 h 1114150"/>
                  <a:gd name="connsiteX8" fmla="*/ 48 w 4075445"/>
                  <a:gd name="connsiteY8" fmla="*/ 563819 h 111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5445" h="1114150">
                    <a:moveTo>
                      <a:pt x="48" y="563819"/>
                    </a:moveTo>
                    <a:cubicBezTo>
                      <a:pt x="-2005" y="724491"/>
                      <a:pt x="62499" y="870211"/>
                      <a:pt x="167170" y="974882"/>
                    </a:cubicBezTo>
                    <a:cubicBezTo>
                      <a:pt x="270376" y="1078381"/>
                      <a:pt x="413456" y="1142298"/>
                      <a:pt x="571196" y="1142298"/>
                    </a:cubicBezTo>
                    <a:lnTo>
                      <a:pt x="4079891" y="1142298"/>
                    </a:lnTo>
                    <a:cubicBezTo>
                      <a:pt x="3764411" y="1142298"/>
                      <a:pt x="3508742" y="886337"/>
                      <a:pt x="3508742" y="571149"/>
                    </a:cubicBezTo>
                    <a:lnTo>
                      <a:pt x="3508742" y="571149"/>
                    </a:lnTo>
                    <a:cubicBezTo>
                      <a:pt x="3508742" y="255669"/>
                      <a:pt x="3253074" y="0"/>
                      <a:pt x="2937594" y="0"/>
                    </a:cubicBezTo>
                    <a:lnTo>
                      <a:pt x="586149" y="0"/>
                    </a:lnTo>
                    <a:cubicBezTo>
                      <a:pt x="270962" y="-293"/>
                      <a:pt x="4152" y="248632"/>
                      <a:pt x="48" y="56381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6" name="Freeform: Shape 73">
                <a:extLst>
                  <a:ext uri="{FF2B5EF4-FFF2-40B4-BE49-F238E27FC236}">
                    <a16:creationId xmlns:a16="http://schemas.microsoft.com/office/drawing/2014/main" id="{2B9E635A-F199-416B-88EB-EAF718219CE9}"/>
                  </a:ext>
                </a:extLst>
              </p:cNvPr>
              <p:cNvSpPr/>
              <p:nvPr/>
            </p:nvSpPr>
            <p:spPr>
              <a:xfrm>
                <a:off x="10374536" y="3924225"/>
                <a:ext cx="645035" cy="645034"/>
              </a:xfrm>
              <a:custGeom>
                <a:avLst/>
                <a:gdLst>
                  <a:gd name="connsiteX0" fmla="*/ 0 w 645034"/>
                  <a:gd name="connsiteY0" fmla="*/ 0 h 645034"/>
                  <a:gd name="connsiteX1" fmla="*/ 0 w 645034"/>
                  <a:gd name="connsiteY1" fmla="*/ 664679 h 645034"/>
                  <a:gd name="connsiteX2" fmla="*/ 664679 w 645034"/>
                  <a:gd name="connsiteY2" fmla="*/ 664679 h 645034"/>
                  <a:gd name="connsiteX3" fmla="*/ 0 w 645034"/>
                  <a:gd name="connsiteY3" fmla="*/ 0 h 645034"/>
                </a:gdLst>
                <a:ahLst/>
                <a:cxnLst>
                  <a:cxn ang="0">
                    <a:pos x="connsiteX0" y="connsiteY0"/>
                  </a:cxn>
                  <a:cxn ang="0">
                    <a:pos x="connsiteX1" y="connsiteY1"/>
                  </a:cxn>
                  <a:cxn ang="0">
                    <a:pos x="connsiteX2" y="connsiteY2"/>
                  </a:cxn>
                  <a:cxn ang="0">
                    <a:pos x="connsiteX3" y="connsiteY3"/>
                  </a:cxn>
                </a:cxnLst>
                <a:rect l="l" t="t" r="r" b="b"/>
                <a:pathLst>
                  <a:path w="645034" h="645034">
                    <a:moveTo>
                      <a:pt x="0" y="0"/>
                    </a:moveTo>
                    <a:lnTo>
                      <a:pt x="0" y="664679"/>
                    </a:lnTo>
                    <a:lnTo>
                      <a:pt x="664679" y="664679"/>
                    </a:lnTo>
                    <a:cubicBezTo>
                      <a:pt x="664679" y="297595"/>
                      <a:pt x="367083" y="0"/>
                      <a:pt x="0" y="0"/>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7" name="Freeform: Shape 74">
                <a:extLst>
                  <a:ext uri="{FF2B5EF4-FFF2-40B4-BE49-F238E27FC236}">
                    <a16:creationId xmlns:a16="http://schemas.microsoft.com/office/drawing/2014/main" id="{71142B23-A293-437A-848C-5FAE9E8E3418}"/>
                  </a:ext>
                </a:extLst>
              </p:cNvPr>
              <p:cNvSpPr/>
              <p:nvPr/>
            </p:nvSpPr>
            <p:spPr>
              <a:xfrm>
                <a:off x="9709858" y="4588610"/>
                <a:ext cx="645035" cy="645034"/>
              </a:xfrm>
              <a:custGeom>
                <a:avLst/>
                <a:gdLst>
                  <a:gd name="connsiteX0" fmla="*/ 664679 w 645034"/>
                  <a:gd name="connsiteY0" fmla="*/ 664679 h 645034"/>
                  <a:gd name="connsiteX1" fmla="*/ 664679 w 645034"/>
                  <a:gd name="connsiteY1" fmla="*/ 0 h 645034"/>
                  <a:gd name="connsiteX2" fmla="*/ 0 w 645034"/>
                  <a:gd name="connsiteY2" fmla="*/ 0 h 645034"/>
                  <a:gd name="connsiteX3" fmla="*/ 664679 w 645034"/>
                  <a:gd name="connsiteY3" fmla="*/ 664679 h 645034"/>
                </a:gdLst>
                <a:ahLst/>
                <a:cxnLst>
                  <a:cxn ang="0">
                    <a:pos x="connsiteX0" y="connsiteY0"/>
                  </a:cxn>
                  <a:cxn ang="0">
                    <a:pos x="connsiteX1" y="connsiteY1"/>
                  </a:cxn>
                  <a:cxn ang="0">
                    <a:pos x="connsiteX2" y="connsiteY2"/>
                  </a:cxn>
                  <a:cxn ang="0">
                    <a:pos x="connsiteX3" y="connsiteY3"/>
                  </a:cxn>
                </a:cxnLst>
                <a:rect l="l" t="t" r="r" b="b"/>
                <a:pathLst>
                  <a:path w="645034" h="645034">
                    <a:moveTo>
                      <a:pt x="664679" y="664679"/>
                    </a:moveTo>
                    <a:lnTo>
                      <a:pt x="664679" y="0"/>
                    </a:lnTo>
                    <a:lnTo>
                      <a:pt x="0" y="0"/>
                    </a:lnTo>
                    <a:cubicBezTo>
                      <a:pt x="293" y="367083"/>
                      <a:pt x="297889" y="664679"/>
                      <a:pt x="664679" y="66467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grpSp>
        <p:sp>
          <p:nvSpPr>
            <p:cNvPr id="11" name="Freeform: Shape 75">
              <a:extLst>
                <a:ext uri="{FF2B5EF4-FFF2-40B4-BE49-F238E27FC236}">
                  <a16:creationId xmlns:a16="http://schemas.microsoft.com/office/drawing/2014/main" id="{C48DB33E-CDC5-4F37-A8D4-BA14B1D95358}"/>
                </a:ext>
              </a:extLst>
            </p:cNvPr>
            <p:cNvSpPr/>
            <p:nvPr/>
          </p:nvSpPr>
          <p:spPr>
            <a:xfrm>
              <a:off x="9803388" y="4017754"/>
              <a:ext cx="1114151" cy="1114150"/>
            </a:xfrm>
            <a:custGeom>
              <a:avLst/>
              <a:gdLst>
                <a:gd name="connsiteX0" fmla="*/ 1142298 w 1114150"/>
                <a:gd name="connsiteY0" fmla="*/ 571149 h 1114150"/>
                <a:gd name="connsiteX1" fmla="*/ 571149 w 1114150"/>
                <a:gd name="connsiteY1" fmla="*/ 1142297 h 1114150"/>
                <a:gd name="connsiteX2" fmla="*/ 0 w 1114150"/>
                <a:gd name="connsiteY2" fmla="*/ 571149 h 1114150"/>
                <a:gd name="connsiteX3" fmla="*/ 571149 w 1114150"/>
                <a:gd name="connsiteY3" fmla="*/ 0 h 1114150"/>
                <a:gd name="connsiteX4" fmla="*/ 1142298 w 1114150"/>
                <a:gd name="connsiteY4" fmla="*/ 571149 h 1114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50" h="1114150">
                  <a:moveTo>
                    <a:pt x="1142298" y="571149"/>
                  </a:moveTo>
                  <a:cubicBezTo>
                    <a:pt x="1142298" y="886586"/>
                    <a:pt x="886586" y="1142297"/>
                    <a:pt x="571149" y="1142297"/>
                  </a:cubicBezTo>
                  <a:cubicBezTo>
                    <a:pt x="255712" y="1142297"/>
                    <a:pt x="0" y="886585"/>
                    <a:pt x="0" y="571149"/>
                  </a:cubicBezTo>
                  <a:cubicBezTo>
                    <a:pt x="0" y="255712"/>
                    <a:pt x="255712" y="0"/>
                    <a:pt x="571149" y="0"/>
                  </a:cubicBezTo>
                  <a:cubicBezTo>
                    <a:pt x="886586" y="0"/>
                    <a:pt x="1142298" y="255712"/>
                    <a:pt x="1142298" y="571149"/>
                  </a:cubicBezTo>
                  <a:close/>
                </a:path>
              </a:pathLst>
            </a:custGeom>
            <a:solidFill>
              <a:srgbClr val="FFFFFF"/>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2" name="Freeform: Shape 77">
              <a:extLst>
                <a:ext uri="{FF2B5EF4-FFF2-40B4-BE49-F238E27FC236}">
                  <a16:creationId xmlns:a16="http://schemas.microsoft.com/office/drawing/2014/main" id="{1637F987-C6C6-4E7F-8422-7DA20014C94A}"/>
                </a:ext>
              </a:extLst>
            </p:cNvPr>
            <p:cNvSpPr/>
            <p:nvPr/>
          </p:nvSpPr>
          <p:spPr>
            <a:xfrm>
              <a:off x="9956437" y="4170803"/>
              <a:ext cx="820953" cy="820953"/>
            </a:xfrm>
            <a:custGeom>
              <a:avLst/>
              <a:gdLst>
                <a:gd name="connsiteX0" fmla="*/ 836199 w 820953"/>
                <a:gd name="connsiteY0" fmla="*/ 418100 h 820952"/>
                <a:gd name="connsiteX1" fmla="*/ 418100 w 820953"/>
                <a:gd name="connsiteY1" fmla="*/ 836199 h 820952"/>
                <a:gd name="connsiteX2" fmla="*/ 0 w 820953"/>
                <a:gd name="connsiteY2" fmla="*/ 418100 h 820952"/>
                <a:gd name="connsiteX3" fmla="*/ 418100 w 820953"/>
                <a:gd name="connsiteY3" fmla="*/ 0 h 820952"/>
                <a:gd name="connsiteX4" fmla="*/ 836199 w 820953"/>
                <a:gd name="connsiteY4" fmla="*/ 418100 h 820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953" h="820952">
                  <a:moveTo>
                    <a:pt x="836199" y="418100"/>
                  </a:moveTo>
                  <a:cubicBezTo>
                    <a:pt x="836199" y="649010"/>
                    <a:pt x="649010" y="836199"/>
                    <a:pt x="418100" y="836199"/>
                  </a:cubicBezTo>
                  <a:cubicBezTo>
                    <a:pt x="187190" y="836199"/>
                    <a:pt x="0" y="649010"/>
                    <a:pt x="0" y="418100"/>
                  </a:cubicBezTo>
                  <a:cubicBezTo>
                    <a:pt x="0" y="187190"/>
                    <a:pt x="187190" y="0"/>
                    <a:pt x="418100" y="0"/>
                  </a:cubicBezTo>
                  <a:cubicBezTo>
                    <a:pt x="649010" y="0"/>
                    <a:pt x="836199" y="187190"/>
                    <a:pt x="836199" y="418100"/>
                  </a:cubicBezTo>
                  <a:close/>
                </a:path>
              </a:pathLst>
            </a:custGeom>
            <a:solidFill>
              <a:srgbClr val="009AB4"/>
            </a:solidFill>
            <a:ln w="29281" cap="flat">
              <a:noFill/>
              <a:prstDash val="solid"/>
              <a:miter/>
            </a:ln>
            <a:effectLst>
              <a:outerShdw blurRad="50800" dist="38100" dir="10800000" algn="r" rotWithShape="0">
                <a:prstClr val="black">
                  <a:alpha val="40000"/>
                </a:prstClr>
              </a:outerShdw>
            </a:effectLst>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3" name="Rectangle 12">
              <a:extLst>
                <a:ext uri="{FF2B5EF4-FFF2-40B4-BE49-F238E27FC236}">
                  <a16:creationId xmlns:a16="http://schemas.microsoft.com/office/drawing/2014/main" id="{FA7968FE-5ED9-46D1-A76D-99F21028434F}"/>
                </a:ext>
              </a:extLst>
            </p:cNvPr>
            <p:cNvSpPr/>
            <p:nvPr/>
          </p:nvSpPr>
          <p:spPr>
            <a:xfrm>
              <a:off x="6481199" y="4074464"/>
              <a:ext cx="3088511" cy="1028293"/>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صراع الدور</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4" name="Inhaltsplatzhalter 4">
              <a:extLst>
                <a:ext uri="{FF2B5EF4-FFF2-40B4-BE49-F238E27FC236}">
                  <a16:creationId xmlns:a16="http://schemas.microsoft.com/office/drawing/2014/main" id="{8E830652-1C54-431D-B06F-338FFFBB189D}"/>
                </a:ext>
              </a:extLst>
            </p:cNvPr>
            <p:cNvSpPr txBox="1">
              <a:spLocks/>
            </p:cNvSpPr>
            <p:nvPr/>
          </p:nvSpPr>
          <p:spPr>
            <a:xfrm>
              <a:off x="9949862" y="4167299"/>
              <a:ext cx="706041" cy="846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800" b="1" dirty="0">
                  <a:latin typeface="Sakkal Majalla" panose="02000000000000000000" pitchFamily="2" charset="-78"/>
                  <a:ea typeface="Roboto Light" panose="02000000000000000000" pitchFamily="2" charset="0"/>
                  <a:cs typeface="Sakkal Majalla" panose="02000000000000000000" pitchFamily="2" charset="-78"/>
                </a:rPr>
                <a:t>2</a:t>
              </a:r>
              <a:endParaRPr lang="en-US" sz="2800" b="1" dirty="0">
                <a:latin typeface="Sakkal Majalla" panose="02000000000000000000" pitchFamily="2" charset="-78"/>
                <a:ea typeface="Roboto Light" panose="02000000000000000000" pitchFamily="2" charset="0"/>
                <a:cs typeface="Sakkal Majalla" panose="02000000000000000000" pitchFamily="2" charset="-78"/>
              </a:endParaRPr>
            </a:p>
          </p:txBody>
        </p:sp>
      </p:grpSp>
      <p:grpSp>
        <p:nvGrpSpPr>
          <p:cNvPr id="18" name="Group 17"/>
          <p:cNvGrpSpPr/>
          <p:nvPr/>
        </p:nvGrpSpPr>
        <p:grpSpPr>
          <a:xfrm>
            <a:off x="6038466" y="1441342"/>
            <a:ext cx="5103573" cy="4773479"/>
            <a:chOff x="6038466" y="1441342"/>
            <a:chExt cx="5103573" cy="4773479"/>
          </a:xfrm>
        </p:grpSpPr>
        <p:grpSp>
          <p:nvGrpSpPr>
            <p:cNvPr id="19" name="Group 18"/>
            <p:cNvGrpSpPr/>
            <p:nvPr/>
          </p:nvGrpSpPr>
          <p:grpSpPr>
            <a:xfrm>
              <a:off x="6195764" y="1441342"/>
              <a:ext cx="4946275" cy="4773479"/>
              <a:chOff x="6090833" y="1441342"/>
              <a:chExt cx="4946275" cy="4773479"/>
            </a:xfrm>
          </p:grpSpPr>
          <p:pic>
            <p:nvPicPr>
              <p:cNvPr id="21" name="Picture 20"/>
              <p:cNvPicPr>
                <a:picLocks noChangeAspect="1"/>
              </p:cNvPicPr>
              <p:nvPr/>
            </p:nvPicPr>
            <p:blipFill rotWithShape="1">
              <a:blip r:embed="rId3">
                <a:clrChange>
                  <a:clrFrom>
                    <a:srgbClr val="FFFFFF"/>
                  </a:clrFrom>
                  <a:clrTo>
                    <a:srgbClr val="FFFFFF">
                      <a:alpha val="0"/>
                    </a:srgbClr>
                  </a:clrTo>
                </a:clrChange>
              </a:blip>
              <a:srcRect l="5906" t="8589" r="8134" b="8226"/>
              <a:stretch/>
            </p:blipFill>
            <p:spPr>
              <a:xfrm>
                <a:off x="6090833" y="1441342"/>
                <a:ext cx="4946275" cy="4773479"/>
              </a:xfrm>
              <a:prstGeom prst="rect">
                <a:avLst/>
              </a:prstGeom>
            </p:spPr>
          </p:pic>
          <p:sp>
            <p:nvSpPr>
              <p:cNvPr id="22" name="Rectangle 21"/>
              <p:cNvSpPr/>
              <p:nvPr/>
            </p:nvSpPr>
            <p:spPr>
              <a:xfrm>
                <a:off x="6640643" y="1634079"/>
                <a:ext cx="4116533" cy="3924151"/>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يحدث ذلك عندما يتعارض دور الفرد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مع مفاهيمه و قيمه الشخصية أو مع ظروفه الخاصة أو معهما معا، و يتعارض الدور </a:t>
                </a:r>
                <a:b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مع الظروف الشخصية للفرد عندما يتحتم عليه العمل في مناوبات مسائية أو السفر لمسافات بعيدة أو التغيب عن المنزل لفترات طويلة مع كونه زوج أو أب أو عائل</a:t>
                </a:r>
              </a:p>
            </p:txBody>
          </p:sp>
        </p:grpSp>
        <p:pic>
          <p:nvPicPr>
            <p:cNvPr id="20" name="Picture 19"/>
            <p:cNvPicPr>
              <a:picLocks noChangeAspect="1"/>
            </p:cNvPicPr>
            <p:nvPr/>
          </p:nvPicPr>
          <p:blipFill>
            <a:blip r:embed="rId4">
              <a:clrChange>
                <a:clrFrom>
                  <a:srgbClr val="FFFFFF"/>
                </a:clrFrom>
                <a:clrTo>
                  <a:srgbClr val="FFFFFF">
                    <a:alpha val="0"/>
                  </a:srgbClr>
                </a:clrTo>
              </a:clrChange>
            </a:blip>
            <a:stretch>
              <a:fillRect/>
            </a:stretch>
          </p:blipFill>
          <p:spPr>
            <a:xfrm>
              <a:off x="6038466" y="2681226"/>
              <a:ext cx="882519" cy="961383"/>
            </a:xfrm>
            <a:prstGeom prst="rect">
              <a:avLst/>
            </a:prstGeom>
          </p:spPr>
        </p:pic>
      </p:grpSp>
      <p:grpSp>
        <p:nvGrpSpPr>
          <p:cNvPr id="23" name="Group 22"/>
          <p:cNvGrpSpPr/>
          <p:nvPr/>
        </p:nvGrpSpPr>
        <p:grpSpPr>
          <a:xfrm>
            <a:off x="1092192" y="1441341"/>
            <a:ext cx="5015665" cy="4773479"/>
            <a:chOff x="1092192" y="1441341"/>
            <a:chExt cx="5015665" cy="4773479"/>
          </a:xfrm>
        </p:grpSpPr>
        <p:grpSp>
          <p:nvGrpSpPr>
            <p:cNvPr id="24" name="Group 23"/>
            <p:cNvGrpSpPr/>
            <p:nvPr/>
          </p:nvGrpSpPr>
          <p:grpSpPr>
            <a:xfrm>
              <a:off x="1092192" y="1441341"/>
              <a:ext cx="4946275" cy="4773479"/>
              <a:chOff x="6090833" y="1441342"/>
              <a:chExt cx="4946275" cy="4773479"/>
            </a:xfrm>
          </p:grpSpPr>
          <p:pic>
            <p:nvPicPr>
              <p:cNvPr id="26" name="Picture 25"/>
              <p:cNvPicPr>
                <a:picLocks noChangeAspect="1"/>
              </p:cNvPicPr>
              <p:nvPr/>
            </p:nvPicPr>
            <p:blipFill rotWithShape="1">
              <a:blip r:embed="rId3">
                <a:clrChange>
                  <a:clrFrom>
                    <a:srgbClr val="FFFFFF"/>
                  </a:clrFrom>
                  <a:clrTo>
                    <a:srgbClr val="FFFFFF">
                      <a:alpha val="0"/>
                    </a:srgbClr>
                  </a:clrTo>
                </a:clrChange>
              </a:blip>
              <a:srcRect l="5906" t="8589" r="8134" b="8226"/>
              <a:stretch/>
            </p:blipFill>
            <p:spPr>
              <a:xfrm flipH="1" flipV="1">
                <a:off x="6090833" y="1441342"/>
                <a:ext cx="4946275" cy="4773479"/>
              </a:xfrm>
              <a:prstGeom prst="rect">
                <a:avLst/>
              </a:prstGeom>
            </p:spPr>
          </p:pic>
          <p:sp>
            <p:nvSpPr>
              <p:cNvPr id="27" name="Rectangle 26"/>
              <p:cNvSpPr/>
              <p:nvPr/>
            </p:nvSpPr>
            <p:spPr>
              <a:xfrm>
                <a:off x="6538248" y="2119921"/>
                <a:ext cx="3681807" cy="3416320"/>
              </a:xfrm>
              <a:prstGeom prst="rect">
                <a:avLst/>
              </a:prstGeom>
            </p:spPr>
            <p:txBody>
              <a:bodyPr wrap="square">
                <a:spAutoFit/>
              </a:bodyPr>
              <a:lstStyle/>
              <a:p>
                <a:pPr algn="ctr">
                  <a:lnSpc>
                    <a:spcPct val="150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يؤدي ذلك إلى صراع نفسي تتوقف حدته على قوة الضغوط و قدرة احتمالها من قبل الفرد، الذي يتعرض لمجموعتين من توقعات الدور في آن واحد و الامتثال لأحدهما يجعل من الصعب الامتثال للآخر</a:t>
                </a:r>
              </a:p>
            </p:txBody>
          </p:sp>
        </p:grpSp>
        <p:pic>
          <p:nvPicPr>
            <p:cNvPr id="25" name="Picture 24"/>
            <p:cNvPicPr>
              <a:picLocks noChangeAspect="1"/>
            </p:cNvPicPr>
            <p:nvPr/>
          </p:nvPicPr>
          <p:blipFill>
            <a:blip r:embed="rId4">
              <a:clrChange>
                <a:clrFrom>
                  <a:srgbClr val="FFFFFF"/>
                </a:clrFrom>
                <a:clrTo>
                  <a:srgbClr val="FFFFFF">
                    <a:alpha val="0"/>
                  </a:srgbClr>
                </a:clrTo>
              </a:clrChange>
            </a:blip>
            <a:stretch>
              <a:fillRect/>
            </a:stretch>
          </p:blipFill>
          <p:spPr>
            <a:xfrm>
              <a:off x="5225338" y="4129803"/>
              <a:ext cx="882519" cy="961383"/>
            </a:xfrm>
            <a:prstGeom prst="rect">
              <a:avLst/>
            </a:prstGeom>
          </p:spPr>
        </p:pic>
      </p:grpSp>
    </p:spTree>
    <p:extLst>
      <p:ext uri="{BB962C8B-B14F-4D97-AF65-F5344CB8AC3E}">
        <p14:creationId xmlns:p14="http://schemas.microsoft.com/office/powerpoint/2010/main" val="131940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fltVal val="0"/>
                                          </p:val>
                                        </p:tav>
                                        <p:tav tm="100000">
                                          <p:val>
                                            <p:strVal val="#ppt_w"/>
                                          </p:val>
                                        </p:tav>
                                      </p:tavLst>
                                    </p:anim>
                                    <p:anim calcmode="lin" valueType="num">
                                      <p:cBhvr>
                                        <p:cTn id="15" dur="1000" fill="hold"/>
                                        <p:tgtEl>
                                          <p:spTgt spid="18"/>
                                        </p:tgtEl>
                                        <p:attrNameLst>
                                          <p:attrName>ppt_h</p:attrName>
                                        </p:attrNameLst>
                                      </p:cBhvr>
                                      <p:tavLst>
                                        <p:tav tm="0">
                                          <p:val>
                                            <p:fltVal val="0"/>
                                          </p:val>
                                        </p:tav>
                                        <p:tav tm="100000">
                                          <p:val>
                                            <p:strVal val="#ppt_h"/>
                                          </p:val>
                                        </p:tav>
                                      </p:tavLst>
                                    </p:anim>
                                    <p:anim calcmode="lin" valueType="num">
                                      <p:cBhvr>
                                        <p:cTn id="16" dur="1000" fill="hold"/>
                                        <p:tgtEl>
                                          <p:spTgt spid="18"/>
                                        </p:tgtEl>
                                        <p:attrNameLst>
                                          <p:attrName>style.rotation</p:attrName>
                                        </p:attrNameLst>
                                      </p:cBhvr>
                                      <p:tavLst>
                                        <p:tav tm="0">
                                          <p:val>
                                            <p:fltVal val="90"/>
                                          </p:val>
                                        </p:tav>
                                        <p:tav tm="100000">
                                          <p:val>
                                            <p:fltVal val="0"/>
                                          </p:val>
                                        </p:tav>
                                      </p:tavLst>
                                    </p:anim>
                                    <p:animEffect transition="in" filter="fade">
                                      <p:cBhvr>
                                        <p:cTn id="17" dur="10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1000" fill="hold"/>
                                        <p:tgtEl>
                                          <p:spTgt spid="23"/>
                                        </p:tgtEl>
                                        <p:attrNameLst>
                                          <p:attrName>ppt_w</p:attrName>
                                        </p:attrNameLst>
                                      </p:cBhvr>
                                      <p:tavLst>
                                        <p:tav tm="0">
                                          <p:val>
                                            <p:fltVal val="0"/>
                                          </p:val>
                                        </p:tav>
                                        <p:tav tm="100000">
                                          <p:val>
                                            <p:strVal val="#ppt_w"/>
                                          </p:val>
                                        </p:tav>
                                      </p:tavLst>
                                    </p:anim>
                                    <p:anim calcmode="lin" valueType="num">
                                      <p:cBhvr>
                                        <p:cTn id="23" dur="1000" fill="hold"/>
                                        <p:tgtEl>
                                          <p:spTgt spid="23"/>
                                        </p:tgtEl>
                                        <p:attrNameLst>
                                          <p:attrName>ppt_h</p:attrName>
                                        </p:attrNameLst>
                                      </p:cBhvr>
                                      <p:tavLst>
                                        <p:tav tm="0">
                                          <p:val>
                                            <p:fltVal val="0"/>
                                          </p:val>
                                        </p:tav>
                                        <p:tav tm="100000">
                                          <p:val>
                                            <p:strVal val="#ppt_h"/>
                                          </p:val>
                                        </p:tav>
                                      </p:tavLst>
                                    </p:anim>
                                    <p:anim calcmode="lin" valueType="num">
                                      <p:cBhvr>
                                        <p:cTn id="24" dur="1000" fill="hold"/>
                                        <p:tgtEl>
                                          <p:spTgt spid="23"/>
                                        </p:tgtEl>
                                        <p:attrNameLst>
                                          <p:attrName>style.rotation</p:attrName>
                                        </p:attrNameLst>
                                      </p:cBhvr>
                                      <p:tavLst>
                                        <p:tav tm="0">
                                          <p:val>
                                            <p:fltVal val="90"/>
                                          </p:val>
                                        </p:tav>
                                        <p:tav tm="100000">
                                          <p:val>
                                            <p:fltVal val="0"/>
                                          </p:val>
                                        </p:tav>
                                      </p:tavLst>
                                    </p:anim>
                                    <p:animEffect transition="in" filter="fade">
                                      <p:cBhvr>
                                        <p:cTn id="2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86</a:t>
            </a:fld>
            <a:endParaRPr lang="ar-EG"/>
          </a:p>
        </p:txBody>
      </p:sp>
      <p:grpSp>
        <p:nvGrpSpPr>
          <p:cNvPr id="18" name="Group 17"/>
          <p:cNvGrpSpPr/>
          <p:nvPr/>
        </p:nvGrpSpPr>
        <p:grpSpPr>
          <a:xfrm>
            <a:off x="-11135" y="105690"/>
            <a:ext cx="5685432" cy="910444"/>
            <a:chOff x="-4091239" y="-9630"/>
            <a:chExt cx="5686083" cy="910444"/>
          </a:xfrm>
        </p:grpSpPr>
        <p:pic>
          <p:nvPicPr>
            <p:cNvPr id="19" name="Picture 18"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20" name="Rectangle 19"/>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العمليات التنظيمية: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21" name="Rectangle 20"/>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2" name="Rectangle 21"/>
          <p:cNvSpPr/>
          <p:nvPr/>
        </p:nvSpPr>
        <p:spPr>
          <a:xfrm>
            <a:off x="359764" y="923482"/>
            <a:ext cx="11577651"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هي الممارسات التي تستهدف تنسيق و توجيه جهود العاملين نحو تحقيق أهداف المنظمة، فعند تنفيذها بطريقة سليمة تؤدي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إلى تحسين العلاقة بين الموظف و المنظمة و يعزز درجة الرضا و بالتالي تحسين الأداء. و عند حدوث العكس فإنها لاشك ستكون سببا في ارتفاع مستوى الضغوط الذي قد يؤدي إلى نتائج سلبية للمنظمة</a:t>
            </a:r>
            <a:r>
              <a:rPr lang="ar-EG" sz="24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 وأهمها:</a:t>
            </a:r>
            <a:endParaRPr lang="ar-EG" sz="2800" dirty="0">
              <a:solidFill>
                <a:srgbClr val="C00000"/>
              </a:solidFill>
              <a:latin typeface="Sakkal Majalla" panose="02000000000000000000" pitchFamily="2" charset="-78"/>
              <a:cs typeface="Sakkal Majalla" panose="02000000000000000000" pitchFamily="2" charset="-78"/>
            </a:endParaRPr>
          </a:p>
        </p:txBody>
      </p:sp>
      <p:sp>
        <p:nvSpPr>
          <p:cNvPr id="2" name="Rectangle 1"/>
          <p:cNvSpPr/>
          <p:nvPr/>
        </p:nvSpPr>
        <p:spPr>
          <a:xfrm>
            <a:off x="359764" y="3336355"/>
            <a:ext cx="11577651" cy="3270639"/>
          </a:xfrm>
          <a:prstGeom prst="rect">
            <a:avLst/>
          </a:prstGeom>
        </p:spPr>
        <p:txBody>
          <a:bodyPr wrap="square">
            <a:spAutoFit/>
          </a:bodyPr>
          <a:lstStyle/>
          <a:p>
            <a:pPr marL="342900" indent="-342900" algn="justLow">
              <a:lnSpc>
                <a:spcPct val="115000"/>
              </a:lnSpc>
              <a:spcAft>
                <a:spcPts val="800"/>
              </a:spcAft>
              <a:buFont typeface="Wingdings" panose="05000000000000000000" pitchFamily="2" charset="2"/>
              <a:buChar char="§"/>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لم تحدد الأدبيات الصفات التي يجب توفرها في المشرف أو في القائد الناجح بشكل قاطع، إلا أن هذه الأدبيات في مجملها تفترض أن اتجاهات وتوقعات المشرفين تؤثر على طبيعة علاقتهم بالموظفين الذين يشرفون عليهم</a:t>
            </a:r>
            <a:endParaRPr lang="en-US" sz="2400" dirty="0">
              <a:latin typeface="Sakkal Majalla" panose="02000000000000000000" pitchFamily="2" charset="-78"/>
              <a:ea typeface="Calibri" panose="020F0502020204030204" pitchFamily="34" charset="0"/>
              <a:cs typeface="Sakkal Majalla" panose="02000000000000000000" pitchFamily="2" charset="-78"/>
            </a:endParaRPr>
          </a:p>
          <a:p>
            <a:pPr marL="342900" indent="-342900" algn="justLow">
              <a:lnSpc>
                <a:spcPct val="115000"/>
              </a:lnSpc>
              <a:spcAft>
                <a:spcPts val="800"/>
              </a:spcAft>
              <a:buFont typeface="Wingdings" panose="05000000000000000000" pitchFamily="2" charset="2"/>
              <a:buChar char="§"/>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حيث وفق نظرية (</a:t>
            </a:r>
            <a:r>
              <a:rPr lang="en-US"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xy</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ل (ماك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قريقور</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أنه هناك موظفين يمثلون الجانب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X</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من النظرية سلبيون كسالى لا يقبلون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ولا يتحملون المسؤولية، ويحتاجون إلى ضبط ومراقبة</a:t>
            </a:r>
            <a:endParaRPr lang="en-US" sz="2400" dirty="0">
              <a:latin typeface="Sakkal Majalla" panose="02000000000000000000" pitchFamily="2" charset="-78"/>
              <a:ea typeface="Calibri" panose="020F0502020204030204" pitchFamily="34" charset="0"/>
              <a:cs typeface="Sakkal Majalla" panose="02000000000000000000" pitchFamily="2" charset="-78"/>
            </a:endParaRPr>
          </a:p>
          <a:p>
            <a:pPr marL="342900" indent="-342900" algn="justLow">
              <a:lnSpc>
                <a:spcPct val="115000"/>
              </a:lnSpc>
              <a:spcAft>
                <a:spcPts val="800"/>
              </a:spcAft>
              <a:buFont typeface="Wingdings" panose="05000000000000000000" pitchFamily="2" charset="2"/>
              <a:buChar char="§"/>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بينما يمثل الجانب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Y</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موظفون إيجابيون، ويطلبون تحمل المسؤولية ويمكن الثقة بهم ولديهم إبداع وخيال وعبقرية ويعملون على تحقيق أهداف المنظمة لتحقيق الرضا الذاتي فإذا كان المشرف يعتقد في نظرية (</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X</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تجاه الموظفين فإنه بالتالي سيكون مصدرا من مصادر ضغوط العمل والعكس صحيح</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23" name="Group 22"/>
          <p:cNvGrpSpPr/>
          <p:nvPr/>
        </p:nvGrpSpPr>
        <p:grpSpPr>
          <a:xfrm>
            <a:off x="8694295" y="2516310"/>
            <a:ext cx="3118823" cy="1030552"/>
            <a:chOff x="6294645" y="3924225"/>
            <a:chExt cx="4724926" cy="2025360"/>
          </a:xfrm>
        </p:grpSpPr>
        <p:grpSp>
          <p:nvGrpSpPr>
            <p:cNvPr id="24" name="Group 23">
              <a:extLst>
                <a:ext uri="{FF2B5EF4-FFF2-40B4-BE49-F238E27FC236}">
                  <a16:creationId xmlns:a16="http://schemas.microsoft.com/office/drawing/2014/main" id="{2E575975-76D1-45A8-BF66-3EB9D752273F}"/>
                </a:ext>
              </a:extLst>
            </p:cNvPr>
            <p:cNvGrpSpPr/>
            <p:nvPr/>
          </p:nvGrpSpPr>
          <p:grpSpPr>
            <a:xfrm>
              <a:off x="6294645" y="3924225"/>
              <a:ext cx="4724926" cy="1309419"/>
              <a:chOff x="6294645" y="3924225"/>
              <a:chExt cx="4724926" cy="1309419"/>
            </a:xfrm>
          </p:grpSpPr>
          <p:sp>
            <p:nvSpPr>
              <p:cNvPr id="29" name="Freeform: Shape 72">
                <a:extLst>
                  <a:ext uri="{FF2B5EF4-FFF2-40B4-BE49-F238E27FC236}">
                    <a16:creationId xmlns:a16="http://schemas.microsoft.com/office/drawing/2014/main" id="{EFFCAECF-BA49-45F3-932D-130520D9EB3D}"/>
                  </a:ext>
                </a:extLst>
              </p:cNvPr>
              <p:cNvSpPr/>
              <p:nvPr/>
            </p:nvSpPr>
            <p:spPr>
              <a:xfrm>
                <a:off x="6294645" y="4017754"/>
                <a:ext cx="4075446" cy="1114150"/>
              </a:xfrm>
              <a:custGeom>
                <a:avLst/>
                <a:gdLst>
                  <a:gd name="connsiteX0" fmla="*/ 48 w 4075445"/>
                  <a:gd name="connsiteY0" fmla="*/ 563819 h 1114150"/>
                  <a:gd name="connsiteX1" fmla="*/ 167170 w 4075445"/>
                  <a:gd name="connsiteY1" fmla="*/ 974882 h 1114150"/>
                  <a:gd name="connsiteX2" fmla="*/ 571196 w 4075445"/>
                  <a:gd name="connsiteY2" fmla="*/ 1142298 h 1114150"/>
                  <a:gd name="connsiteX3" fmla="*/ 4079891 w 4075445"/>
                  <a:gd name="connsiteY3" fmla="*/ 1142298 h 1114150"/>
                  <a:gd name="connsiteX4" fmla="*/ 3508742 w 4075445"/>
                  <a:gd name="connsiteY4" fmla="*/ 571149 h 1114150"/>
                  <a:gd name="connsiteX5" fmla="*/ 3508742 w 4075445"/>
                  <a:gd name="connsiteY5" fmla="*/ 571149 h 1114150"/>
                  <a:gd name="connsiteX6" fmla="*/ 2937594 w 4075445"/>
                  <a:gd name="connsiteY6" fmla="*/ 0 h 1114150"/>
                  <a:gd name="connsiteX7" fmla="*/ 586149 w 4075445"/>
                  <a:gd name="connsiteY7" fmla="*/ 0 h 1114150"/>
                  <a:gd name="connsiteX8" fmla="*/ 48 w 4075445"/>
                  <a:gd name="connsiteY8" fmla="*/ 563819 h 111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5445" h="1114150">
                    <a:moveTo>
                      <a:pt x="48" y="563819"/>
                    </a:moveTo>
                    <a:cubicBezTo>
                      <a:pt x="-2005" y="724491"/>
                      <a:pt x="62499" y="870211"/>
                      <a:pt x="167170" y="974882"/>
                    </a:cubicBezTo>
                    <a:cubicBezTo>
                      <a:pt x="270376" y="1078381"/>
                      <a:pt x="413456" y="1142298"/>
                      <a:pt x="571196" y="1142298"/>
                    </a:cubicBezTo>
                    <a:lnTo>
                      <a:pt x="4079891" y="1142298"/>
                    </a:lnTo>
                    <a:cubicBezTo>
                      <a:pt x="3764411" y="1142298"/>
                      <a:pt x="3508742" y="886337"/>
                      <a:pt x="3508742" y="571149"/>
                    </a:cubicBezTo>
                    <a:lnTo>
                      <a:pt x="3508742" y="571149"/>
                    </a:lnTo>
                    <a:cubicBezTo>
                      <a:pt x="3508742" y="255669"/>
                      <a:pt x="3253074" y="0"/>
                      <a:pt x="2937594" y="0"/>
                    </a:cubicBezTo>
                    <a:lnTo>
                      <a:pt x="586149" y="0"/>
                    </a:lnTo>
                    <a:cubicBezTo>
                      <a:pt x="270962" y="-293"/>
                      <a:pt x="4152" y="248632"/>
                      <a:pt x="48" y="56381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30" name="Freeform: Shape 73">
                <a:extLst>
                  <a:ext uri="{FF2B5EF4-FFF2-40B4-BE49-F238E27FC236}">
                    <a16:creationId xmlns:a16="http://schemas.microsoft.com/office/drawing/2014/main" id="{2B9E635A-F199-416B-88EB-EAF718219CE9}"/>
                  </a:ext>
                </a:extLst>
              </p:cNvPr>
              <p:cNvSpPr/>
              <p:nvPr/>
            </p:nvSpPr>
            <p:spPr>
              <a:xfrm>
                <a:off x="10374536" y="3924225"/>
                <a:ext cx="645035" cy="645034"/>
              </a:xfrm>
              <a:custGeom>
                <a:avLst/>
                <a:gdLst>
                  <a:gd name="connsiteX0" fmla="*/ 0 w 645034"/>
                  <a:gd name="connsiteY0" fmla="*/ 0 h 645034"/>
                  <a:gd name="connsiteX1" fmla="*/ 0 w 645034"/>
                  <a:gd name="connsiteY1" fmla="*/ 664679 h 645034"/>
                  <a:gd name="connsiteX2" fmla="*/ 664679 w 645034"/>
                  <a:gd name="connsiteY2" fmla="*/ 664679 h 645034"/>
                  <a:gd name="connsiteX3" fmla="*/ 0 w 645034"/>
                  <a:gd name="connsiteY3" fmla="*/ 0 h 645034"/>
                </a:gdLst>
                <a:ahLst/>
                <a:cxnLst>
                  <a:cxn ang="0">
                    <a:pos x="connsiteX0" y="connsiteY0"/>
                  </a:cxn>
                  <a:cxn ang="0">
                    <a:pos x="connsiteX1" y="connsiteY1"/>
                  </a:cxn>
                  <a:cxn ang="0">
                    <a:pos x="connsiteX2" y="connsiteY2"/>
                  </a:cxn>
                  <a:cxn ang="0">
                    <a:pos x="connsiteX3" y="connsiteY3"/>
                  </a:cxn>
                </a:cxnLst>
                <a:rect l="l" t="t" r="r" b="b"/>
                <a:pathLst>
                  <a:path w="645034" h="645034">
                    <a:moveTo>
                      <a:pt x="0" y="0"/>
                    </a:moveTo>
                    <a:lnTo>
                      <a:pt x="0" y="664679"/>
                    </a:lnTo>
                    <a:lnTo>
                      <a:pt x="664679" y="664679"/>
                    </a:lnTo>
                    <a:cubicBezTo>
                      <a:pt x="664679" y="297595"/>
                      <a:pt x="367083" y="0"/>
                      <a:pt x="0" y="0"/>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31" name="Freeform: Shape 74">
                <a:extLst>
                  <a:ext uri="{FF2B5EF4-FFF2-40B4-BE49-F238E27FC236}">
                    <a16:creationId xmlns:a16="http://schemas.microsoft.com/office/drawing/2014/main" id="{71142B23-A293-437A-848C-5FAE9E8E3418}"/>
                  </a:ext>
                </a:extLst>
              </p:cNvPr>
              <p:cNvSpPr/>
              <p:nvPr/>
            </p:nvSpPr>
            <p:spPr>
              <a:xfrm>
                <a:off x="9709858" y="4588610"/>
                <a:ext cx="645035" cy="645034"/>
              </a:xfrm>
              <a:custGeom>
                <a:avLst/>
                <a:gdLst>
                  <a:gd name="connsiteX0" fmla="*/ 664679 w 645034"/>
                  <a:gd name="connsiteY0" fmla="*/ 664679 h 645034"/>
                  <a:gd name="connsiteX1" fmla="*/ 664679 w 645034"/>
                  <a:gd name="connsiteY1" fmla="*/ 0 h 645034"/>
                  <a:gd name="connsiteX2" fmla="*/ 0 w 645034"/>
                  <a:gd name="connsiteY2" fmla="*/ 0 h 645034"/>
                  <a:gd name="connsiteX3" fmla="*/ 664679 w 645034"/>
                  <a:gd name="connsiteY3" fmla="*/ 664679 h 645034"/>
                </a:gdLst>
                <a:ahLst/>
                <a:cxnLst>
                  <a:cxn ang="0">
                    <a:pos x="connsiteX0" y="connsiteY0"/>
                  </a:cxn>
                  <a:cxn ang="0">
                    <a:pos x="connsiteX1" y="connsiteY1"/>
                  </a:cxn>
                  <a:cxn ang="0">
                    <a:pos x="connsiteX2" y="connsiteY2"/>
                  </a:cxn>
                  <a:cxn ang="0">
                    <a:pos x="connsiteX3" y="connsiteY3"/>
                  </a:cxn>
                </a:cxnLst>
                <a:rect l="l" t="t" r="r" b="b"/>
                <a:pathLst>
                  <a:path w="645034" h="645034">
                    <a:moveTo>
                      <a:pt x="664679" y="664679"/>
                    </a:moveTo>
                    <a:lnTo>
                      <a:pt x="664679" y="0"/>
                    </a:lnTo>
                    <a:lnTo>
                      <a:pt x="0" y="0"/>
                    </a:lnTo>
                    <a:cubicBezTo>
                      <a:pt x="293" y="367083"/>
                      <a:pt x="297889" y="664679"/>
                      <a:pt x="664679" y="66467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grpSp>
        <p:sp>
          <p:nvSpPr>
            <p:cNvPr id="25" name="Freeform: Shape 75">
              <a:extLst>
                <a:ext uri="{FF2B5EF4-FFF2-40B4-BE49-F238E27FC236}">
                  <a16:creationId xmlns:a16="http://schemas.microsoft.com/office/drawing/2014/main" id="{C48DB33E-CDC5-4F37-A8D4-BA14B1D95358}"/>
                </a:ext>
              </a:extLst>
            </p:cNvPr>
            <p:cNvSpPr/>
            <p:nvPr/>
          </p:nvSpPr>
          <p:spPr>
            <a:xfrm>
              <a:off x="9803388" y="4017754"/>
              <a:ext cx="1114151" cy="1114150"/>
            </a:xfrm>
            <a:custGeom>
              <a:avLst/>
              <a:gdLst>
                <a:gd name="connsiteX0" fmla="*/ 1142298 w 1114150"/>
                <a:gd name="connsiteY0" fmla="*/ 571149 h 1114150"/>
                <a:gd name="connsiteX1" fmla="*/ 571149 w 1114150"/>
                <a:gd name="connsiteY1" fmla="*/ 1142297 h 1114150"/>
                <a:gd name="connsiteX2" fmla="*/ 0 w 1114150"/>
                <a:gd name="connsiteY2" fmla="*/ 571149 h 1114150"/>
                <a:gd name="connsiteX3" fmla="*/ 571149 w 1114150"/>
                <a:gd name="connsiteY3" fmla="*/ 0 h 1114150"/>
                <a:gd name="connsiteX4" fmla="*/ 1142298 w 1114150"/>
                <a:gd name="connsiteY4" fmla="*/ 571149 h 1114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50" h="1114150">
                  <a:moveTo>
                    <a:pt x="1142298" y="571149"/>
                  </a:moveTo>
                  <a:cubicBezTo>
                    <a:pt x="1142298" y="886586"/>
                    <a:pt x="886586" y="1142297"/>
                    <a:pt x="571149" y="1142297"/>
                  </a:cubicBezTo>
                  <a:cubicBezTo>
                    <a:pt x="255712" y="1142297"/>
                    <a:pt x="0" y="886585"/>
                    <a:pt x="0" y="571149"/>
                  </a:cubicBezTo>
                  <a:cubicBezTo>
                    <a:pt x="0" y="255712"/>
                    <a:pt x="255712" y="0"/>
                    <a:pt x="571149" y="0"/>
                  </a:cubicBezTo>
                  <a:cubicBezTo>
                    <a:pt x="886586" y="0"/>
                    <a:pt x="1142298" y="255712"/>
                    <a:pt x="1142298" y="571149"/>
                  </a:cubicBezTo>
                  <a:close/>
                </a:path>
              </a:pathLst>
            </a:custGeom>
            <a:solidFill>
              <a:srgbClr val="FFFFFF"/>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6" name="Freeform: Shape 77">
              <a:extLst>
                <a:ext uri="{FF2B5EF4-FFF2-40B4-BE49-F238E27FC236}">
                  <a16:creationId xmlns:a16="http://schemas.microsoft.com/office/drawing/2014/main" id="{1637F987-C6C6-4E7F-8422-7DA20014C94A}"/>
                </a:ext>
              </a:extLst>
            </p:cNvPr>
            <p:cNvSpPr/>
            <p:nvPr/>
          </p:nvSpPr>
          <p:spPr>
            <a:xfrm>
              <a:off x="9956437" y="4170803"/>
              <a:ext cx="820953" cy="820953"/>
            </a:xfrm>
            <a:custGeom>
              <a:avLst/>
              <a:gdLst>
                <a:gd name="connsiteX0" fmla="*/ 836199 w 820953"/>
                <a:gd name="connsiteY0" fmla="*/ 418100 h 820952"/>
                <a:gd name="connsiteX1" fmla="*/ 418100 w 820953"/>
                <a:gd name="connsiteY1" fmla="*/ 836199 h 820952"/>
                <a:gd name="connsiteX2" fmla="*/ 0 w 820953"/>
                <a:gd name="connsiteY2" fmla="*/ 418100 h 820952"/>
                <a:gd name="connsiteX3" fmla="*/ 418100 w 820953"/>
                <a:gd name="connsiteY3" fmla="*/ 0 h 820952"/>
                <a:gd name="connsiteX4" fmla="*/ 836199 w 820953"/>
                <a:gd name="connsiteY4" fmla="*/ 418100 h 820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953" h="820952">
                  <a:moveTo>
                    <a:pt x="836199" y="418100"/>
                  </a:moveTo>
                  <a:cubicBezTo>
                    <a:pt x="836199" y="649010"/>
                    <a:pt x="649010" y="836199"/>
                    <a:pt x="418100" y="836199"/>
                  </a:cubicBezTo>
                  <a:cubicBezTo>
                    <a:pt x="187190" y="836199"/>
                    <a:pt x="0" y="649010"/>
                    <a:pt x="0" y="418100"/>
                  </a:cubicBezTo>
                  <a:cubicBezTo>
                    <a:pt x="0" y="187190"/>
                    <a:pt x="187190" y="0"/>
                    <a:pt x="418100" y="0"/>
                  </a:cubicBezTo>
                  <a:cubicBezTo>
                    <a:pt x="649010" y="0"/>
                    <a:pt x="836199" y="187190"/>
                    <a:pt x="836199" y="418100"/>
                  </a:cubicBezTo>
                  <a:close/>
                </a:path>
              </a:pathLst>
            </a:custGeom>
            <a:solidFill>
              <a:srgbClr val="009AB4"/>
            </a:solidFill>
            <a:ln w="29281" cap="flat">
              <a:noFill/>
              <a:prstDash val="solid"/>
              <a:miter/>
            </a:ln>
            <a:effectLst>
              <a:outerShdw blurRad="50800" dist="38100" dir="10800000" algn="r" rotWithShape="0">
                <a:prstClr val="black">
                  <a:alpha val="40000"/>
                </a:prstClr>
              </a:outerShdw>
            </a:effectLst>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7" name="Rectangle 26">
              <a:extLst>
                <a:ext uri="{FF2B5EF4-FFF2-40B4-BE49-F238E27FC236}">
                  <a16:creationId xmlns:a16="http://schemas.microsoft.com/office/drawing/2014/main" id="{FA7968FE-5ED9-46D1-A76D-99F21028434F}"/>
                </a:ext>
              </a:extLst>
            </p:cNvPr>
            <p:cNvSpPr/>
            <p:nvPr/>
          </p:nvSpPr>
          <p:spPr>
            <a:xfrm>
              <a:off x="6481199" y="4074464"/>
              <a:ext cx="3088511" cy="1875121"/>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طبيعة الأشراف</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28" name="Inhaltsplatzhalter 4">
              <a:extLst>
                <a:ext uri="{FF2B5EF4-FFF2-40B4-BE49-F238E27FC236}">
                  <a16:creationId xmlns:a16="http://schemas.microsoft.com/office/drawing/2014/main" id="{8E830652-1C54-431D-B06F-338FFFBB189D}"/>
                </a:ext>
              </a:extLst>
            </p:cNvPr>
            <p:cNvSpPr txBox="1">
              <a:spLocks/>
            </p:cNvSpPr>
            <p:nvPr/>
          </p:nvSpPr>
          <p:spPr>
            <a:xfrm>
              <a:off x="9949862" y="4167299"/>
              <a:ext cx="706041" cy="846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800" b="1" dirty="0">
                  <a:latin typeface="Sakkal Majalla" panose="02000000000000000000" pitchFamily="2" charset="-78"/>
                  <a:ea typeface="Roboto Light" panose="02000000000000000000" pitchFamily="2" charset="0"/>
                  <a:cs typeface="Sakkal Majalla" panose="02000000000000000000" pitchFamily="2" charset="-78"/>
                </a:rPr>
                <a:t>1</a:t>
              </a:r>
              <a:endParaRPr lang="en-US" sz="2800" b="1" dirty="0">
                <a:latin typeface="Sakkal Majalla" panose="02000000000000000000" pitchFamily="2" charset="-78"/>
                <a:ea typeface="Roboto Light" panose="02000000000000000000" pitchFamily="2" charset="0"/>
                <a:cs typeface="Sakkal Majalla" panose="02000000000000000000" pitchFamily="2" charset="-78"/>
              </a:endParaRPr>
            </a:p>
          </p:txBody>
        </p:sp>
      </p:grpSp>
    </p:spTree>
    <p:extLst>
      <p:ext uri="{BB962C8B-B14F-4D97-AF65-F5344CB8AC3E}">
        <p14:creationId xmlns:p14="http://schemas.microsoft.com/office/powerpoint/2010/main" val="2772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80">
                                          <p:stCondLst>
                                            <p:cond delay="0"/>
                                          </p:stCondLst>
                                        </p:cTn>
                                        <p:tgtEl>
                                          <p:spTgt spid="18"/>
                                        </p:tgtEl>
                                      </p:cBhvr>
                                    </p:animEffect>
                                    <p:anim calcmode="lin" valueType="num">
                                      <p:cBhvr>
                                        <p:cTn id="8"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8"/>
                                        </p:tgtEl>
                                      </p:cBhvr>
                                      <p:to x="100000" y="60000"/>
                                    </p:animScale>
                                    <p:animScale>
                                      <p:cBhvr>
                                        <p:cTn id="14" dur="166" decel="50000">
                                          <p:stCondLst>
                                            <p:cond delay="676"/>
                                          </p:stCondLst>
                                        </p:cTn>
                                        <p:tgtEl>
                                          <p:spTgt spid="18"/>
                                        </p:tgtEl>
                                      </p:cBhvr>
                                      <p:to x="100000" y="100000"/>
                                    </p:animScale>
                                    <p:animScale>
                                      <p:cBhvr>
                                        <p:cTn id="15" dur="26">
                                          <p:stCondLst>
                                            <p:cond delay="1312"/>
                                          </p:stCondLst>
                                        </p:cTn>
                                        <p:tgtEl>
                                          <p:spTgt spid="18"/>
                                        </p:tgtEl>
                                      </p:cBhvr>
                                      <p:to x="100000" y="80000"/>
                                    </p:animScale>
                                    <p:animScale>
                                      <p:cBhvr>
                                        <p:cTn id="16" dur="166" decel="50000">
                                          <p:stCondLst>
                                            <p:cond delay="1338"/>
                                          </p:stCondLst>
                                        </p:cTn>
                                        <p:tgtEl>
                                          <p:spTgt spid="18"/>
                                        </p:tgtEl>
                                      </p:cBhvr>
                                      <p:to x="100000" y="100000"/>
                                    </p:animScale>
                                    <p:animScale>
                                      <p:cBhvr>
                                        <p:cTn id="17" dur="26">
                                          <p:stCondLst>
                                            <p:cond delay="1642"/>
                                          </p:stCondLst>
                                        </p:cTn>
                                        <p:tgtEl>
                                          <p:spTgt spid="18"/>
                                        </p:tgtEl>
                                      </p:cBhvr>
                                      <p:to x="100000" y="90000"/>
                                    </p:animScale>
                                    <p:animScale>
                                      <p:cBhvr>
                                        <p:cTn id="18" dur="166" decel="50000">
                                          <p:stCondLst>
                                            <p:cond delay="1668"/>
                                          </p:stCondLst>
                                        </p:cTn>
                                        <p:tgtEl>
                                          <p:spTgt spid="18"/>
                                        </p:tgtEl>
                                      </p:cBhvr>
                                      <p:to x="100000" y="100000"/>
                                    </p:animScale>
                                    <p:animScale>
                                      <p:cBhvr>
                                        <p:cTn id="19" dur="26">
                                          <p:stCondLst>
                                            <p:cond delay="1808"/>
                                          </p:stCondLst>
                                        </p:cTn>
                                        <p:tgtEl>
                                          <p:spTgt spid="18"/>
                                        </p:tgtEl>
                                      </p:cBhvr>
                                      <p:to x="100000" y="95000"/>
                                    </p:animScale>
                                    <p:animScale>
                                      <p:cBhvr>
                                        <p:cTn id="20" dur="166" decel="50000">
                                          <p:stCondLst>
                                            <p:cond delay="1834"/>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 calcmode="lin" valueType="num">
                                      <p:cBhvr additive="base">
                                        <p:cTn id="3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1" end="1"/>
                                            </p:txEl>
                                          </p:spTgt>
                                        </p:tgtEl>
                                        <p:attrNameLst>
                                          <p:attrName>style.visibility</p:attrName>
                                        </p:attrNameLst>
                                      </p:cBhvr>
                                      <p:to>
                                        <p:strVal val="visible"/>
                                      </p:to>
                                    </p:set>
                                    <p:anim calcmode="lin" valueType="num">
                                      <p:cBhvr additive="base">
                                        <p:cTn id="4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2" end="2"/>
                                            </p:txEl>
                                          </p:spTgt>
                                        </p:tgtEl>
                                        <p:attrNameLst>
                                          <p:attrName>style.visibility</p:attrName>
                                        </p:attrNameLst>
                                      </p:cBhvr>
                                      <p:to>
                                        <p:strVal val="visible"/>
                                      </p:to>
                                    </p:set>
                                    <p:anim calcmode="lin" valueType="num">
                                      <p:cBhvr additive="base">
                                        <p:cTn id="4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87</a:t>
            </a:fld>
            <a:endParaRPr lang="ar-EG"/>
          </a:p>
        </p:txBody>
      </p:sp>
      <p:sp>
        <p:nvSpPr>
          <p:cNvPr id="5" name="Rectangle 4"/>
          <p:cNvSpPr/>
          <p:nvPr/>
        </p:nvSpPr>
        <p:spPr>
          <a:xfrm>
            <a:off x="434467" y="1522546"/>
            <a:ext cx="11115343" cy="1938992"/>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يقصد بالحوافز تلك المؤثرات الخارجية الموجهة نحو إثارة الدوافع لدى الفرد من أجل إشباع حاجاته وتمثل الحوافز رد فعل أو استجابة من المنظمة نحو الفرد بخلاف الدوافع التي ترتبط بالفرد وتنبع من داخله، وهي إحدى آليات التواصل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التي تتواصل فيها المنظمات مع أفرادها وتتنوع الحوافز بتنوع الحاجات والدوافع، ولم تعد فقط الحاجات المادية هي وحدها التي يبحث العاملون عن إشباعها</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6" name="Group 5"/>
          <p:cNvGrpSpPr/>
          <p:nvPr/>
        </p:nvGrpSpPr>
        <p:grpSpPr>
          <a:xfrm>
            <a:off x="9428813" y="702501"/>
            <a:ext cx="2459008" cy="666264"/>
            <a:chOff x="6294645" y="3924225"/>
            <a:chExt cx="4724926" cy="1309419"/>
          </a:xfrm>
        </p:grpSpPr>
        <p:grpSp>
          <p:nvGrpSpPr>
            <p:cNvPr id="8" name="Group 7">
              <a:extLst>
                <a:ext uri="{FF2B5EF4-FFF2-40B4-BE49-F238E27FC236}">
                  <a16:creationId xmlns:a16="http://schemas.microsoft.com/office/drawing/2014/main" id="{2E575975-76D1-45A8-BF66-3EB9D752273F}"/>
                </a:ext>
              </a:extLst>
            </p:cNvPr>
            <p:cNvGrpSpPr/>
            <p:nvPr/>
          </p:nvGrpSpPr>
          <p:grpSpPr>
            <a:xfrm>
              <a:off x="6294645" y="3924225"/>
              <a:ext cx="4724926" cy="1309419"/>
              <a:chOff x="6294645" y="3924225"/>
              <a:chExt cx="4724926" cy="1309419"/>
            </a:xfrm>
          </p:grpSpPr>
          <p:sp>
            <p:nvSpPr>
              <p:cNvPr id="13" name="Freeform: Shape 72">
                <a:extLst>
                  <a:ext uri="{FF2B5EF4-FFF2-40B4-BE49-F238E27FC236}">
                    <a16:creationId xmlns:a16="http://schemas.microsoft.com/office/drawing/2014/main" id="{EFFCAECF-BA49-45F3-932D-130520D9EB3D}"/>
                  </a:ext>
                </a:extLst>
              </p:cNvPr>
              <p:cNvSpPr/>
              <p:nvPr/>
            </p:nvSpPr>
            <p:spPr>
              <a:xfrm>
                <a:off x="6294645" y="4017754"/>
                <a:ext cx="4075446" cy="1114150"/>
              </a:xfrm>
              <a:custGeom>
                <a:avLst/>
                <a:gdLst>
                  <a:gd name="connsiteX0" fmla="*/ 48 w 4075445"/>
                  <a:gd name="connsiteY0" fmla="*/ 563819 h 1114150"/>
                  <a:gd name="connsiteX1" fmla="*/ 167170 w 4075445"/>
                  <a:gd name="connsiteY1" fmla="*/ 974882 h 1114150"/>
                  <a:gd name="connsiteX2" fmla="*/ 571196 w 4075445"/>
                  <a:gd name="connsiteY2" fmla="*/ 1142298 h 1114150"/>
                  <a:gd name="connsiteX3" fmla="*/ 4079891 w 4075445"/>
                  <a:gd name="connsiteY3" fmla="*/ 1142298 h 1114150"/>
                  <a:gd name="connsiteX4" fmla="*/ 3508742 w 4075445"/>
                  <a:gd name="connsiteY4" fmla="*/ 571149 h 1114150"/>
                  <a:gd name="connsiteX5" fmla="*/ 3508742 w 4075445"/>
                  <a:gd name="connsiteY5" fmla="*/ 571149 h 1114150"/>
                  <a:gd name="connsiteX6" fmla="*/ 2937594 w 4075445"/>
                  <a:gd name="connsiteY6" fmla="*/ 0 h 1114150"/>
                  <a:gd name="connsiteX7" fmla="*/ 586149 w 4075445"/>
                  <a:gd name="connsiteY7" fmla="*/ 0 h 1114150"/>
                  <a:gd name="connsiteX8" fmla="*/ 48 w 4075445"/>
                  <a:gd name="connsiteY8" fmla="*/ 563819 h 111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5445" h="1114150">
                    <a:moveTo>
                      <a:pt x="48" y="563819"/>
                    </a:moveTo>
                    <a:cubicBezTo>
                      <a:pt x="-2005" y="724491"/>
                      <a:pt x="62499" y="870211"/>
                      <a:pt x="167170" y="974882"/>
                    </a:cubicBezTo>
                    <a:cubicBezTo>
                      <a:pt x="270376" y="1078381"/>
                      <a:pt x="413456" y="1142298"/>
                      <a:pt x="571196" y="1142298"/>
                    </a:cubicBezTo>
                    <a:lnTo>
                      <a:pt x="4079891" y="1142298"/>
                    </a:lnTo>
                    <a:cubicBezTo>
                      <a:pt x="3764411" y="1142298"/>
                      <a:pt x="3508742" y="886337"/>
                      <a:pt x="3508742" y="571149"/>
                    </a:cubicBezTo>
                    <a:lnTo>
                      <a:pt x="3508742" y="571149"/>
                    </a:lnTo>
                    <a:cubicBezTo>
                      <a:pt x="3508742" y="255669"/>
                      <a:pt x="3253074" y="0"/>
                      <a:pt x="2937594" y="0"/>
                    </a:cubicBezTo>
                    <a:lnTo>
                      <a:pt x="586149" y="0"/>
                    </a:lnTo>
                    <a:cubicBezTo>
                      <a:pt x="270962" y="-293"/>
                      <a:pt x="4152" y="248632"/>
                      <a:pt x="48" y="56381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4" name="Freeform: Shape 73">
                <a:extLst>
                  <a:ext uri="{FF2B5EF4-FFF2-40B4-BE49-F238E27FC236}">
                    <a16:creationId xmlns:a16="http://schemas.microsoft.com/office/drawing/2014/main" id="{2B9E635A-F199-416B-88EB-EAF718219CE9}"/>
                  </a:ext>
                </a:extLst>
              </p:cNvPr>
              <p:cNvSpPr/>
              <p:nvPr/>
            </p:nvSpPr>
            <p:spPr>
              <a:xfrm>
                <a:off x="10374536" y="3924225"/>
                <a:ext cx="645035" cy="645034"/>
              </a:xfrm>
              <a:custGeom>
                <a:avLst/>
                <a:gdLst>
                  <a:gd name="connsiteX0" fmla="*/ 0 w 645034"/>
                  <a:gd name="connsiteY0" fmla="*/ 0 h 645034"/>
                  <a:gd name="connsiteX1" fmla="*/ 0 w 645034"/>
                  <a:gd name="connsiteY1" fmla="*/ 664679 h 645034"/>
                  <a:gd name="connsiteX2" fmla="*/ 664679 w 645034"/>
                  <a:gd name="connsiteY2" fmla="*/ 664679 h 645034"/>
                  <a:gd name="connsiteX3" fmla="*/ 0 w 645034"/>
                  <a:gd name="connsiteY3" fmla="*/ 0 h 645034"/>
                </a:gdLst>
                <a:ahLst/>
                <a:cxnLst>
                  <a:cxn ang="0">
                    <a:pos x="connsiteX0" y="connsiteY0"/>
                  </a:cxn>
                  <a:cxn ang="0">
                    <a:pos x="connsiteX1" y="connsiteY1"/>
                  </a:cxn>
                  <a:cxn ang="0">
                    <a:pos x="connsiteX2" y="connsiteY2"/>
                  </a:cxn>
                  <a:cxn ang="0">
                    <a:pos x="connsiteX3" y="connsiteY3"/>
                  </a:cxn>
                </a:cxnLst>
                <a:rect l="l" t="t" r="r" b="b"/>
                <a:pathLst>
                  <a:path w="645034" h="645034">
                    <a:moveTo>
                      <a:pt x="0" y="0"/>
                    </a:moveTo>
                    <a:lnTo>
                      <a:pt x="0" y="664679"/>
                    </a:lnTo>
                    <a:lnTo>
                      <a:pt x="664679" y="664679"/>
                    </a:lnTo>
                    <a:cubicBezTo>
                      <a:pt x="664679" y="297595"/>
                      <a:pt x="367083" y="0"/>
                      <a:pt x="0" y="0"/>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5" name="Freeform: Shape 74">
                <a:extLst>
                  <a:ext uri="{FF2B5EF4-FFF2-40B4-BE49-F238E27FC236}">
                    <a16:creationId xmlns:a16="http://schemas.microsoft.com/office/drawing/2014/main" id="{71142B23-A293-437A-848C-5FAE9E8E3418}"/>
                  </a:ext>
                </a:extLst>
              </p:cNvPr>
              <p:cNvSpPr/>
              <p:nvPr/>
            </p:nvSpPr>
            <p:spPr>
              <a:xfrm>
                <a:off x="9709858" y="4588610"/>
                <a:ext cx="645035" cy="645034"/>
              </a:xfrm>
              <a:custGeom>
                <a:avLst/>
                <a:gdLst>
                  <a:gd name="connsiteX0" fmla="*/ 664679 w 645034"/>
                  <a:gd name="connsiteY0" fmla="*/ 664679 h 645034"/>
                  <a:gd name="connsiteX1" fmla="*/ 664679 w 645034"/>
                  <a:gd name="connsiteY1" fmla="*/ 0 h 645034"/>
                  <a:gd name="connsiteX2" fmla="*/ 0 w 645034"/>
                  <a:gd name="connsiteY2" fmla="*/ 0 h 645034"/>
                  <a:gd name="connsiteX3" fmla="*/ 664679 w 645034"/>
                  <a:gd name="connsiteY3" fmla="*/ 664679 h 645034"/>
                </a:gdLst>
                <a:ahLst/>
                <a:cxnLst>
                  <a:cxn ang="0">
                    <a:pos x="connsiteX0" y="connsiteY0"/>
                  </a:cxn>
                  <a:cxn ang="0">
                    <a:pos x="connsiteX1" y="connsiteY1"/>
                  </a:cxn>
                  <a:cxn ang="0">
                    <a:pos x="connsiteX2" y="connsiteY2"/>
                  </a:cxn>
                  <a:cxn ang="0">
                    <a:pos x="connsiteX3" y="connsiteY3"/>
                  </a:cxn>
                </a:cxnLst>
                <a:rect l="l" t="t" r="r" b="b"/>
                <a:pathLst>
                  <a:path w="645034" h="645034">
                    <a:moveTo>
                      <a:pt x="664679" y="664679"/>
                    </a:moveTo>
                    <a:lnTo>
                      <a:pt x="664679" y="0"/>
                    </a:lnTo>
                    <a:lnTo>
                      <a:pt x="0" y="0"/>
                    </a:lnTo>
                    <a:cubicBezTo>
                      <a:pt x="293" y="367083"/>
                      <a:pt x="297889" y="664679"/>
                      <a:pt x="664679" y="66467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grpSp>
        <p:sp>
          <p:nvSpPr>
            <p:cNvPr id="9" name="Freeform: Shape 75">
              <a:extLst>
                <a:ext uri="{FF2B5EF4-FFF2-40B4-BE49-F238E27FC236}">
                  <a16:creationId xmlns:a16="http://schemas.microsoft.com/office/drawing/2014/main" id="{C48DB33E-CDC5-4F37-A8D4-BA14B1D95358}"/>
                </a:ext>
              </a:extLst>
            </p:cNvPr>
            <p:cNvSpPr/>
            <p:nvPr/>
          </p:nvSpPr>
          <p:spPr>
            <a:xfrm>
              <a:off x="9803388" y="4017754"/>
              <a:ext cx="1114151" cy="1114150"/>
            </a:xfrm>
            <a:custGeom>
              <a:avLst/>
              <a:gdLst>
                <a:gd name="connsiteX0" fmla="*/ 1142298 w 1114150"/>
                <a:gd name="connsiteY0" fmla="*/ 571149 h 1114150"/>
                <a:gd name="connsiteX1" fmla="*/ 571149 w 1114150"/>
                <a:gd name="connsiteY1" fmla="*/ 1142297 h 1114150"/>
                <a:gd name="connsiteX2" fmla="*/ 0 w 1114150"/>
                <a:gd name="connsiteY2" fmla="*/ 571149 h 1114150"/>
                <a:gd name="connsiteX3" fmla="*/ 571149 w 1114150"/>
                <a:gd name="connsiteY3" fmla="*/ 0 h 1114150"/>
                <a:gd name="connsiteX4" fmla="*/ 1142298 w 1114150"/>
                <a:gd name="connsiteY4" fmla="*/ 571149 h 1114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50" h="1114150">
                  <a:moveTo>
                    <a:pt x="1142298" y="571149"/>
                  </a:moveTo>
                  <a:cubicBezTo>
                    <a:pt x="1142298" y="886586"/>
                    <a:pt x="886586" y="1142297"/>
                    <a:pt x="571149" y="1142297"/>
                  </a:cubicBezTo>
                  <a:cubicBezTo>
                    <a:pt x="255712" y="1142297"/>
                    <a:pt x="0" y="886585"/>
                    <a:pt x="0" y="571149"/>
                  </a:cubicBezTo>
                  <a:cubicBezTo>
                    <a:pt x="0" y="255712"/>
                    <a:pt x="255712" y="0"/>
                    <a:pt x="571149" y="0"/>
                  </a:cubicBezTo>
                  <a:cubicBezTo>
                    <a:pt x="886586" y="0"/>
                    <a:pt x="1142298" y="255712"/>
                    <a:pt x="1142298" y="571149"/>
                  </a:cubicBezTo>
                  <a:close/>
                </a:path>
              </a:pathLst>
            </a:custGeom>
            <a:solidFill>
              <a:srgbClr val="FFFFFF"/>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0" name="Freeform: Shape 77">
              <a:extLst>
                <a:ext uri="{FF2B5EF4-FFF2-40B4-BE49-F238E27FC236}">
                  <a16:creationId xmlns:a16="http://schemas.microsoft.com/office/drawing/2014/main" id="{1637F987-C6C6-4E7F-8422-7DA20014C94A}"/>
                </a:ext>
              </a:extLst>
            </p:cNvPr>
            <p:cNvSpPr/>
            <p:nvPr/>
          </p:nvSpPr>
          <p:spPr>
            <a:xfrm>
              <a:off x="9956437" y="4170803"/>
              <a:ext cx="820953" cy="820953"/>
            </a:xfrm>
            <a:custGeom>
              <a:avLst/>
              <a:gdLst>
                <a:gd name="connsiteX0" fmla="*/ 836199 w 820953"/>
                <a:gd name="connsiteY0" fmla="*/ 418100 h 820952"/>
                <a:gd name="connsiteX1" fmla="*/ 418100 w 820953"/>
                <a:gd name="connsiteY1" fmla="*/ 836199 h 820952"/>
                <a:gd name="connsiteX2" fmla="*/ 0 w 820953"/>
                <a:gd name="connsiteY2" fmla="*/ 418100 h 820952"/>
                <a:gd name="connsiteX3" fmla="*/ 418100 w 820953"/>
                <a:gd name="connsiteY3" fmla="*/ 0 h 820952"/>
                <a:gd name="connsiteX4" fmla="*/ 836199 w 820953"/>
                <a:gd name="connsiteY4" fmla="*/ 418100 h 820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953" h="820952">
                  <a:moveTo>
                    <a:pt x="836199" y="418100"/>
                  </a:moveTo>
                  <a:cubicBezTo>
                    <a:pt x="836199" y="649010"/>
                    <a:pt x="649010" y="836199"/>
                    <a:pt x="418100" y="836199"/>
                  </a:cubicBezTo>
                  <a:cubicBezTo>
                    <a:pt x="187190" y="836199"/>
                    <a:pt x="0" y="649010"/>
                    <a:pt x="0" y="418100"/>
                  </a:cubicBezTo>
                  <a:cubicBezTo>
                    <a:pt x="0" y="187190"/>
                    <a:pt x="187190" y="0"/>
                    <a:pt x="418100" y="0"/>
                  </a:cubicBezTo>
                  <a:cubicBezTo>
                    <a:pt x="649010" y="0"/>
                    <a:pt x="836199" y="187190"/>
                    <a:pt x="836199" y="418100"/>
                  </a:cubicBezTo>
                  <a:close/>
                </a:path>
              </a:pathLst>
            </a:custGeom>
            <a:solidFill>
              <a:srgbClr val="009AB4"/>
            </a:solidFill>
            <a:ln w="29281" cap="flat">
              <a:noFill/>
              <a:prstDash val="solid"/>
              <a:miter/>
            </a:ln>
            <a:effectLst>
              <a:outerShdw blurRad="50800" dist="38100" dir="10800000" algn="r" rotWithShape="0">
                <a:prstClr val="black">
                  <a:alpha val="40000"/>
                </a:prstClr>
              </a:outerShdw>
            </a:effectLst>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11" name="Rectangle 10">
              <a:extLst>
                <a:ext uri="{FF2B5EF4-FFF2-40B4-BE49-F238E27FC236}">
                  <a16:creationId xmlns:a16="http://schemas.microsoft.com/office/drawing/2014/main" id="{FA7968FE-5ED9-46D1-A76D-99F21028434F}"/>
                </a:ext>
              </a:extLst>
            </p:cNvPr>
            <p:cNvSpPr/>
            <p:nvPr/>
          </p:nvSpPr>
          <p:spPr>
            <a:xfrm>
              <a:off x="6481199" y="4074464"/>
              <a:ext cx="3088511" cy="102829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التحفيز</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12" name="Inhaltsplatzhalter 4">
              <a:extLst>
                <a:ext uri="{FF2B5EF4-FFF2-40B4-BE49-F238E27FC236}">
                  <a16:creationId xmlns:a16="http://schemas.microsoft.com/office/drawing/2014/main" id="{8E830652-1C54-431D-B06F-338FFFBB189D}"/>
                </a:ext>
              </a:extLst>
            </p:cNvPr>
            <p:cNvSpPr txBox="1">
              <a:spLocks/>
            </p:cNvSpPr>
            <p:nvPr/>
          </p:nvSpPr>
          <p:spPr>
            <a:xfrm>
              <a:off x="9949862" y="4167299"/>
              <a:ext cx="706041" cy="846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800" b="1" dirty="0">
                  <a:latin typeface="Sakkal Majalla" panose="02000000000000000000" pitchFamily="2" charset="-78"/>
                  <a:ea typeface="Roboto Light" panose="02000000000000000000" pitchFamily="2" charset="0"/>
                  <a:cs typeface="Sakkal Majalla" panose="02000000000000000000" pitchFamily="2" charset="-78"/>
                </a:rPr>
                <a:t>2</a:t>
              </a:r>
              <a:endParaRPr lang="en-US" sz="2800" b="1" dirty="0">
                <a:latin typeface="Sakkal Majalla" panose="02000000000000000000" pitchFamily="2" charset="-78"/>
                <a:ea typeface="Roboto Light" panose="02000000000000000000" pitchFamily="2" charset="0"/>
                <a:cs typeface="Sakkal Majalla" panose="02000000000000000000" pitchFamily="2" charset="-78"/>
              </a:endParaRPr>
            </a:p>
          </p:txBody>
        </p:sp>
      </p:grpSp>
      <p:sp>
        <p:nvSpPr>
          <p:cNvPr id="16" name="Rectangle 15"/>
          <p:cNvSpPr/>
          <p:nvPr/>
        </p:nvSpPr>
        <p:spPr>
          <a:xfrm>
            <a:off x="434467" y="4450937"/>
            <a:ext cx="11115343" cy="1938992"/>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يهدف تقويم الأداء في الأصل إلى تطوير الفرد وتحسين فعالية وكفاءة المنظمة، من خلال التغذية الراجعة التي تأتي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عملية التقويم، أو ما يترتب على عملية التقويم من تطوير للفرد من خلال إشراكه في البرامج التدريبية أو ترقيته أو نقله إلى موقع عمل أفضل، حيث ينعكس ذلك على مهارات وقدرات الفرد وبالتالي على أدائه في المنظمة ثم رضاه عن العمل الذي يؤديه</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nvGrpSpPr>
          <p:cNvPr id="17" name="Group 16"/>
          <p:cNvGrpSpPr/>
          <p:nvPr/>
        </p:nvGrpSpPr>
        <p:grpSpPr>
          <a:xfrm>
            <a:off x="9428813" y="3630892"/>
            <a:ext cx="2459008" cy="666264"/>
            <a:chOff x="6294645" y="3924225"/>
            <a:chExt cx="4724926" cy="1309419"/>
          </a:xfrm>
        </p:grpSpPr>
        <p:grpSp>
          <p:nvGrpSpPr>
            <p:cNvPr id="18" name="Group 17">
              <a:extLst>
                <a:ext uri="{FF2B5EF4-FFF2-40B4-BE49-F238E27FC236}">
                  <a16:creationId xmlns:a16="http://schemas.microsoft.com/office/drawing/2014/main" id="{2E575975-76D1-45A8-BF66-3EB9D752273F}"/>
                </a:ext>
              </a:extLst>
            </p:cNvPr>
            <p:cNvGrpSpPr/>
            <p:nvPr/>
          </p:nvGrpSpPr>
          <p:grpSpPr>
            <a:xfrm>
              <a:off x="6294645" y="3924225"/>
              <a:ext cx="4724926" cy="1309419"/>
              <a:chOff x="6294645" y="3924225"/>
              <a:chExt cx="4724926" cy="1309419"/>
            </a:xfrm>
          </p:grpSpPr>
          <p:sp>
            <p:nvSpPr>
              <p:cNvPr id="23" name="Freeform: Shape 72">
                <a:extLst>
                  <a:ext uri="{FF2B5EF4-FFF2-40B4-BE49-F238E27FC236}">
                    <a16:creationId xmlns:a16="http://schemas.microsoft.com/office/drawing/2014/main" id="{EFFCAECF-BA49-45F3-932D-130520D9EB3D}"/>
                  </a:ext>
                </a:extLst>
              </p:cNvPr>
              <p:cNvSpPr/>
              <p:nvPr/>
            </p:nvSpPr>
            <p:spPr>
              <a:xfrm>
                <a:off x="6294645" y="4017754"/>
                <a:ext cx="4075446" cy="1114150"/>
              </a:xfrm>
              <a:custGeom>
                <a:avLst/>
                <a:gdLst>
                  <a:gd name="connsiteX0" fmla="*/ 48 w 4075445"/>
                  <a:gd name="connsiteY0" fmla="*/ 563819 h 1114150"/>
                  <a:gd name="connsiteX1" fmla="*/ 167170 w 4075445"/>
                  <a:gd name="connsiteY1" fmla="*/ 974882 h 1114150"/>
                  <a:gd name="connsiteX2" fmla="*/ 571196 w 4075445"/>
                  <a:gd name="connsiteY2" fmla="*/ 1142298 h 1114150"/>
                  <a:gd name="connsiteX3" fmla="*/ 4079891 w 4075445"/>
                  <a:gd name="connsiteY3" fmla="*/ 1142298 h 1114150"/>
                  <a:gd name="connsiteX4" fmla="*/ 3508742 w 4075445"/>
                  <a:gd name="connsiteY4" fmla="*/ 571149 h 1114150"/>
                  <a:gd name="connsiteX5" fmla="*/ 3508742 w 4075445"/>
                  <a:gd name="connsiteY5" fmla="*/ 571149 h 1114150"/>
                  <a:gd name="connsiteX6" fmla="*/ 2937594 w 4075445"/>
                  <a:gd name="connsiteY6" fmla="*/ 0 h 1114150"/>
                  <a:gd name="connsiteX7" fmla="*/ 586149 w 4075445"/>
                  <a:gd name="connsiteY7" fmla="*/ 0 h 1114150"/>
                  <a:gd name="connsiteX8" fmla="*/ 48 w 4075445"/>
                  <a:gd name="connsiteY8" fmla="*/ 563819 h 111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5445" h="1114150">
                    <a:moveTo>
                      <a:pt x="48" y="563819"/>
                    </a:moveTo>
                    <a:cubicBezTo>
                      <a:pt x="-2005" y="724491"/>
                      <a:pt x="62499" y="870211"/>
                      <a:pt x="167170" y="974882"/>
                    </a:cubicBezTo>
                    <a:cubicBezTo>
                      <a:pt x="270376" y="1078381"/>
                      <a:pt x="413456" y="1142298"/>
                      <a:pt x="571196" y="1142298"/>
                    </a:cubicBezTo>
                    <a:lnTo>
                      <a:pt x="4079891" y="1142298"/>
                    </a:lnTo>
                    <a:cubicBezTo>
                      <a:pt x="3764411" y="1142298"/>
                      <a:pt x="3508742" y="886337"/>
                      <a:pt x="3508742" y="571149"/>
                    </a:cubicBezTo>
                    <a:lnTo>
                      <a:pt x="3508742" y="571149"/>
                    </a:lnTo>
                    <a:cubicBezTo>
                      <a:pt x="3508742" y="255669"/>
                      <a:pt x="3253074" y="0"/>
                      <a:pt x="2937594" y="0"/>
                    </a:cubicBezTo>
                    <a:lnTo>
                      <a:pt x="586149" y="0"/>
                    </a:lnTo>
                    <a:cubicBezTo>
                      <a:pt x="270962" y="-293"/>
                      <a:pt x="4152" y="248632"/>
                      <a:pt x="48" y="56381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4" name="Freeform: Shape 73">
                <a:extLst>
                  <a:ext uri="{FF2B5EF4-FFF2-40B4-BE49-F238E27FC236}">
                    <a16:creationId xmlns:a16="http://schemas.microsoft.com/office/drawing/2014/main" id="{2B9E635A-F199-416B-88EB-EAF718219CE9}"/>
                  </a:ext>
                </a:extLst>
              </p:cNvPr>
              <p:cNvSpPr/>
              <p:nvPr/>
            </p:nvSpPr>
            <p:spPr>
              <a:xfrm>
                <a:off x="10374536" y="3924225"/>
                <a:ext cx="645035" cy="645034"/>
              </a:xfrm>
              <a:custGeom>
                <a:avLst/>
                <a:gdLst>
                  <a:gd name="connsiteX0" fmla="*/ 0 w 645034"/>
                  <a:gd name="connsiteY0" fmla="*/ 0 h 645034"/>
                  <a:gd name="connsiteX1" fmla="*/ 0 w 645034"/>
                  <a:gd name="connsiteY1" fmla="*/ 664679 h 645034"/>
                  <a:gd name="connsiteX2" fmla="*/ 664679 w 645034"/>
                  <a:gd name="connsiteY2" fmla="*/ 664679 h 645034"/>
                  <a:gd name="connsiteX3" fmla="*/ 0 w 645034"/>
                  <a:gd name="connsiteY3" fmla="*/ 0 h 645034"/>
                </a:gdLst>
                <a:ahLst/>
                <a:cxnLst>
                  <a:cxn ang="0">
                    <a:pos x="connsiteX0" y="connsiteY0"/>
                  </a:cxn>
                  <a:cxn ang="0">
                    <a:pos x="connsiteX1" y="connsiteY1"/>
                  </a:cxn>
                  <a:cxn ang="0">
                    <a:pos x="connsiteX2" y="connsiteY2"/>
                  </a:cxn>
                  <a:cxn ang="0">
                    <a:pos x="connsiteX3" y="connsiteY3"/>
                  </a:cxn>
                </a:cxnLst>
                <a:rect l="l" t="t" r="r" b="b"/>
                <a:pathLst>
                  <a:path w="645034" h="645034">
                    <a:moveTo>
                      <a:pt x="0" y="0"/>
                    </a:moveTo>
                    <a:lnTo>
                      <a:pt x="0" y="664679"/>
                    </a:lnTo>
                    <a:lnTo>
                      <a:pt x="664679" y="664679"/>
                    </a:lnTo>
                    <a:cubicBezTo>
                      <a:pt x="664679" y="297595"/>
                      <a:pt x="367083" y="0"/>
                      <a:pt x="0" y="0"/>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5" name="Freeform: Shape 74">
                <a:extLst>
                  <a:ext uri="{FF2B5EF4-FFF2-40B4-BE49-F238E27FC236}">
                    <a16:creationId xmlns:a16="http://schemas.microsoft.com/office/drawing/2014/main" id="{71142B23-A293-437A-848C-5FAE9E8E3418}"/>
                  </a:ext>
                </a:extLst>
              </p:cNvPr>
              <p:cNvSpPr/>
              <p:nvPr/>
            </p:nvSpPr>
            <p:spPr>
              <a:xfrm>
                <a:off x="9709858" y="4588610"/>
                <a:ext cx="645035" cy="645034"/>
              </a:xfrm>
              <a:custGeom>
                <a:avLst/>
                <a:gdLst>
                  <a:gd name="connsiteX0" fmla="*/ 664679 w 645034"/>
                  <a:gd name="connsiteY0" fmla="*/ 664679 h 645034"/>
                  <a:gd name="connsiteX1" fmla="*/ 664679 w 645034"/>
                  <a:gd name="connsiteY1" fmla="*/ 0 h 645034"/>
                  <a:gd name="connsiteX2" fmla="*/ 0 w 645034"/>
                  <a:gd name="connsiteY2" fmla="*/ 0 h 645034"/>
                  <a:gd name="connsiteX3" fmla="*/ 664679 w 645034"/>
                  <a:gd name="connsiteY3" fmla="*/ 664679 h 645034"/>
                </a:gdLst>
                <a:ahLst/>
                <a:cxnLst>
                  <a:cxn ang="0">
                    <a:pos x="connsiteX0" y="connsiteY0"/>
                  </a:cxn>
                  <a:cxn ang="0">
                    <a:pos x="connsiteX1" y="connsiteY1"/>
                  </a:cxn>
                  <a:cxn ang="0">
                    <a:pos x="connsiteX2" y="connsiteY2"/>
                  </a:cxn>
                  <a:cxn ang="0">
                    <a:pos x="connsiteX3" y="connsiteY3"/>
                  </a:cxn>
                </a:cxnLst>
                <a:rect l="l" t="t" r="r" b="b"/>
                <a:pathLst>
                  <a:path w="645034" h="645034">
                    <a:moveTo>
                      <a:pt x="664679" y="664679"/>
                    </a:moveTo>
                    <a:lnTo>
                      <a:pt x="664679" y="0"/>
                    </a:lnTo>
                    <a:lnTo>
                      <a:pt x="0" y="0"/>
                    </a:lnTo>
                    <a:cubicBezTo>
                      <a:pt x="293" y="367083"/>
                      <a:pt x="297889" y="664679"/>
                      <a:pt x="664679" y="664679"/>
                    </a:cubicBezTo>
                    <a:close/>
                  </a:path>
                </a:pathLst>
              </a:custGeom>
              <a:solidFill>
                <a:srgbClr val="00C3E6"/>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grpSp>
        <p:sp>
          <p:nvSpPr>
            <p:cNvPr id="19" name="Freeform: Shape 75">
              <a:extLst>
                <a:ext uri="{FF2B5EF4-FFF2-40B4-BE49-F238E27FC236}">
                  <a16:creationId xmlns:a16="http://schemas.microsoft.com/office/drawing/2014/main" id="{C48DB33E-CDC5-4F37-A8D4-BA14B1D95358}"/>
                </a:ext>
              </a:extLst>
            </p:cNvPr>
            <p:cNvSpPr/>
            <p:nvPr/>
          </p:nvSpPr>
          <p:spPr>
            <a:xfrm>
              <a:off x="9803388" y="4017754"/>
              <a:ext cx="1114151" cy="1114150"/>
            </a:xfrm>
            <a:custGeom>
              <a:avLst/>
              <a:gdLst>
                <a:gd name="connsiteX0" fmla="*/ 1142298 w 1114150"/>
                <a:gd name="connsiteY0" fmla="*/ 571149 h 1114150"/>
                <a:gd name="connsiteX1" fmla="*/ 571149 w 1114150"/>
                <a:gd name="connsiteY1" fmla="*/ 1142297 h 1114150"/>
                <a:gd name="connsiteX2" fmla="*/ 0 w 1114150"/>
                <a:gd name="connsiteY2" fmla="*/ 571149 h 1114150"/>
                <a:gd name="connsiteX3" fmla="*/ 571149 w 1114150"/>
                <a:gd name="connsiteY3" fmla="*/ 0 h 1114150"/>
                <a:gd name="connsiteX4" fmla="*/ 1142298 w 1114150"/>
                <a:gd name="connsiteY4" fmla="*/ 571149 h 1114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50" h="1114150">
                  <a:moveTo>
                    <a:pt x="1142298" y="571149"/>
                  </a:moveTo>
                  <a:cubicBezTo>
                    <a:pt x="1142298" y="886586"/>
                    <a:pt x="886586" y="1142297"/>
                    <a:pt x="571149" y="1142297"/>
                  </a:cubicBezTo>
                  <a:cubicBezTo>
                    <a:pt x="255712" y="1142297"/>
                    <a:pt x="0" y="886585"/>
                    <a:pt x="0" y="571149"/>
                  </a:cubicBezTo>
                  <a:cubicBezTo>
                    <a:pt x="0" y="255712"/>
                    <a:pt x="255712" y="0"/>
                    <a:pt x="571149" y="0"/>
                  </a:cubicBezTo>
                  <a:cubicBezTo>
                    <a:pt x="886586" y="0"/>
                    <a:pt x="1142298" y="255712"/>
                    <a:pt x="1142298" y="571149"/>
                  </a:cubicBezTo>
                  <a:close/>
                </a:path>
              </a:pathLst>
            </a:custGeom>
            <a:solidFill>
              <a:srgbClr val="FFFFFF"/>
            </a:solidFill>
            <a:ln w="29281" cap="flat">
              <a:noFill/>
              <a:prstDash val="solid"/>
              <a:miter/>
            </a:ln>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0" name="Freeform: Shape 77">
              <a:extLst>
                <a:ext uri="{FF2B5EF4-FFF2-40B4-BE49-F238E27FC236}">
                  <a16:creationId xmlns:a16="http://schemas.microsoft.com/office/drawing/2014/main" id="{1637F987-C6C6-4E7F-8422-7DA20014C94A}"/>
                </a:ext>
              </a:extLst>
            </p:cNvPr>
            <p:cNvSpPr/>
            <p:nvPr/>
          </p:nvSpPr>
          <p:spPr>
            <a:xfrm>
              <a:off x="9956437" y="4170803"/>
              <a:ext cx="820953" cy="820953"/>
            </a:xfrm>
            <a:custGeom>
              <a:avLst/>
              <a:gdLst>
                <a:gd name="connsiteX0" fmla="*/ 836199 w 820953"/>
                <a:gd name="connsiteY0" fmla="*/ 418100 h 820952"/>
                <a:gd name="connsiteX1" fmla="*/ 418100 w 820953"/>
                <a:gd name="connsiteY1" fmla="*/ 836199 h 820952"/>
                <a:gd name="connsiteX2" fmla="*/ 0 w 820953"/>
                <a:gd name="connsiteY2" fmla="*/ 418100 h 820952"/>
                <a:gd name="connsiteX3" fmla="*/ 418100 w 820953"/>
                <a:gd name="connsiteY3" fmla="*/ 0 h 820952"/>
                <a:gd name="connsiteX4" fmla="*/ 836199 w 820953"/>
                <a:gd name="connsiteY4" fmla="*/ 418100 h 820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0953" h="820952">
                  <a:moveTo>
                    <a:pt x="836199" y="418100"/>
                  </a:moveTo>
                  <a:cubicBezTo>
                    <a:pt x="836199" y="649010"/>
                    <a:pt x="649010" y="836199"/>
                    <a:pt x="418100" y="836199"/>
                  </a:cubicBezTo>
                  <a:cubicBezTo>
                    <a:pt x="187190" y="836199"/>
                    <a:pt x="0" y="649010"/>
                    <a:pt x="0" y="418100"/>
                  </a:cubicBezTo>
                  <a:cubicBezTo>
                    <a:pt x="0" y="187190"/>
                    <a:pt x="187190" y="0"/>
                    <a:pt x="418100" y="0"/>
                  </a:cubicBezTo>
                  <a:cubicBezTo>
                    <a:pt x="649010" y="0"/>
                    <a:pt x="836199" y="187190"/>
                    <a:pt x="836199" y="418100"/>
                  </a:cubicBezTo>
                  <a:close/>
                </a:path>
              </a:pathLst>
            </a:custGeom>
            <a:solidFill>
              <a:srgbClr val="009AB4"/>
            </a:solidFill>
            <a:ln w="29281" cap="flat">
              <a:noFill/>
              <a:prstDash val="solid"/>
              <a:miter/>
            </a:ln>
            <a:effectLst>
              <a:outerShdw blurRad="50800" dist="38100" dir="10800000" algn="r" rotWithShape="0">
                <a:prstClr val="black">
                  <a:alpha val="40000"/>
                </a:prstClr>
              </a:outerShdw>
            </a:effectLst>
          </p:spPr>
          <p:txBody>
            <a:bodyPr rtlCol="0" anchor="ctr"/>
            <a:lstStyle/>
            <a:p>
              <a:endParaRPr lang="en-US" sz="3200" b="1">
                <a:latin typeface="Sakkal Majalla" panose="02000000000000000000" pitchFamily="2" charset="-78"/>
                <a:cs typeface="Sakkal Majalla" panose="02000000000000000000" pitchFamily="2" charset="-78"/>
              </a:endParaRPr>
            </a:p>
          </p:txBody>
        </p:sp>
        <p:sp>
          <p:nvSpPr>
            <p:cNvPr id="21" name="Rectangle 20">
              <a:extLst>
                <a:ext uri="{FF2B5EF4-FFF2-40B4-BE49-F238E27FC236}">
                  <a16:creationId xmlns:a16="http://schemas.microsoft.com/office/drawing/2014/main" id="{FA7968FE-5ED9-46D1-A76D-99F21028434F}"/>
                </a:ext>
              </a:extLst>
            </p:cNvPr>
            <p:cNvSpPr/>
            <p:nvPr/>
          </p:nvSpPr>
          <p:spPr>
            <a:xfrm>
              <a:off x="6481199" y="4074464"/>
              <a:ext cx="3088511" cy="1028292"/>
            </a:xfrm>
            <a:prstGeom prst="rect">
              <a:avLst/>
            </a:prstGeom>
          </p:spPr>
          <p:txBody>
            <a:bodyPr wrap="square">
              <a:spAutoFit/>
            </a:bodyPr>
            <a:lstStyle/>
            <a:p>
              <a:pPr algn="ctr"/>
              <a:r>
                <a:rPr lang="ar-EG" sz="2800" b="1" dirty="0">
                  <a:solidFill>
                    <a:schemeClr val="bg1"/>
                  </a:solidFill>
                  <a:latin typeface="Sakkal Majalla" panose="02000000000000000000" pitchFamily="2" charset="-78"/>
                  <a:ea typeface="Roboto Light" panose="02000000000000000000" pitchFamily="2" charset="0"/>
                  <a:cs typeface="Sakkal Majalla" panose="02000000000000000000" pitchFamily="2" charset="-78"/>
                </a:rPr>
                <a:t>تقويم الأداء</a:t>
              </a:r>
              <a:endParaRPr lang="en-US" sz="2800" b="1" dirty="0">
                <a:solidFill>
                  <a:schemeClr val="bg1"/>
                </a:solidFill>
                <a:latin typeface="Sakkal Majalla" panose="02000000000000000000" pitchFamily="2" charset="-78"/>
                <a:cs typeface="Sakkal Majalla" panose="02000000000000000000" pitchFamily="2" charset="-78"/>
              </a:endParaRPr>
            </a:p>
          </p:txBody>
        </p:sp>
        <p:sp>
          <p:nvSpPr>
            <p:cNvPr id="22" name="Inhaltsplatzhalter 4">
              <a:extLst>
                <a:ext uri="{FF2B5EF4-FFF2-40B4-BE49-F238E27FC236}">
                  <a16:creationId xmlns:a16="http://schemas.microsoft.com/office/drawing/2014/main" id="{8E830652-1C54-431D-B06F-338FFFBB189D}"/>
                </a:ext>
              </a:extLst>
            </p:cNvPr>
            <p:cNvSpPr txBox="1">
              <a:spLocks/>
            </p:cNvSpPr>
            <p:nvPr/>
          </p:nvSpPr>
          <p:spPr>
            <a:xfrm>
              <a:off x="9949862" y="4167299"/>
              <a:ext cx="706041" cy="846829"/>
            </a:xfrm>
            <a:prstGeom prst="rect">
              <a:avLst/>
            </a:prstGeom>
          </p:spPr>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ar-EG" sz="2800" b="1" dirty="0">
                  <a:latin typeface="Sakkal Majalla" panose="02000000000000000000" pitchFamily="2" charset="-78"/>
                  <a:ea typeface="Roboto Light" panose="02000000000000000000" pitchFamily="2" charset="0"/>
                  <a:cs typeface="Sakkal Majalla" panose="02000000000000000000" pitchFamily="2" charset="-78"/>
                </a:rPr>
                <a:t>3</a:t>
              </a:r>
              <a:endParaRPr lang="en-US" sz="2800" b="1" dirty="0">
                <a:latin typeface="Sakkal Majalla" panose="02000000000000000000" pitchFamily="2" charset="-78"/>
                <a:ea typeface="Roboto Light" panose="02000000000000000000" pitchFamily="2" charset="0"/>
                <a:cs typeface="Sakkal Majalla" panose="02000000000000000000" pitchFamily="2" charset="-78"/>
              </a:endParaRPr>
            </a:p>
          </p:txBody>
        </p:sp>
      </p:grpSp>
    </p:spTree>
    <p:extLst>
      <p:ext uri="{BB962C8B-B14F-4D97-AF65-F5344CB8AC3E}">
        <p14:creationId xmlns:p14="http://schemas.microsoft.com/office/powerpoint/2010/main" val="2270150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additive="base">
                                        <p:cTn id="14"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500" fill="hold"/>
                                        <p:tgtEl>
                                          <p:spTgt spid="17"/>
                                        </p:tgtEl>
                                        <p:attrNameLst>
                                          <p:attrName>ppt_w</p:attrName>
                                        </p:attrNameLst>
                                      </p:cBhvr>
                                      <p:tavLst>
                                        <p:tav tm="0">
                                          <p:val>
                                            <p:fltVal val="0"/>
                                          </p:val>
                                        </p:tav>
                                        <p:tav tm="100000">
                                          <p:val>
                                            <p:strVal val="#ppt_w"/>
                                          </p:val>
                                        </p:tav>
                                      </p:tavLst>
                                    </p:anim>
                                    <p:anim calcmode="lin" valueType="num">
                                      <p:cBhvr>
                                        <p:cTn id="21" dur="500" fill="hold"/>
                                        <p:tgtEl>
                                          <p:spTgt spid="17"/>
                                        </p:tgtEl>
                                        <p:attrNameLst>
                                          <p:attrName>ppt_h</p:attrName>
                                        </p:attrNameLst>
                                      </p:cBhvr>
                                      <p:tavLst>
                                        <p:tav tm="0">
                                          <p:val>
                                            <p:fltVal val="0"/>
                                          </p:val>
                                        </p:tav>
                                        <p:tav tm="100000">
                                          <p:val>
                                            <p:strVal val="#ppt_h"/>
                                          </p:val>
                                        </p:tav>
                                      </p:tavLst>
                                    </p:anim>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anim calcmode="lin" valueType="num">
                                      <p:cBhvr additive="base">
                                        <p:cTn id="2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88</a:t>
            </a:fld>
            <a:endParaRPr lang="ar-EG"/>
          </a:p>
        </p:txBody>
      </p:sp>
      <p:grpSp>
        <p:nvGrpSpPr>
          <p:cNvPr id="5" name="Group 4"/>
          <p:cNvGrpSpPr/>
          <p:nvPr/>
        </p:nvGrpSpPr>
        <p:grpSpPr>
          <a:xfrm>
            <a:off x="4883565" y="1752816"/>
            <a:ext cx="3256271" cy="3819861"/>
            <a:chOff x="4620766" y="1509165"/>
            <a:chExt cx="3315081" cy="4637747"/>
          </a:xfrm>
        </p:grpSpPr>
        <p:pic>
          <p:nvPicPr>
            <p:cNvPr id="6" name="Picture 5"/>
            <p:cNvPicPr>
              <a:picLocks noChangeAspect="1"/>
            </p:cNvPicPr>
            <p:nvPr/>
          </p:nvPicPr>
          <p:blipFill>
            <a:blip r:embed="rId3"/>
            <a:stretch>
              <a:fillRect/>
            </a:stretch>
          </p:blipFill>
          <p:spPr>
            <a:xfrm>
              <a:off x="4620766" y="1509165"/>
              <a:ext cx="3315081" cy="4637747"/>
            </a:xfrm>
            <a:prstGeom prst="rect">
              <a:avLst/>
            </a:prstGeom>
          </p:spPr>
        </p:pic>
        <p:sp>
          <p:nvSpPr>
            <p:cNvPr id="8" name="Rectangle 7"/>
            <p:cNvSpPr/>
            <p:nvPr/>
          </p:nvSpPr>
          <p:spPr>
            <a:xfrm>
              <a:off x="5151234" y="1772648"/>
              <a:ext cx="2215196" cy="2802569"/>
            </a:xfrm>
            <a:prstGeom prst="rect">
              <a:avLst/>
            </a:prstGeom>
          </p:spPr>
          <p:txBody>
            <a:bodyPr wrap="square">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يورد "هيجان" مجموعة من الأسباب التي تجعل الموظفون يكرهون عملية التقويم وهي على النحو التالي</a:t>
              </a:r>
            </a:p>
          </p:txBody>
        </p:sp>
      </p:grpSp>
      <p:sp>
        <p:nvSpPr>
          <p:cNvPr id="9" name="Rectangle 8"/>
          <p:cNvSpPr/>
          <p:nvPr/>
        </p:nvSpPr>
        <p:spPr>
          <a:xfrm>
            <a:off x="8060586" y="1871820"/>
            <a:ext cx="3421879"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تخلق لديهم نوع من التوتر والضغط</a:t>
            </a:r>
          </a:p>
        </p:txBody>
      </p:sp>
      <p:sp>
        <p:nvSpPr>
          <p:cNvPr id="10" name="Rectangle 9"/>
          <p:cNvSpPr/>
          <p:nvPr/>
        </p:nvSpPr>
        <p:spPr>
          <a:xfrm>
            <a:off x="8081077" y="3720509"/>
            <a:ext cx="2975178"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غياب المعايير الموضوعية لعملية التقويم</a:t>
            </a:r>
          </a:p>
        </p:txBody>
      </p:sp>
      <p:sp>
        <p:nvSpPr>
          <p:cNvPr id="11" name="Rectangle 10"/>
          <p:cNvSpPr/>
          <p:nvPr/>
        </p:nvSpPr>
        <p:spPr>
          <a:xfrm>
            <a:off x="2061993" y="1687153"/>
            <a:ext cx="2880328"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تركيز التقويم على السلبيات أكثر من الإيجابيات</a:t>
            </a:r>
          </a:p>
        </p:txBody>
      </p:sp>
      <p:sp>
        <p:nvSpPr>
          <p:cNvPr id="12" name="Rectangle 11"/>
          <p:cNvSpPr/>
          <p:nvPr/>
        </p:nvSpPr>
        <p:spPr>
          <a:xfrm>
            <a:off x="1901506" y="3633618"/>
            <a:ext cx="3263152" cy="830997"/>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الخوف من إبداء الرأي الذي قد يختلف مع توجهات المدير</a:t>
            </a:r>
          </a:p>
        </p:txBody>
      </p:sp>
      <p:sp>
        <p:nvSpPr>
          <p:cNvPr id="13" name="Rectangle 12"/>
          <p:cNvSpPr/>
          <p:nvPr/>
        </p:nvSpPr>
        <p:spPr>
          <a:xfrm>
            <a:off x="1379095" y="5153699"/>
            <a:ext cx="3785563"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عدم قبول الاعتراضات على التقويم</a:t>
            </a:r>
          </a:p>
        </p:txBody>
      </p:sp>
      <p:sp>
        <p:nvSpPr>
          <p:cNvPr id="14" name="Rectangle 13"/>
          <p:cNvSpPr/>
          <p:nvPr/>
        </p:nvSpPr>
        <p:spPr>
          <a:xfrm>
            <a:off x="7812981" y="5153699"/>
            <a:ext cx="3243274" cy="461665"/>
          </a:xfrm>
          <a:prstGeom prst="rect">
            <a:avLst/>
          </a:prstGeom>
        </p:spPr>
        <p:txBody>
          <a:bodyPr wrap="square">
            <a:spAutoFit/>
          </a:bodyPr>
          <a:lstStyle/>
          <a:p>
            <a:pPr algn="ctr"/>
            <a:r>
              <a:rPr lang="ar-EG" sz="2400" b="1" dirty="0">
                <a:solidFill>
                  <a:srgbClr val="002060"/>
                </a:solidFill>
                <a:cs typeface="Sakkal Majalla" panose="02000000000000000000" pitchFamily="2" charset="-78"/>
              </a:rPr>
              <a:t>لا يشاركون في عملية التقويم </a:t>
            </a:r>
          </a:p>
        </p:txBody>
      </p:sp>
    </p:spTree>
    <p:extLst>
      <p:ext uri="{BB962C8B-B14F-4D97-AF65-F5344CB8AC3E}">
        <p14:creationId xmlns:p14="http://schemas.microsoft.com/office/powerpoint/2010/main" val="2193098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89</a:t>
            </a:fld>
            <a:endParaRPr lang="ar-EG"/>
          </a:p>
        </p:txBody>
      </p:sp>
      <p:grpSp>
        <p:nvGrpSpPr>
          <p:cNvPr id="5" name="Group 4"/>
          <p:cNvGrpSpPr/>
          <p:nvPr/>
        </p:nvGrpSpPr>
        <p:grpSpPr>
          <a:xfrm>
            <a:off x="-11135" y="105690"/>
            <a:ext cx="5685432" cy="910444"/>
            <a:chOff x="-4091239" y="-9630"/>
            <a:chExt cx="5686083" cy="910444"/>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العلاقات في العمل: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6</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0" name="Group 9"/>
          <p:cNvGrpSpPr/>
          <p:nvPr/>
        </p:nvGrpSpPr>
        <p:grpSpPr>
          <a:xfrm>
            <a:off x="104931" y="1419926"/>
            <a:ext cx="11934151" cy="5139767"/>
            <a:chOff x="120872" y="1316174"/>
            <a:chExt cx="11934151" cy="5139767"/>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12" name="Rectangle 11"/>
            <p:cNvSpPr/>
            <p:nvPr/>
          </p:nvSpPr>
          <p:spPr>
            <a:xfrm>
              <a:off x="120872" y="1316174"/>
              <a:ext cx="8999377"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أهم العوامل المؤدية إلى نجاح المنظمة في تحقيق أهدافها فشل أو نجاح العلاقات في العمل بين الأفراد داخل المنظمة، حيث يتطلب أداء العمل إلى ضرورة إقامة العديد من العلاقات الشخصية، إلا أن أطراف هذه العلاقات قد يسيء استغلالها</a:t>
              </a:r>
            </a:p>
          </p:txBody>
        </p:sp>
      </p:grpSp>
      <p:sp>
        <p:nvSpPr>
          <p:cNvPr id="13" name="Rectangle 12"/>
          <p:cNvSpPr/>
          <p:nvPr/>
        </p:nvSpPr>
        <p:spPr>
          <a:xfrm>
            <a:off x="328443" y="3329874"/>
            <a:ext cx="8621485" cy="147732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مما يؤدي بالأمر إلى تميز هذه العلاقات بالعدوانية، أو الصراعات أو وجود مناورات سياسية ترهق أحد أطراف العلاقة كما قد تؤدي بعض العلاقات إلى الإساءة إلى الحرية الشخصية بدرجة عالية إلى الحد الذي يمثل إثارة عالية لا يمكن تحملها</a:t>
            </a:r>
          </a:p>
        </p:txBody>
      </p:sp>
      <p:sp>
        <p:nvSpPr>
          <p:cNvPr id="14" name="Rectangle 13"/>
          <p:cNvSpPr/>
          <p:nvPr/>
        </p:nvSpPr>
        <p:spPr>
          <a:xfrm>
            <a:off x="419099" y="5261069"/>
            <a:ext cx="9304316" cy="553998"/>
          </a:xfrm>
          <a:prstGeom prst="rect">
            <a:avLst/>
          </a:prstGeom>
        </p:spPr>
        <p:txBody>
          <a:bodyPr wrap="square">
            <a:spAutoFit/>
          </a:bodyPr>
          <a:lstStyle/>
          <a:p>
            <a:pPr algn="justLow">
              <a:lnSpc>
                <a:spcPct val="125000"/>
              </a:lnSpc>
              <a:spcAft>
                <a:spcPts val="10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وقد تقل هذه العلاقات بدرجة كبيرة إلى الحد الذي يمثل انفصال واغتراب من طرف الفرد</a:t>
            </a:r>
            <a:endPar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541200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3000" t="-3000" b="-4000"/>
          </a:stretch>
        </a:blip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802A93DA-8321-490E-B7A0-7881EC602D96}" type="slidenum">
              <a:rPr lang="ar-EG" smtClean="0"/>
              <a:t>9</a:t>
            </a:fld>
            <a:endParaRPr lang="ar-EG"/>
          </a:p>
        </p:txBody>
      </p:sp>
      <p:sp>
        <p:nvSpPr>
          <p:cNvPr id="3" name="TextBox 2">
            <a:extLst>
              <a:ext uri="{FF2B5EF4-FFF2-40B4-BE49-F238E27FC236}">
                <a16:creationId xmlns:a16="http://schemas.microsoft.com/office/drawing/2014/main" id="{7E5A0D50-BD01-48CF-9E1E-6EBE3CFE0757}"/>
              </a:ext>
            </a:extLst>
          </p:cNvPr>
          <p:cNvSpPr txBox="1"/>
          <p:nvPr/>
        </p:nvSpPr>
        <p:spPr>
          <a:xfrm>
            <a:off x="2587328" y="2163305"/>
            <a:ext cx="6470043"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chemeClr val="tx1">
                    <a:lumMod val="75000"/>
                    <a:lumOff val="25000"/>
                  </a:schemeClr>
                </a:solidFill>
                <a:effectLst>
                  <a:outerShdw blurRad="38100" dist="38100" dir="2700000" algn="tl">
                    <a:srgbClr val="000000">
                      <a:alpha val="43137"/>
                    </a:srgbClr>
                  </a:outerShdw>
                </a:effectLst>
                <a:latin typeface="Sakkal Majalla" pitchFamily="2" charset="-78"/>
                <a:cs typeface="Sakkal Majalla" pitchFamily="2" charset="-78"/>
              </a:rPr>
              <a:t>اليوم التدريبي الأول</a:t>
            </a:r>
          </a:p>
        </p:txBody>
      </p:sp>
    </p:spTree>
    <p:extLst>
      <p:ext uri="{BB962C8B-B14F-4D97-AF65-F5344CB8AC3E}">
        <p14:creationId xmlns:p14="http://schemas.microsoft.com/office/powerpoint/2010/main" val="120980223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90</a:t>
            </a:fld>
            <a:endParaRPr lang="ar-EG"/>
          </a:p>
        </p:txBody>
      </p:sp>
      <p:grpSp>
        <p:nvGrpSpPr>
          <p:cNvPr id="5" name="Group 4"/>
          <p:cNvGrpSpPr/>
          <p:nvPr/>
        </p:nvGrpSpPr>
        <p:grpSpPr>
          <a:xfrm>
            <a:off x="-11135" y="105690"/>
            <a:ext cx="5685432" cy="910444"/>
            <a:chOff x="-4091239" y="-9630"/>
            <a:chExt cx="5686083" cy="910444"/>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المناوبة – الدوام :</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7</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19475" y="1139412"/>
            <a:ext cx="11376491" cy="1477328"/>
            <a:chOff x="449455" y="916027"/>
            <a:chExt cx="11376491" cy="1477328"/>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317572" y="1016134"/>
              <a:ext cx="508374" cy="638557"/>
            </a:xfrm>
            <a:prstGeom prst="rect">
              <a:avLst/>
            </a:prstGeom>
          </p:spPr>
        </p:pic>
        <p:sp>
          <p:nvSpPr>
            <p:cNvPr id="11" name="Rectangle 10"/>
            <p:cNvSpPr/>
            <p:nvPr/>
          </p:nvSpPr>
          <p:spPr>
            <a:xfrm>
              <a:off x="449455" y="916027"/>
              <a:ext cx="10883105"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هناك مهن عديدة في وقتنا الحالي توفر خدماتها بشكل منتظم24 / 24ساعة وهذا لتعقد أنظمة الحياة وتطورها كالمهن ذات الطبيعة الحيوية للمجتمع، كقطاع الكهرباء، الماء، الشرطة، الحماية المدنية، الأطباء ... ومن ثم أصبح الدوام اعتياديا في المجتمعات تلبية لمطالب المهنة</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419475" y="2965060"/>
            <a:ext cx="11376491" cy="1477328"/>
            <a:chOff x="449455" y="916027"/>
            <a:chExt cx="11376491" cy="1477328"/>
          </a:xfrm>
        </p:grpSpPr>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317572" y="1016134"/>
              <a:ext cx="508374" cy="638557"/>
            </a:xfrm>
            <a:prstGeom prst="rect">
              <a:avLst/>
            </a:prstGeom>
          </p:spPr>
        </p:pic>
        <p:sp>
          <p:nvSpPr>
            <p:cNvPr id="14" name="Rectangle 13"/>
            <p:cNvSpPr/>
            <p:nvPr/>
          </p:nvSpPr>
          <p:spPr>
            <a:xfrm>
              <a:off x="449455" y="916027"/>
              <a:ext cx="10883105"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إلا أنه قد بينت الدراسات بأن المناوبة لها تأثير سلبي على عادات النوم والعلاقات الاجتماعية ، حيث يترتب الشعور بالتعب، والنوم المتقطع، واضطراب الشهية، زيادات حالات الطلاق، مشكلات جنسية، انخفاض عدد اللقاءات مع الأصدقاء، زيادة حوادث العمل، انخفاض في الولاء أو الالتزام تجاه المنظمة</a:t>
              </a:r>
            </a:p>
          </p:txBody>
        </p:sp>
      </p:grpSp>
      <p:grpSp>
        <p:nvGrpSpPr>
          <p:cNvPr id="15" name="Group 14"/>
          <p:cNvGrpSpPr/>
          <p:nvPr/>
        </p:nvGrpSpPr>
        <p:grpSpPr>
          <a:xfrm>
            <a:off x="448162" y="4561124"/>
            <a:ext cx="11376491" cy="1015663"/>
            <a:chOff x="449455" y="916027"/>
            <a:chExt cx="11376491" cy="1015663"/>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317572" y="1016134"/>
              <a:ext cx="508374" cy="638557"/>
            </a:xfrm>
            <a:prstGeom prst="rect">
              <a:avLst/>
            </a:prstGeom>
          </p:spPr>
        </p:pic>
        <p:sp>
          <p:nvSpPr>
            <p:cNvPr id="17" name="Rectangle 16"/>
            <p:cNvSpPr/>
            <p:nvPr/>
          </p:nvSpPr>
          <p:spPr>
            <a:xfrm>
              <a:off x="449455" y="916027"/>
              <a:ext cx="1088310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وهناك دراسة للإيقاعات البيولوجية في غياب الزمن الطبيعي،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إتضح</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من خلال التجربة أن تغيير العامل لجداول العمل من الورديات الصباحية إلى الورديات الليلية يؤثر في الإخلال الفسيولوجي والنفسي للعمل</a:t>
              </a:r>
            </a:p>
          </p:txBody>
        </p:sp>
      </p:grpSp>
    </p:spTree>
    <p:extLst>
      <p:ext uri="{BB962C8B-B14F-4D97-AF65-F5344CB8AC3E}">
        <p14:creationId xmlns:p14="http://schemas.microsoft.com/office/powerpoint/2010/main" val="3405216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مصادر ضغوط العمل</a:t>
            </a:r>
          </a:p>
        </p:txBody>
      </p:sp>
      <p:sp>
        <p:nvSpPr>
          <p:cNvPr id="7" name="Slide Number Placeholder 6"/>
          <p:cNvSpPr>
            <a:spLocks noGrp="1"/>
          </p:cNvSpPr>
          <p:nvPr>
            <p:ph type="sldNum" sz="quarter" idx="12"/>
          </p:nvPr>
        </p:nvSpPr>
        <p:spPr/>
        <p:txBody>
          <a:bodyPr/>
          <a:lstStyle/>
          <a:p>
            <a:fld id="{802A93DA-8321-490E-B7A0-7881EC602D96}" type="slidenum">
              <a:rPr lang="ar-EG" smtClean="0"/>
              <a:t>91</a:t>
            </a:fld>
            <a:endParaRPr lang="ar-EG"/>
          </a:p>
        </p:txBody>
      </p:sp>
      <p:grpSp>
        <p:nvGrpSpPr>
          <p:cNvPr id="5" name="Group 4"/>
          <p:cNvGrpSpPr/>
          <p:nvPr/>
        </p:nvGrpSpPr>
        <p:grpSpPr>
          <a:xfrm>
            <a:off x="-11135" y="105690"/>
            <a:ext cx="5685432" cy="910444"/>
            <a:chOff x="-4091239" y="-9630"/>
            <a:chExt cx="5686083" cy="910444"/>
          </a:xfrm>
        </p:grpSpPr>
        <p:pic>
          <p:nvPicPr>
            <p:cNvPr id="6" name="Picture 5" descr="D:\New folder\Untitled-1-Recovered_0006_Layer-3.png"/>
            <p:cNvPicPr>
              <a:picLocks noChangeAspect="1"/>
            </p:cNvPicPr>
            <p:nvPr/>
          </p:nvPicPr>
          <p:blipFill rotWithShape="1">
            <a:blip r:embed="rId3" cstate="print">
              <a:extLst>
                <a:ext uri="{28A0092B-C50C-407E-A947-70E740481C1C}">
                  <a14:useLocalDpi xmlns:a14="http://schemas.microsoft.com/office/drawing/2010/main" val="0"/>
                </a:ext>
              </a:extLst>
            </a:blip>
            <a:srcRect l="63758" t="-2" r="49" b="-6792"/>
            <a:stretch/>
          </p:blipFill>
          <p:spPr bwMode="auto">
            <a:xfrm>
              <a:off x="1157730" y="-9630"/>
              <a:ext cx="437114" cy="462017"/>
            </a:xfrm>
            <a:prstGeom prst="rect">
              <a:avLst/>
            </a:prstGeom>
            <a:noFill/>
            <a:ln>
              <a:noFill/>
            </a:ln>
          </p:spPr>
        </p:pic>
        <p:sp>
          <p:nvSpPr>
            <p:cNvPr id="8" name="Rectangle 7"/>
            <p:cNvSpPr/>
            <p:nvPr/>
          </p:nvSpPr>
          <p:spPr>
            <a:xfrm>
              <a:off x="-4091239" y="211629"/>
              <a:ext cx="5488245" cy="689185"/>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التقدم و النمو الوظيفي:</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1110005" y="88351"/>
              <a:ext cx="415457" cy="271179"/>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justLow" rtl="1">
                <a:lnSpc>
                  <a:spcPct val="107000"/>
                </a:lnSpc>
                <a:spcAft>
                  <a:spcPts val="800"/>
                </a:spcAft>
              </a:pPr>
              <a:r>
                <a:rPr lang="ar-EG" sz="2800" b="1" dirty="0">
                  <a:effectLst/>
                  <a:latin typeface="Sakkal Majalla" panose="02000000000000000000" pitchFamily="2" charset="-78"/>
                  <a:ea typeface="Calibri" panose="020F0502020204030204" pitchFamily="34" charset="0"/>
                  <a:cs typeface="Sakkal Majalla" panose="02000000000000000000" pitchFamily="2" charset="-78"/>
                </a:rPr>
                <a:t>8</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19475" y="1447105"/>
            <a:ext cx="11376491" cy="1477328"/>
            <a:chOff x="449455" y="916027"/>
            <a:chExt cx="11376491" cy="1477328"/>
          </a:xfrm>
        </p:grpSpPr>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317572" y="1016134"/>
              <a:ext cx="508374" cy="638557"/>
            </a:xfrm>
            <a:prstGeom prst="rect">
              <a:avLst/>
            </a:prstGeom>
          </p:spPr>
        </p:pic>
        <p:sp>
          <p:nvSpPr>
            <p:cNvPr id="11" name="Rectangle 10"/>
            <p:cNvSpPr/>
            <p:nvPr/>
          </p:nvSpPr>
          <p:spPr>
            <a:xfrm>
              <a:off x="449455" y="916027"/>
              <a:ext cx="10883105"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يسعى الفرد من خلال فترة حياته العملية الوصول إلى المزيد من المهارات التي تنمي قدراته وتعطيه الفرصة للترقي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في السلم الوظيفي وإشباع طموحاته، وإذا ما شعر العامل بعدم حصوله على المهارات الجيدة التي توفر له هذه الفرصة فإنه يشعر بعدم تحقيق طموحاته وتوقعاته في التدرج الوظيفي</a:t>
              </a:r>
              <a:endParaRPr lang="en-US" sz="2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2" name="Group 11"/>
          <p:cNvGrpSpPr/>
          <p:nvPr/>
        </p:nvGrpSpPr>
        <p:grpSpPr>
          <a:xfrm>
            <a:off x="419099" y="3110819"/>
            <a:ext cx="11376491" cy="1015663"/>
            <a:chOff x="449455" y="916027"/>
            <a:chExt cx="11376491" cy="1015663"/>
          </a:xfrm>
        </p:grpSpPr>
        <p:pic>
          <p:nvPicPr>
            <p:cNvPr id="13" name="Pictur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317572" y="1016134"/>
              <a:ext cx="508374" cy="638557"/>
            </a:xfrm>
            <a:prstGeom prst="rect">
              <a:avLst/>
            </a:prstGeom>
          </p:spPr>
        </p:pic>
        <p:sp>
          <p:nvSpPr>
            <p:cNvPr id="14" name="Rectangle 13"/>
            <p:cNvSpPr/>
            <p:nvPr/>
          </p:nvSpPr>
          <p:spPr>
            <a:xfrm>
              <a:off x="449455" y="916027"/>
              <a:ext cx="1088310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تلعب هذه التوقعات الشخصية دورا هاما، فإذا كانت الترقية أو الفرصة المتاحة أقل من التوقعات الشخصية فإنها تساهم في زيادة عدم الرضا الوظيفي، وغالبا ما يؤدي ذلك بالفرد إلى البحث عن عمل آخر أو التقاعد المبكر</a:t>
              </a:r>
            </a:p>
          </p:txBody>
        </p:sp>
      </p:grpSp>
      <p:grpSp>
        <p:nvGrpSpPr>
          <p:cNvPr id="15" name="Group 14"/>
          <p:cNvGrpSpPr/>
          <p:nvPr/>
        </p:nvGrpSpPr>
        <p:grpSpPr>
          <a:xfrm>
            <a:off x="419099" y="4448052"/>
            <a:ext cx="11376491" cy="1477328"/>
            <a:chOff x="449455" y="916027"/>
            <a:chExt cx="11376491" cy="1477328"/>
          </a:xfrm>
        </p:grpSpPr>
        <p:pic>
          <p:nvPicPr>
            <p:cNvPr id="16" name="Picture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1317572" y="1016134"/>
              <a:ext cx="508374" cy="638557"/>
            </a:xfrm>
            <a:prstGeom prst="rect">
              <a:avLst/>
            </a:prstGeom>
          </p:spPr>
        </p:pic>
        <p:sp>
          <p:nvSpPr>
            <p:cNvPr id="17" name="Rectangle 16"/>
            <p:cNvSpPr/>
            <p:nvPr/>
          </p:nvSpPr>
          <p:spPr>
            <a:xfrm>
              <a:off x="449455" y="916027"/>
              <a:ext cx="10883105" cy="147732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كل هذا ناتج عن شعوره بالضغط النفسي و يزداد تأثير هذا الجانب كلما قضى العامل وقتا أطول في المنظمة، حيث تكون قليلة التأثير في بداية الالتحاق بالعمل لتصل ذروتها عندما يكون العامل قد قضى فترة أطول في المنظمة، حيث يشعر بأحقيته في تبوء المناصب العليا</a:t>
              </a:r>
            </a:p>
          </p:txBody>
        </p:sp>
      </p:grpSp>
    </p:spTree>
    <p:extLst>
      <p:ext uri="{BB962C8B-B14F-4D97-AF65-F5344CB8AC3E}">
        <p14:creationId xmlns:p14="http://schemas.microsoft.com/office/powerpoint/2010/main" val="210934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arn(inVertical)">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oogle Shape;105;p14"/>
          <p:cNvPicPr preferRelativeResize="0"/>
          <p:nvPr/>
        </p:nvPicPr>
        <p:blipFill>
          <a:blip r:embed="rId2">
            <a:extLst>
              <a:ext uri="{28A0092B-C50C-407E-A947-70E740481C1C}">
                <a14:useLocalDpi xmlns:a14="http://schemas.microsoft.com/office/drawing/2010/main" val="0"/>
              </a:ext>
            </a:extLst>
          </a:blip>
          <a:stretch>
            <a:fillRect/>
          </a:stretch>
        </p:blipFill>
        <p:spPr>
          <a:xfrm flipH="1">
            <a:off x="5604588" y="0"/>
            <a:ext cx="6587412" cy="6857999"/>
          </a:xfrm>
          <a:custGeom>
            <a:avLst/>
            <a:gdLst/>
            <a:ahLst/>
            <a:cxnLst/>
            <a:rect l="l" t="t" r="r" b="b"/>
            <a:pathLst>
              <a:path w="21600" h="21600" extrusionOk="0">
                <a:moveTo>
                  <a:pt x="0" y="0"/>
                </a:moveTo>
                <a:lnTo>
                  <a:pt x="0" y="21600"/>
                </a:lnTo>
                <a:lnTo>
                  <a:pt x="20218" y="21600"/>
                </a:lnTo>
                <a:lnTo>
                  <a:pt x="21600" y="15354"/>
                </a:lnTo>
                <a:lnTo>
                  <a:pt x="16966" y="16698"/>
                </a:lnTo>
                <a:lnTo>
                  <a:pt x="14603" y="14996"/>
                </a:lnTo>
                <a:lnTo>
                  <a:pt x="14607" y="14994"/>
                </a:lnTo>
                <a:lnTo>
                  <a:pt x="17925" y="0"/>
                </a:lnTo>
                <a:lnTo>
                  <a:pt x="0" y="0"/>
                </a:lnTo>
                <a:close/>
              </a:path>
            </a:pathLst>
          </a:custGeom>
          <a:blipFill>
            <a:blip r:embed="rId3"/>
            <a:tile tx="0" ty="0" sx="100000" sy="100000" flip="none" algn="tl"/>
          </a:blipFill>
          <a:ln>
            <a:noFill/>
          </a:ln>
        </p:spPr>
      </p:pic>
      <p:sp>
        <p:nvSpPr>
          <p:cNvPr id="19" name="TextBox 18">
            <a:extLst>
              <a:ext uri="{FF2B5EF4-FFF2-40B4-BE49-F238E27FC236}">
                <a16:creationId xmlns:a16="http://schemas.microsoft.com/office/drawing/2014/main" id="{7E5A0D50-BD01-48CF-9E1E-6EBE3CFE0757}"/>
              </a:ext>
            </a:extLst>
          </p:cNvPr>
          <p:cNvSpPr txBox="1"/>
          <p:nvPr/>
        </p:nvSpPr>
        <p:spPr>
          <a:xfrm rot="4793141" flipH="1">
            <a:off x="4500585" y="1646021"/>
            <a:ext cx="4622296" cy="114372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4000" b="1" i="0" u="none" strike="noStrike" kern="0" cap="none" spc="0" normalizeH="0" baseline="0" noProof="0" dirty="0">
                <a:ln>
                  <a:noFill/>
                </a:ln>
                <a:solidFill>
                  <a:prstClr val="white"/>
                </a:solidFill>
                <a:effectLst/>
                <a:uLnTx/>
                <a:uFillTx/>
                <a:latin typeface="Sakkal Majalla" pitchFamily="2" charset="-78"/>
                <a:ea typeface="+mn-ea"/>
                <a:cs typeface="Sakkal Majalla" pitchFamily="2" charset="-78"/>
              </a:rPr>
              <a:t>الجلسة التدريبية الثانية  </a:t>
            </a:r>
          </a:p>
        </p:txBody>
      </p:sp>
      <p:sp>
        <p:nvSpPr>
          <p:cNvPr id="18" name="TextBox 17">
            <a:extLst>
              <a:ext uri="{FF2B5EF4-FFF2-40B4-BE49-F238E27FC236}">
                <a16:creationId xmlns:a16="http://schemas.microsoft.com/office/drawing/2014/main" id="{7E5A0D50-BD01-48CF-9E1E-6EBE3CFE0757}"/>
              </a:ext>
            </a:extLst>
          </p:cNvPr>
          <p:cNvSpPr txBox="1"/>
          <p:nvPr/>
        </p:nvSpPr>
        <p:spPr>
          <a:xfrm>
            <a:off x="440895" y="1761570"/>
            <a:ext cx="5401994" cy="1285130"/>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prstClr val="black">
                    <a:lumMod val="75000"/>
                    <a:lumOff val="25000"/>
                  </a:prstClr>
                </a:solidFill>
                <a:effectLst>
                  <a:outerShdw blurRad="38100" dist="38100" dir="2700000" algn="tl">
                    <a:srgbClr val="000000">
                      <a:alpha val="43137"/>
                    </a:srgbClr>
                  </a:outerShdw>
                </a:effectLst>
                <a:latin typeface="Sakkal Majalla" pitchFamily="2" charset="-78"/>
                <a:cs typeface="Sakkal Majalla" pitchFamily="2" charset="-78"/>
              </a:rPr>
              <a:t>إدارة الوقت ومواجهة ضغوط العمل بفاعلية</a:t>
            </a:r>
            <a:endParaRPr kumimoji="0" lang="ar-EG" sz="5400" b="1" i="0" u="none" strike="noStrike" kern="0" cap="none" spc="0" normalizeH="0" baseline="0" noProof="0" dirty="0">
              <a:ln>
                <a:noFill/>
              </a:ln>
              <a:solidFill>
                <a:prstClr val="black">
                  <a:lumMod val="75000"/>
                  <a:lumOff val="25000"/>
                </a:prstClr>
              </a:solidFill>
              <a:effectLst>
                <a:outerShdw blurRad="38100" dist="38100" dir="2700000" algn="tl">
                  <a:srgbClr val="000000">
                    <a:alpha val="43137"/>
                  </a:srgbClr>
                </a:outerShdw>
              </a:effectLst>
              <a:uLnTx/>
              <a:uFillTx/>
              <a:latin typeface="Sakkal Majalla"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92</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4790798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مفهوم إدارة الوقت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91646077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مفهوم إدارة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94</a:t>
            </a:fld>
            <a:endParaRPr lang="ar-EG"/>
          </a:p>
        </p:txBody>
      </p:sp>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273679" y="1611823"/>
            <a:ext cx="2918321" cy="4928462"/>
          </a:xfrm>
          <a:prstGeom prst="rect">
            <a:avLst/>
          </a:prstGeom>
        </p:spPr>
      </p:pic>
      <p:sp>
        <p:nvSpPr>
          <p:cNvPr id="19" name="Rectangle 18"/>
          <p:cNvSpPr/>
          <p:nvPr/>
        </p:nvSpPr>
        <p:spPr>
          <a:xfrm>
            <a:off x="3256541" y="1057825"/>
            <a:ext cx="8935459" cy="553998"/>
          </a:xfrm>
          <a:prstGeom prst="rect">
            <a:avLst/>
          </a:prstGeom>
        </p:spPr>
        <p:txBody>
          <a:bodyPr wrap="non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هي قدرة المسؤول او المدير على التحكم في توزيع وقت العمل على المهام التي يمارسها حسب أهميتها</a:t>
            </a:r>
          </a:p>
        </p:txBody>
      </p:sp>
      <p:sp>
        <p:nvSpPr>
          <p:cNvPr id="20" name="Rectangle 19"/>
          <p:cNvSpPr/>
          <p:nvPr/>
        </p:nvSpPr>
        <p:spPr>
          <a:xfrm>
            <a:off x="134912" y="1558782"/>
            <a:ext cx="10608022" cy="830997"/>
          </a:xfrm>
          <a:prstGeom prst="rect">
            <a:avLst/>
          </a:prstGeom>
        </p:spPr>
        <p:txBody>
          <a:bodyPr wrap="square">
            <a:spAutoFit/>
          </a:bodyPr>
          <a:lstStyle/>
          <a:p>
            <a:pPr algn="justLow">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هي بانها الطرق والوسائل التي تعين المرء على الاستفادة القصوى من الوقت في تحقيق اهدافه وخلق التوازن في حياته ما بين الواجبات والرغبات والاهداف</a:t>
            </a:r>
          </a:p>
        </p:txBody>
      </p:sp>
      <p:sp>
        <p:nvSpPr>
          <p:cNvPr id="21" name="Rectangle 20"/>
          <p:cNvSpPr/>
          <p:nvPr/>
        </p:nvSpPr>
        <p:spPr>
          <a:xfrm>
            <a:off x="343932" y="2314249"/>
            <a:ext cx="9469729" cy="1015663"/>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أن إدارة الوقت تعني إدارة الذات وأن المدير الفعّال هو مَنْ يبدأ بالنظر إلى وقته قبل الشروع في مُهماته وأعماله وأن الوقت يُعد من أهم الموارد فإذا لم تتم إدارته فلن يتم إدارة أي شيء آخر</a:t>
            </a:r>
          </a:p>
        </p:txBody>
      </p:sp>
      <p:sp>
        <p:nvSpPr>
          <p:cNvPr id="22" name="Rectangle 21"/>
          <p:cNvSpPr/>
          <p:nvPr/>
        </p:nvSpPr>
        <p:spPr>
          <a:xfrm>
            <a:off x="343932" y="3412259"/>
            <a:ext cx="9048692"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هي فن وعلم الاستخدام الرشيد للوقت، وهي علم استثمار الزمن بشكل فعال</a:t>
            </a:r>
          </a:p>
        </p:txBody>
      </p:sp>
      <p:sp>
        <p:nvSpPr>
          <p:cNvPr id="23" name="Rectangle 22"/>
          <p:cNvSpPr/>
          <p:nvPr/>
        </p:nvSpPr>
        <p:spPr>
          <a:xfrm>
            <a:off x="689548" y="4792261"/>
            <a:ext cx="8994961"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هي عملية قائمه على التخطيط والتنظيم والتنسيق والتحفيز والتوجيه والمتابعة والاتصال</a:t>
            </a:r>
          </a:p>
        </p:txBody>
      </p:sp>
      <p:sp>
        <p:nvSpPr>
          <p:cNvPr id="24" name="Rectangle 23"/>
          <p:cNvSpPr/>
          <p:nvPr/>
        </p:nvSpPr>
        <p:spPr>
          <a:xfrm>
            <a:off x="343932" y="6026229"/>
            <a:ext cx="10019917" cy="553998"/>
          </a:xfrm>
          <a:prstGeom prst="rect">
            <a:avLst/>
          </a:prstGeom>
        </p:spPr>
        <p:txBody>
          <a:bodyPr wrap="square">
            <a:spAutoFit/>
          </a:bodyPr>
          <a:lstStyle/>
          <a:p>
            <a:pPr algn="justLow">
              <a:lnSpc>
                <a:spcPct val="125000"/>
              </a:lnSpc>
              <a:spcAft>
                <a:spcPts val="800"/>
              </a:spcAft>
              <a:buSzPts val="1600"/>
            </a:pPr>
            <a:r>
              <a:rPr lang="ar-EG" sz="2400" b="1" dirty="0">
                <a:solidFill>
                  <a:srgbClr val="002060"/>
                </a:solidFill>
                <a:latin typeface="Sakkal Majalla" panose="02000000000000000000" pitchFamily="2" charset="-78"/>
                <a:ea typeface="Malgun Gothic" pitchFamily="34" charset="-127"/>
                <a:cs typeface="Sakkal Majalla" panose="02000000000000000000" pitchFamily="2" charset="-78"/>
              </a:rPr>
              <a:t>هي عملية كمية ونوعية معا" لا تنظر الى الماضي أو ترتبط بالحاضر، وانما هي اساسا" موجهة للمستقبل</a:t>
            </a:r>
          </a:p>
        </p:txBody>
      </p:sp>
      <p:pic>
        <p:nvPicPr>
          <p:cNvPr id="25" name="Picture 24"/>
          <p:cNvPicPr>
            <a:picLocks noChangeAspect="1"/>
          </p:cNvPicPr>
          <p:nvPr/>
        </p:nvPicPr>
        <p:blipFill>
          <a:blip r:embed="rId4"/>
          <a:stretch>
            <a:fillRect/>
          </a:stretch>
        </p:blipFill>
        <p:spPr>
          <a:xfrm>
            <a:off x="343932" y="3085562"/>
            <a:ext cx="1874612" cy="2662893"/>
          </a:xfrm>
          <a:prstGeom prst="rect">
            <a:avLst/>
          </a:prstGeom>
        </p:spPr>
      </p:pic>
    </p:spTree>
    <p:extLst>
      <p:ext uri="{BB962C8B-B14F-4D97-AF65-F5344CB8AC3E}">
        <p14:creationId xmlns:p14="http://schemas.microsoft.com/office/powerpoint/2010/main" val="1308892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par>
                                <p:cTn id="19" presetID="22" presetClass="entr" presetSubtype="1"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up)">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ppt_x"/>
                                          </p:val>
                                        </p:tav>
                                        <p:tav tm="100000">
                                          <p:val>
                                            <p:strVal val="#ppt_x"/>
                                          </p:val>
                                        </p:tav>
                                      </p:tavLst>
                                    </p:anim>
                                    <p:anim calcmode="lin" valueType="num">
                                      <p:cBhvr additive="base">
                                        <p:cTn id="3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حقائق عن الوقت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283913830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حقائق عن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96</a:t>
            </a:fld>
            <a:endParaRPr lang="ar-EG"/>
          </a:p>
        </p:txBody>
      </p:sp>
      <p:grpSp>
        <p:nvGrpSpPr>
          <p:cNvPr id="2" name="Group 1"/>
          <p:cNvGrpSpPr/>
          <p:nvPr/>
        </p:nvGrpSpPr>
        <p:grpSpPr>
          <a:xfrm>
            <a:off x="493670" y="674624"/>
            <a:ext cx="11447835" cy="1015663"/>
            <a:chOff x="419099" y="822455"/>
            <a:chExt cx="11447835" cy="1015663"/>
          </a:xfrm>
        </p:grpSpPr>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6" name="Rectangle 5"/>
            <p:cNvSpPr/>
            <p:nvPr/>
          </p:nvSpPr>
          <p:spPr>
            <a:xfrm>
              <a:off x="419099" y="822455"/>
              <a:ext cx="10883105" cy="1015663"/>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20% فقط من وقت أي موظف تستغل في أعمال مهمة مرتبطة مباشرة بمهام الوظيفة وأهداف المؤسسة يقضي الموظف في المتوسط ساعتان في القراءة</a:t>
              </a:r>
            </a:p>
          </p:txBody>
        </p:sp>
      </p:grpSp>
      <p:grpSp>
        <p:nvGrpSpPr>
          <p:cNvPr id="8" name="Group 7"/>
          <p:cNvGrpSpPr/>
          <p:nvPr/>
        </p:nvGrpSpPr>
        <p:grpSpPr>
          <a:xfrm>
            <a:off x="419099" y="1776962"/>
            <a:ext cx="11522406" cy="607281"/>
            <a:chOff x="344528" y="1026647"/>
            <a:chExt cx="11522406" cy="607281"/>
          </a:xfrm>
        </p:grpSpPr>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10" name="Rectangle 9"/>
            <p:cNvSpPr/>
            <p:nvPr/>
          </p:nvSpPr>
          <p:spPr>
            <a:xfrm>
              <a:off x="344528" y="1039028"/>
              <a:ext cx="10883105"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يقضي الموظف في المتوسط 40 دقيقة للوصول من وإلى مكان العمل</a:t>
              </a:r>
            </a:p>
          </p:txBody>
        </p:sp>
      </p:grpSp>
      <p:grpSp>
        <p:nvGrpSpPr>
          <p:cNvPr id="11" name="Group 10"/>
          <p:cNvGrpSpPr/>
          <p:nvPr/>
        </p:nvGrpSpPr>
        <p:grpSpPr>
          <a:xfrm>
            <a:off x="419099" y="2640317"/>
            <a:ext cx="11522406" cy="607281"/>
            <a:chOff x="344528" y="1026647"/>
            <a:chExt cx="11522406" cy="607281"/>
          </a:xfrm>
        </p:grpSpPr>
        <p:pic>
          <p:nvPicPr>
            <p:cNvPr id="12" name="Picture 1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13" name="Rectangle 12"/>
            <p:cNvSpPr/>
            <p:nvPr/>
          </p:nvSpPr>
          <p:spPr>
            <a:xfrm>
              <a:off x="344528" y="1039028"/>
              <a:ext cx="10883105"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يقضي الموظف في المتوسط 45 دقيقة في البحث عن أوراق أو متعلقات خاصة بالعمل</a:t>
              </a:r>
            </a:p>
          </p:txBody>
        </p:sp>
      </p:grpSp>
      <p:grpSp>
        <p:nvGrpSpPr>
          <p:cNvPr id="14" name="Group 13"/>
          <p:cNvGrpSpPr/>
          <p:nvPr/>
        </p:nvGrpSpPr>
        <p:grpSpPr>
          <a:xfrm>
            <a:off x="419099" y="3472376"/>
            <a:ext cx="11522406" cy="607281"/>
            <a:chOff x="344528" y="1026647"/>
            <a:chExt cx="11522406" cy="607281"/>
          </a:xfrm>
        </p:grpSpPr>
        <p:pic>
          <p:nvPicPr>
            <p:cNvPr id="15" name="Picture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16" name="Rectangle 15"/>
            <p:cNvSpPr/>
            <p:nvPr/>
          </p:nvSpPr>
          <p:spPr>
            <a:xfrm>
              <a:off x="344528" y="1039028"/>
              <a:ext cx="10883105"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يقضي الموظف الذي يعمل في مكتب يتسم بالفوضى 90 دقيقة في البحث عن أغراض مفقودة</a:t>
              </a:r>
            </a:p>
          </p:txBody>
        </p:sp>
      </p:grpSp>
      <p:grpSp>
        <p:nvGrpSpPr>
          <p:cNvPr id="17" name="Group 16"/>
          <p:cNvGrpSpPr/>
          <p:nvPr/>
        </p:nvGrpSpPr>
        <p:grpSpPr>
          <a:xfrm>
            <a:off x="419099" y="4294987"/>
            <a:ext cx="11522406" cy="607281"/>
            <a:chOff x="344528" y="1026647"/>
            <a:chExt cx="11522406" cy="607281"/>
          </a:xfrm>
        </p:grpSpPr>
        <p:pic>
          <p:nvPicPr>
            <p:cNvPr id="18" name="Picture 1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19" name="Rectangle 18"/>
            <p:cNvSpPr/>
            <p:nvPr/>
          </p:nvSpPr>
          <p:spPr>
            <a:xfrm>
              <a:off x="344528" y="1039028"/>
              <a:ext cx="10883105"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يقضي الموظف الذي يعمل في مكتب يتسم بالفوضى 90 دقيقة في البحث عن أغراض مفقودة</a:t>
              </a:r>
            </a:p>
          </p:txBody>
        </p:sp>
      </p:grpSp>
      <p:grpSp>
        <p:nvGrpSpPr>
          <p:cNvPr id="20" name="Group 19"/>
          <p:cNvGrpSpPr/>
          <p:nvPr/>
        </p:nvGrpSpPr>
        <p:grpSpPr>
          <a:xfrm>
            <a:off x="419099" y="5129979"/>
            <a:ext cx="11522406" cy="607281"/>
            <a:chOff x="344528" y="1026647"/>
            <a:chExt cx="11522406" cy="607281"/>
          </a:xfrm>
        </p:grpSpPr>
        <p:pic>
          <p:nvPicPr>
            <p:cNvPr id="21" name="Picture 20"/>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22" name="Rectangle 21"/>
            <p:cNvSpPr/>
            <p:nvPr/>
          </p:nvSpPr>
          <p:spPr>
            <a:xfrm>
              <a:off x="344528" y="1039028"/>
              <a:ext cx="10883105"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يتعرض الموظف العادي كل 10 دقائق لمقاطعة (محادثة عادية أو تليفونية...)</a:t>
              </a:r>
            </a:p>
          </p:txBody>
        </p:sp>
      </p:grpSp>
      <p:grpSp>
        <p:nvGrpSpPr>
          <p:cNvPr id="23" name="Group 22"/>
          <p:cNvGrpSpPr/>
          <p:nvPr/>
        </p:nvGrpSpPr>
        <p:grpSpPr>
          <a:xfrm>
            <a:off x="419099" y="5952590"/>
            <a:ext cx="11522406" cy="607281"/>
            <a:chOff x="344528" y="1026647"/>
            <a:chExt cx="11522406" cy="607281"/>
          </a:xfrm>
        </p:grpSpPr>
        <p:pic>
          <p:nvPicPr>
            <p:cNvPr id="24" name="Picture 2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27633" y="1026647"/>
              <a:ext cx="639301" cy="607281"/>
            </a:xfrm>
            <a:prstGeom prst="rect">
              <a:avLst/>
            </a:prstGeom>
            <a:noFill/>
            <a:ln>
              <a:noFill/>
            </a:ln>
          </p:spPr>
        </p:pic>
        <p:sp>
          <p:nvSpPr>
            <p:cNvPr id="25" name="Rectangle 24"/>
            <p:cNvSpPr/>
            <p:nvPr/>
          </p:nvSpPr>
          <p:spPr>
            <a:xfrm>
              <a:off x="344528" y="1039028"/>
              <a:ext cx="10883105" cy="553998"/>
            </a:xfrm>
            <a:prstGeom prst="rect">
              <a:avLst/>
            </a:prstGeom>
          </p:spPr>
          <p:txBody>
            <a:bodyPr wrap="square">
              <a:spAutoFit/>
            </a:bodyPr>
            <a:lstStyle/>
            <a:p>
              <a:pPr algn="justLow">
                <a:lnSpc>
                  <a:spcPct val="12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يقضي الموظف العادي 40 دقيقة في تحديد بأي المهام يبدأ</a:t>
              </a:r>
            </a:p>
          </p:txBody>
        </p:sp>
      </p:grpSp>
      <p:pic>
        <p:nvPicPr>
          <p:cNvPr id="26" name="Picture 25" descr="D:\دنيا\عمل تطوعي\سبسبسبسب.png"/>
          <p:cNvPicPr/>
          <p:nvPr/>
        </p:nvPicPr>
        <p:blipFill rotWithShape="1">
          <a:blip r:embed="rId4">
            <a:extLst>
              <a:ext uri="{28A0092B-C50C-407E-A947-70E740481C1C}">
                <a14:useLocalDpi xmlns:a14="http://schemas.microsoft.com/office/drawing/2010/main" val="0"/>
              </a:ext>
            </a:extLst>
          </a:blip>
          <a:srcRect l="16236" t="15110" r="12869"/>
          <a:stretch/>
        </p:blipFill>
        <p:spPr bwMode="auto">
          <a:xfrm>
            <a:off x="493670" y="1776962"/>
            <a:ext cx="2145803" cy="4635313"/>
          </a:xfrm>
          <a:prstGeom prst="rect">
            <a:avLst/>
          </a:prstGeom>
          <a:noFill/>
          <a:ln>
            <a:noFill/>
          </a:ln>
        </p:spPr>
      </p:pic>
    </p:spTree>
    <p:extLst>
      <p:ext uri="{BB962C8B-B14F-4D97-AF65-F5344CB8AC3E}">
        <p14:creationId xmlns:p14="http://schemas.microsoft.com/office/powerpoint/2010/main" val="72644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مفهوم إدارة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97</a:t>
            </a:fld>
            <a:endParaRPr lang="ar-EG"/>
          </a:p>
        </p:txBody>
      </p:sp>
      <p:grpSp>
        <p:nvGrpSpPr>
          <p:cNvPr id="5" name="Group 4"/>
          <p:cNvGrpSpPr/>
          <p:nvPr/>
        </p:nvGrpSpPr>
        <p:grpSpPr>
          <a:xfrm>
            <a:off x="8551007" y="995284"/>
            <a:ext cx="3406245" cy="5164424"/>
            <a:chOff x="8210814" y="1109376"/>
            <a:chExt cx="3406245" cy="5164424"/>
          </a:xfrm>
        </p:grpSpPr>
        <p:pic>
          <p:nvPicPr>
            <p:cNvPr id="6" name="Picture 5"/>
            <p:cNvPicPr>
              <a:picLocks noChangeAspect="1"/>
            </p:cNvPicPr>
            <p:nvPr/>
          </p:nvPicPr>
          <p:blipFill rotWithShape="1">
            <a:blip r:embed="rId3">
              <a:clrChange>
                <a:clrFrom>
                  <a:srgbClr val="FFFFFF"/>
                </a:clrFrom>
                <a:clrTo>
                  <a:srgbClr val="FFFFFF">
                    <a:alpha val="0"/>
                  </a:srgbClr>
                </a:clrTo>
              </a:clrChange>
            </a:blip>
            <a:srcRect l="35359" t="5377" r="-2805" b="6953"/>
            <a:stretch/>
          </p:blipFill>
          <p:spPr>
            <a:xfrm flipH="1">
              <a:off x="8210814" y="1109376"/>
              <a:ext cx="3333483" cy="5164424"/>
            </a:xfrm>
            <a:prstGeom prst="rect">
              <a:avLst/>
            </a:prstGeom>
          </p:spPr>
        </p:pic>
        <p:sp>
          <p:nvSpPr>
            <p:cNvPr id="8" name="Rectangle 7"/>
            <p:cNvSpPr/>
            <p:nvPr/>
          </p:nvSpPr>
          <p:spPr>
            <a:xfrm>
              <a:off x="9664701" y="2262318"/>
              <a:ext cx="1952358" cy="2785378"/>
            </a:xfrm>
            <a:prstGeom prst="rect">
              <a:avLst/>
            </a:prstGeom>
          </p:spPr>
          <p:txBody>
            <a:bodyPr wrap="square">
              <a:spAutoFit/>
            </a:bodyPr>
            <a:lstStyle/>
            <a:p>
              <a:pPr algn="ctr">
                <a:lnSpc>
                  <a:spcPct val="125000"/>
                </a:lnSpc>
                <a:spcAft>
                  <a:spcPts val="800"/>
                </a:spcAft>
              </a:pPr>
              <a:r>
                <a:rPr lang="ar-EG" sz="28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ويمكن إضافة هذه المعلومات لتساعد في فهم عملية إدارة الوقت</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9" name="Rectangle 8"/>
          <p:cNvSpPr/>
          <p:nvPr/>
        </p:nvSpPr>
        <p:spPr>
          <a:xfrm>
            <a:off x="619593" y="1653164"/>
            <a:ext cx="8607558"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ساعة واحدة من التخطيط توفر 10 ساعات من التنفيذ</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0" name="Rectangle 9"/>
          <p:cNvSpPr/>
          <p:nvPr/>
        </p:nvSpPr>
        <p:spPr>
          <a:xfrm>
            <a:off x="740700" y="2555535"/>
            <a:ext cx="8091619"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الشخص المتوتر يحتاج ضعف الوقت لإنجاز نفس المهمة التي يقوم بها الشخص العادي</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a:off x="637782" y="3372063"/>
            <a:ext cx="8128000"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اكتساب عادة جديدة يستغرق في المتوسط 15 يوما من المواظبة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2" name="Rectangle 11"/>
          <p:cNvSpPr/>
          <p:nvPr/>
        </p:nvSpPr>
        <p:spPr>
          <a:xfrm>
            <a:off x="701282" y="4304220"/>
            <a:ext cx="8128000" cy="461665"/>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أي مشروع يميل إلى استغراق الوقت المخصص له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619593" y="5099906"/>
            <a:ext cx="8632958" cy="830997"/>
          </a:xfrm>
          <a:prstGeom prst="rect">
            <a:avLst/>
          </a:prstGeom>
        </p:spPr>
        <p:txBody>
          <a:bodyPr wrap="square">
            <a:spAutoFit/>
          </a:bodyPr>
          <a:lstStyle/>
          <a:p>
            <a:pPr algn="justLow">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إدارة الوقت لا تعني أداء الأعمال بشكل أكثر سرعة، بقدر ما تعني أداء الأعمال الصحيحة التي تخدم أهدافنا وبشكل فعال</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58" y="0"/>
            <a:ext cx="2470786" cy="2555535"/>
          </a:xfrm>
          <a:prstGeom prst="rect">
            <a:avLst/>
          </a:prstGeom>
        </p:spPr>
      </p:pic>
    </p:spTree>
    <p:extLst>
      <p:ext uri="{BB962C8B-B14F-4D97-AF65-F5344CB8AC3E}">
        <p14:creationId xmlns:p14="http://schemas.microsoft.com/office/powerpoint/2010/main" val="3449938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7E5A0D50-BD01-48CF-9E1E-6EBE3CFE0757}"/>
              </a:ext>
            </a:extLst>
          </p:cNvPr>
          <p:cNvSpPr txBox="1"/>
          <p:nvPr/>
        </p:nvSpPr>
        <p:spPr>
          <a:xfrm>
            <a:off x="5867368" y="2281689"/>
            <a:ext cx="6324632"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sz="4800" kern="0" dirty="0">
                <a:solidFill>
                  <a:prstClr val="black">
                    <a:lumMod val="75000"/>
                    <a:lumOff val="25000"/>
                  </a:prstClr>
                </a:solidFill>
                <a:latin typeface="Sakkal Majalla" pitchFamily="2" charset="-78"/>
                <a:cs typeface="Sakkal Majalla" pitchFamily="2" charset="-78"/>
              </a:rPr>
              <a:t>فوائد إدارة الوقت</a:t>
            </a:r>
            <a:endParaRPr kumimoji="0" lang="ar-EG" sz="4800" b="0" i="0" u="none" strike="noStrike" kern="0" cap="none" spc="0" normalizeH="0" baseline="0" noProof="0" dirty="0">
              <a:ln>
                <a:noFill/>
              </a:ln>
              <a:solidFill>
                <a:prstClr val="black">
                  <a:lumMod val="75000"/>
                  <a:lumOff val="25000"/>
                </a:prstClr>
              </a:solidFill>
              <a:effectLst/>
              <a:uLnTx/>
              <a:uFillTx/>
              <a:latin typeface="Sakkal Majalla" pitchFamily="2" charset="-78"/>
              <a:ea typeface="+mn-ea"/>
              <a:cs typeface="Sakkal Majalla" pitchFamily="2" charset="-78"/>
            </a:endParaRPr>
          </a:p>
        </p:txBody>
      </p:sp>
      <p:sp>
        <p:nvSpPr>
          <p:cNvPr id="3" name="Slide Number Placeholder 2"/>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98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4229" y="1841660"/>
            <a:ext cx="2844799" cy="2207826"/>
          </a:xfrm>
          <a:prstGeom prst="rect">
            <a:avLst/>
          </a:prstGeom>
        </p:spPr>
      </p:pic>
    </p:spTree>
    <p:extLst>
      <p:ext uri="{BB962C8B-B14F-4D97-AF65-F5344CB8AC3E}">
        <p14:creationId xmlns:p14="http://schemas.microsoft.com/office/powerpoint/2010/main" val="111356875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E5A0D50-BD01-48CF-9E1E-6EBE3CFE0757}"/>
              </a:ext>
            </a:extLst>
          </p:cNvPr>
          <p:cNvSpPr txBox="1"/>
          <p:nvPr/>
        </p:nvSpPr>
        <p:spPr>
          <a:xfrm>
            <a:off x="5404622" y="59828"/>
            <a:ext cx="5401994" cy="50108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lnSpc>
                <a:spcPct val="150000"/>
              </a:lnSpc>
              <a:defRPr/>
            </a:pPr>
            <a:r>
              <a:rPr lang="ar-EG" sz="3200" b="1" kern="0" dirty="0">
                <a:solidFill>
                  <a:schemeClr val="tx1">
                    <a:lumMod val="75000"/>
                    <a:lumOff val="25000"/>
                  </a:schemeClr>
                </a:solidFill>
                <a:latin typeface="Sakkal Majalla" pitchFamily="2" charset="-78"/>
                <a:cs typeface="Sakkal Majalla" pitchFamily="2" charset="-78"/>
              </a:rPr>
              <a:t>فوائد إدارة الوقت</a:t>
            </a:r>
          </a:p>
        </p:txBody>
      </p:sp>
      <p:sp>
        <p:nvSpPr>
          <p:cNvPr id="7" name="Slide Number Placeholder 6"/>
          <p:cNvSpPr>
            <a:spLocks noGrp="1"/>
          </p:cNvSpPr>
          <p:nvPr>
            <p:ph type="sldNum" sz="quarter" idx="12"/>
          </p:nvPr>
        </p:nvSpPr>
        <p:spPr/>
        <p:txBody>
          <a:bodyPr/>
          <a:lstStyle/>
          <a:p>
            <a:fld id="{802A93DA-8321-490E-B7A0-7881EC602D96}" type="slidenum">
              <a:rPr lang="ar-EG" smtClean="0"/>
              <a:t>99</a:t>
            </a:fld>
            <a:endParaRPr lang="ar-EG"/>
          </a:p>
        </p:txBody>
      </p:sp>
      <p:grpSp>
        <p:nvGrpSpPr>
          <p:cNvPr id="5" name="Group 4"/>
          <p:cNvGrpSpPr/>
          <p:nvPr/>
        </p:nvGrpSpPr>
        <p:grpSpPr>
          <a:xfrm>
            <a:off x="419099" y="974360"/>
            <a:ext cx="11504950" cy="1038854"/>
            <a:chOff x="-22334638" y="3202056"/>
            <a:chExt cx="31376669" cy="275064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0391" y="3202056"/>
              <a:ext cx="2185009" cy="2482520"/>
            </a:xfrm>
            <a:prstGeom prst="rect">
              <a:avLst/>
            </a:prstGeom>
          </p:spPr>
        </p:pic>
        <p:sp>
          <p:nvSpPr>
            <p:cNvPr id="8" name="Rectangle 7"/>
            <p:cNvSpPr/>
            <p:nvPr/>
          </p:nvSpPr>
          <p:spPr>
            <a:xfrm>
              <a:off x="6771272" y="4020790"/>
              <a:ext cx="2270759" cy="1385363"/>
            </a:xfrm>
            <a:prstGeom prst="rect">
              <a:avLst/>
            </a:prstGeom>
          </p:spPr>
          <p:txBody>
            <a:bodyPr wrap="square">
              <a:spAutoFit/>
            </a:bodyPr>
            <a:lstStyle/>
            <a:p>
              <a:pPr algn="ctr"/>
              <a:r>
                <a:rPr lang="ar-EG" sz="2800" dirty="0">
                  <a:solidFill>
                    <a:srgbClr val="C00000"/>
                  </a:solidFill>
                </a:rPr>
                <a:t>1</a:t>
              </a:r>
            </a:p>
          </p:txBody>
        </p:sp>
        <p:sp>
          <p:nvSpPr>
            <p:cNvPr id="9" name="Rectangle 8"/>
            <p:cNvSpPr/>
            <p:nvPr/>
          </p:nvSpPr>
          <p:spPr>
            <a:xfrm>
              <a:off x="-22334638" y="3263460"/>
              <a:ext cx="29044588" cy="2689236"/>
            </a:xfrm>
            <a:prstGeom prst="rect">
              <a:avLst/>
            </a:prstGeom>
          </p:spPr>
          <p:txBody>
            <a:bodyPr wrap="square">
              <a:spAutoFit/>
            </a:bodyPr>
            <a:lstStyle/>
            <a:p>
              <a:pPr algn="justLow">
                <a:lnSpc>
                  <a:spcPct val="125000"/>
                </a:lnSpc>
              </a:pPr>
              <a:r>
                <a:rPr lang="ar-EG" sz="2400" dirty="0">
                  <a:solidFill>
                    <a:srgbClr val="002060"/>
                  </a:solidFill>
                </a:rPr>
                <a:t>الحد من ضغط العمل وتقليص معدل التوتر: تساهم إدارة الوقت وتنظيمه في رفع معنويات العاملين، كما تساعد على التقليل من ضغط العمل، والتحفيز للإنتاج والإبداع أكثر</a:t>
              </a:r>
            </a:p>
          </p:txBody>
        </p:sp>
      </p:grpSp>
      <p:grpSp>
        <p:nvGrpSpPr>
          <p:cNvPr id="10" name="Group 9"/>
          <p:cNvGrpSpPr/>
          <p:nvPr/>
        </p:nvGrpSpPr>
        <p:grpSpPr>
          <a:xfrm>
            <a:off x="419099" y="2252728"/>
            <a:ext cx="11504950" cy="993457"/>
            <a:chOff x="-22334638" y="3202056"/>
            <a:chExt cx="31376669" cy="2630439"/>
          </a:xfrm>
        </p:grpSpPr>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0391" y="3202056"/>
              <a:ext cx="2185009" cy="2482520"/>
            </a:xfrm>
            <a:prstGeom prst="rect">
              <a:avLst/>
            </a:prstGeom>
          </p:spPr>
        </p:pic>
        <p:sp>
          <p:nvSpPr>
            <p:cNvPr id="12" name="Rectangle 11"/>
            <p:cNvSpPr/>
            <p:nvPr/>
          </p:nvSpPr>
          <p:spPr>
            <a:xfrm>
              <a:off x="6771272" y="4020790"/>
              <a:ext cx="2270759" cy="1385363"/>
            </a:xfrm>
            <a:prstGeom prst="rect">
              <a:avLst/>
            </a:prstGeom>
          </p:spPr>
          <p:txBody>
            <a:bodyPr wrap="square">
              <a:spAutoFit/>
            </a:bodyPr>
            <a:lstStyle/>
            <a:p>
              <a:pPr algn="ctr"/>
              <a:r>
                <a:rPr lang="ar-EG" sz="2800" dirty="0">
                  <a:solidFill>
                    <a:srgbClr val="C00000"/>
                  </a:solidFill>
                </a:rPr>
                <a:t>2</a:t>
              </a:r>
            </a:p>
          </p:txBody>
        </p:sp>
        <p:sp>
          <p:nvSpPr>
            <p:cNvPr id="13" name="Rectangle 12"/>
            <p:cNvSpPr/>
            <p:nvPr/>
          </p:nvSpPr>
          <p:spPr>
            <a:xfrm>
              <a:off x="-22334638" y="3263460"/>
              <a:ext cx="29044588" cy="2569035"/>
            </a:xfrm>
            <a:prstGeom prst="rect">
              <a:avLst/>
            </a:prstGeom>
          </p:spPr>
          <p:txBody>
            <a:bodyPr wrap="square">
              <a:spAutoFit/>
            </a:bodyPr>
            <a:lstStyle/>
            <a:p>
              <a:pPr algn="justLow">
                <a:lnSpc>
                  <a:spcPct val="125000"/>
                </a:lnSpc>
              </a:pPr>
              <a:r>
                <a:rPr lang="ar-EG" sz="2400" dirty="0">
                  <a:solidFill>
                    <a:srgbClr val="002060"/>
                  </a:solidFill>
                </a:rPr>
                <a:t>يترك أثراً إيجابياً بالشعور بالفخر والإنجازات التي حققها، حيث إن الالتزام بتنظيم الوقت وإدارته والتقيّد بتقسيم الأهداف المطلوب تنفيذها يساعد على سهولة تحقيقها</a:t>
              </a:r>
            </a:p>
          </p:txBody>
        </p:sp>
      </p:grpSp>
      <p:grpSp>
        <p:nvGrpSpPr>
          <p:cNvPr id="14" name="Group 13"/>
          <p:cNvGrpSpPr/>
          <p:nvPr/>
        </p:nvGrpSpPr>
        <p:grpSpPr>
          <a:xfrm>
            <a:off x="372667" y="3499536"/>
            <a:ext cx="11504950" cy="993457"/>
            <a:chOff x="-22334638" y="3202056"/>
            <a:chExt cx="31376669" cy="2630439"/>
          </a:xfrm>
        </p:grpSpPr>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0391" y="3202056"/>
              <a:ext cx="2185009" cy="2482520"/>
            </a:xfrm>
            <a:prstGeom prst="rect">
              <a:avLst/>
            </a:prstGeom>
          </p:spPr>
        </p:pic>
        <p:sp>
          <p:nvSpPr>
            <p:cNvPr id="16" name="Rectangle 15"/>
            <p:cNvSpPr/>
            <p:nvPr/>
          </p:nvSpPr>
          <p:spPr>
            <a:xfrm>
              <a:off x="6771272" y="4020790"/>
              <a:ext cx="2270759" cy="1385363"/>
            </a:xfrm>
            <a:prstGeom prst="rect">
              <a:avLst/>
            </a:prstGeom>
          </p:spPr>
          <p:txBody>
            <a:bodyPr wrap="square">
              <a:spAutoFit/>
            </a:bodyPr>
            <a:lstStyle/>
            <a:p>
              <a:pPr algn="ctr"/>
              <a:r>
                <a:rPr lang="ar-EG" sz="2800" dirty="0">
                  <a:solidFill>
                    <a:srgbClr val="C00000"/>
                  </a:solidFill>
                </a:rPr>
                <a:t>3</a:t>
              </a:r>
            </a:p>
          </p:txBody>
        </p:sp>
        <p:sp>
          <p:nvSpPr>
            <p:cNvPr id="17" name="Rectangle 16"/>
            <p:cNvSpPr/>
            <p:nvPr/>
          </p:nvSpPr>
          <p:spPr>
            <a:xfrm>
              <a:off x="-22334638" y="3263460"/>
              <a:ext cx="29044588" cy="2569035"/>
            </a:xfrm>
            <a:prstGeom prst="rect">
              <a:avLst/>
            </a:prstGeom>
          </p:spPr>
          <p:txBody>
            <a:bodyPr wrap="square">
              <a:spAutoFit/>
            </a:bodyPr>
            <a:lstStyle/>
            <a:p>
              <a:pPr algn="justLow">
                <a:lnSpc>
                  <a:spcPct val="125000"/>
                </a:lnSpc>
              </a:pPr>
              <a:r>
                <a:rPr lang="ar-EG" sz="2400" dirty="0">
                  <a:solidFill>
                    <a:srgbClr val="002060"/>
                  </a:solidFill>
                </a:rPr>
                <a:t>رفع معدلات الطاقة في أداء العمل، عند مباشرتك في تنظيم وقتك وإدارته يمنحك ذلك شعوراً إيجابياً بالرغبة بإنجاز المزيد من الواجبات، والابتعاد عن عادات تأجيل المهام</a:t>
              </a:r>
            </a:p>
          </p:txBody>
        </p:sp>
      </p:grpSp>
      <p:grpSp>
        <p:nvGrpSpPr>
          <p:cNvPr id="18" name="Group 17"/>
          <p:cNvGrpSpPr/>
          <p:nvPr/>
        </p:nvGrpSpPr>
        <p:grpSpPr>
          <a:xfrm>
            <a:off x="372667" y="4777904"/>
            <a:ext cx="11504950" cy="993457"/>
            <a:chOff x="-22334638" y="3202056"/>
            <a:chExt cx="31376669" cy="2630439"/>
          </a:xfrm>
        </p:grpSpPr>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0391" y="3202056"/>
              <a:ext cx="2185009" cy="2482520"/>
            </a:xfrm>
            <a:prstGeom prst="rect">
              <a:avLst/>
            </a:prstGeom>
          </p:spPr>
        </p:pic>
        <p:sp>
          <p:nvSpPr>
            <p:cNvPr id="20" name="Rectangle 19"/>
            <p:cNvSpPr/>
            <p:nvPr/>
          </p:nvSpPr>
          <p:spPr>
            <a:xfrm>
              <a:off x="6771272" y="4020790"/>
              <a:ext cx="2270759" cy="1385363"/>
            </a:xfrm>
            <a:prstGeom prst="rect">
              <a:avLst/>
            </a:prstGeom>
          </p:spPr>
          <p:txBody>
            <a:bodyPr wrap="square">
              <a:spAutoFit/>
            </a:bodyPr>
            <a:lstStyle/>
            <a:p>
              <a:pPr algn="ctr"/>
              <a:r>
                <a:rPr lang="ar-EG" sz="2800" dirty="0">
                  <a:solidFill>
                    <a:srgbClr val="C00000"/>
                  </a:solidFill>
                </a:rPr>
                <a:t>4</a:t>
              </a:r>
            </a:p>
          </p:txBody>
        </p:sp>
        <p:sp>
          <p:nvSpPr>
            <p:cNvPr id="21" name="Rectangle 20"/>
            <p:cNvSpPr/>
            <p:nvPr/>
          </p:nvSpPr>
          <p:spPr>
            <a:xfrm>
              <a:off x="-22334638" y="3263460"/>
              <a:ext cx="29044588" cy="2569035"/>
            </a:xfrm>
            <a:prstGeom prst="rect">
              <a:avLst/>
            </a:prstGeom>
          </p:spPr>
          <p:txBody>
            <a:bodyPr wrap="square">
              <a:spAutoFit/>
            </a:bodyPr>
            <a:lstStyle/>
            <a:p>
              <a:pPr algn="justLow">
                <a:lnSpc>
                  <a:spcPct val="125000"/>
                </a:lnSpc>
              </a:pPr>
              <a:r>
                <a:rPr lang="ar-EG" sz="2400" dirty="0">
                  <a:solidFill>
                    <a:srgbClr val="002060"/>
                  </a:solidFill>
                </a:rPr>
                <a:t>يتمكن المدير الناجح من إدارة وقته بفعالية وكفاءة عالية، حيث يستفيد من ذلك بإضفاء التوازن بين حياته الشخصية والعمل، حيث يمنحه إدارة وقته إمكانية قضاء وقت أكبر مع العائلة</a:t>
              </a:r>
            </a:p>
          </p:txBody>
        </p:sp>
      </p:grpSp>
    </p:spTree>
    <p:extLst>
      <p:ext uri="{BB962C8B-B14F-4D97-AF65-F5344CB8AC3E}">
        <p14:creationId xmlns:p14="http://schemas.microsoft.com/office/powerpoint/2010/main" val="240317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1723</TotalTime>
  <Words>13544</Words>
  <Application>Microsoft Office PowerPoint</Application>
  <PresentationFormat>شاشة عريضة</PresentationFormat>
  <Paragraphs>1781</Paragraphs>
  <Slides>152</Slides>
  <Notes>144</Notes>
  <HiddenSlides>0</HiddenSlides>
  <MMClips>0</MMClips>
  <ScaleCrop>false</ScaleCrop>
  <HeadingPairs>
    <vt:vector size="6" baseType="variant">
      <vt:variant>
        <vt:lpstr>الخطوط المستخدمة</vt:lpstr>
      </vt:variant>
      <vt:variant>
        <vt:i4>7</vt:i4>
      </vt:variant>
      <vt:variant>
        <vt:lpstr>نسق</vt:lpstr>
      </vt:variant>
      <vt:variant>
        <vt:i4>5</vt:i4>
      </vt:variant>
      <vt:variant>
        <vt:lpstr>عناوين الشرائح</vt:lpstr>
      </vt:variant>
      <vt:variant>
        <vt:i4>152</vt:i4>
      </vt:variant>
    </vt:vector>
  </HeadingPairs>
  <TitlesOfParts>
    <vt:vector size="164" baseType="lpstr">
      <vt:lpstr>Adobe Arabic</vt:lpstr>
      <vt:lpstr>Arial</vt:lpstr>
      <vt:lpstr>Calibri</vt:lpstr>
      <vt:lpstr>Calibri Light</vt:lpstr>
      <vt:lpstr>Cambria</vt:lpstr>
      <vt:lpstr>Sakkal Majalla</vt:lpstr>
      <vt:lpstr>Wingdings</vt:lpstr>
      <vt:lpstr>4_Office Theme</vt:lpstr>
      <vt:lpstr>3_Office Theme</vt:lpstr>
      <vt:lpstr>2_Office Theme</vt:lpstr>
      <vt:lpstr>5_Office Theme</vt:lpstr>
      <vt:lpstr>13_Office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Dawlia Training</cp:lastModifiedBy>
  <cp:revision>185</cp:revision>
  <dcterms:created xsi:type="dcterms:W3CDTF">2020-12-27T12:21:42Z</dcterms:created>
  <dcterms:modified xsi:type="dcterms:W3CDTF">2026-06-21T16:32:48Z</dcterms:modified>
</cp:coreProperties>
</file>